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sldIdLst>
    <p:sldId id="256" r:id="rId3"/>
    <p:sldId id="381" r:id="rId4"/>
    <p:sldId id="529" r:id="rId5"/>
    <p:sldId id="539" r:id="rId6"/>
    <p:sldId id="540" r:id="rId7"/>
    <p:sldId id="387" r:id="rId8"/>
    <p:sldId id="541" r:id="rId9"/>
    <p:sldId id="494" r:id="rId10"/>
    <p:sldId id="542" r:id="rId11"/>
    <p:sldId id="543" r:id="rId12"/>
    <p:sldId id="544" r:id="rId13"/>
    <p:sldId id="545" r:id="rId14"/>
    <p:sldId id="547" r:id="rId15"/>
    <p:sldId id="548" r:id="rId16"/>
    <p:sldId id="497" r:id="rId17"/>
    <p:sldId id="500" r:id="rId18"/>
    <p:sldId id="502" r:id="rId19"/>
    <p:sldId id="549" r:id="rId20"/>
    <p:sldId id="388" r:id="rId21"/>
    <p:sldId id="513" r:id="rId22"/>
    <p:sldId id="526" r:id="rId23"/>
    <p:sldId id="527" r:id="rId24"/>
    <p:sldId id="528" r:id="rId25"/>
    <p:sldId id="517" r:id="rId26"/>
    <p:sldId id="38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6431"/>
    <a:srgbClr val="205F42"/>
    <a:srgbClr val="EBFCD6"/>
    <a:srgbClr val="92D055"/>
    <a:srgbClr val="EBFCD7"/>
    <a:srgbClr val="D4EDB9"/>
    <a:srgbClr val="286548"/>
    <a:srgbClr val="DDF0C8"/>
    <a:srgbClr val="C9E7A7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3" autoAdjust="0"/>
    <p:restoredTop sz="75510" autoAdjust="0"/>
  </p:normalViewPr>
  <p:slideViewPr>
    <p:cSldViewPr snapToGrid="0">
      <p:cViewPr varScale="1">
        <p:scale>
          <a:sx n="51" d="100"/>
          <a:sy n="51" d="100"/>
        </p:scale>
        <p:origin x="1372" y="2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8D88A-A904-460D-8984-232463C4BA1E}" type="datetimeFigureOut">
              <a:rPr lang="de-DE" smtClean="0"/>
              <a:t>26.02.2021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5A25E-30C5-44AF-8771-A6A699A664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674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 den Notizen finden Sie einen vorgeschlagenen Text zur Präsentation.</a:t>
            </a:r>
          </a:p>
          <a:p>
            <a:r>
              <a:rPr lang="de-DE" dirty="0"/>
              <a:t>Natürlich können Sie auch einen eigenen Text verwenden.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Diese Präsentation wurde mit finanzieller Unterstützung der Europäischen Union und des BMZ erstellt.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Das Projekt Gemeinde N wurde gefördert von NOPLANETB, der Stiftung Nord-Süd-Brücken, der EU und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dem BMZ.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2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[Gemeinsamer schöner Einstieg: z.B. Lied oder Gebet]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5A25E-30C5-44AF-8771-A6A699A6645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0697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rgbClr val="000000"/>
                </a:solidFill>
                <a:latin typeface="PTSans-Regular"/>
              </a:rPr>
              <a:t>Dafür haben wir drei verschiedene Aspekte beleuchtet: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rgbClr val="000000"/>
                </a:solidFill>
                <a:latin typeface="PTSans-Regular"/>
              </a:rPr>
              <a:t>Zuerst haben wir überlegt, wie wir uns als Umweltgruppe den Verbrauch unserer Gemeinde wünschen würden.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>
              <a:solidFill>
                <a:srgbClr val="000000"/>
              </a:solidFill>
              <a:latin typeface="PTSans-Regula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>
              <a:solidFill>
                <a:srgbClr val="000000"/>
              </a:solidFill>
              <a:latin typeface="PTSans-Regular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B5A25E-30C5-44AF-8771-A6A699A6645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657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rgbClr val="000000"/>
                </a:solidFill>
                <a:latin typeface="PTSans-Regular"/>
              </a:rPr>
              <a:t>Dann, wie wichtig uns diese Änderungen wären.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B5A25E-30C5-44AF-8771-A6A699A6645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904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rgbClr val="000000"/>
                </a:solidFill>
                <a:latin typeface="PTSans-Regular"/>
              </a:rPr>
              <a:t>Und drittens, als wie schwierig wir die Umsetzung dieser Veränderungen jeweils einschätzen.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B5A25E-30C5-44AF-8771-A6A699A6645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572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Im letzten Treffen haben wir darauf aufbauend erste Ziele ausgewählt, die wir umsetzen möchten.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B5A25E-30C5-44AF-8771-A6A699A6645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230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de-DE" dirty="0"/>
              <a:t>Dabei haben wir sichergestellt, dass alle Anwesenden hinter dem Vorschlag stehen können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dirty="0"/>
              <a:t>und eine Abstimmung im Konsensverfahren ausgetestet.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B5A25E-30C5-44AF-8771-A6A699A6645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130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de-DE" dirty="0"/>
              <a:t>Dafür haben wir uns zunächst nur die möglichen Veränderungen angeschaut, die uns am wichtigsten waren.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5A25E-30C5-44AF-8771-A6A699A6645B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117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de-DE" dirty="0"/>
              <a:t>Diese wichtigsten Punkte haben wir nach ihrer Schwierigkeit in der Umsetzung sortiert.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5A25E-30C5-44AF-8771-A6A699A6645B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1164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de-DE" dirty="0"/>
              <a:t>Und im Konsens ein Paket an Zielen für die erste Umsetzung beschlossen.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5A25E-30C5-44AF-8771-A6A699A6645B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61302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Heute geht es darum zu sehen, wie es uns mit der Umsetzung bisher ergangen ist.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B5A25E-30C5-44AF-8771-A6A699A6645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5472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2B15975-3C92-45A6-AA36-FC7115586E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D0715A9-DB3F-4B54-92EE-DE3003BC4D1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de-DE" dirty="0"/>
              <a:t>[Die Leute, die Verantwortung für die Umsetzung eines Ziels übernommen haben, können nun berichten, was gut geklappt hat, aber auch an welchen Stellen noch Unterstützung nötig wäre.]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7B64479-CA84-47D7-B740-69E0C0968A9F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594F632-3722-488E-9586-6C9D345D472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5A25E-30C5-44AF-8771-A6A699A6645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64107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5A25E-30C5-44AF-8771-A6A699A6645B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7743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5A25E-30C5-44AF-8771-A6A699A6645B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59261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5A25E-30C5-44AF-8771-A6A699A6645B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29986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2B15975-3C92-45A6-AA36-FC7115586E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D0715A9-DB3F-4B54-92EE-DE3003BC4D1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7B64479-CA84-47D7-B740-69E0C0968A9F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594F632-3722-488E-9586-6C9D345D472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1902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b="1" i="1" dirty="0"/>
              <a:t>[Gemeinsamer schöner Abschluss: z.B. Lied oder Gebet]</a:t>
            </a:r>
            <a:endParaRPr lang="en-US" b="1" i="1" dirty="0"/>
          </a:p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B5A25E-30C5-44AF-8771-A6A699A6645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8378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5A25E-30C5-44AF-8771-A6A699A6645B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9826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2B15975-3C92-45A6-AA36-FC7115586E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D0715A9-DB3F-4B54-92EE-DE3003BC4D1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7B64479-CA84-47D7-B740-69E0C0968A9F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594F632-3722-488E-9586-6C9D345D472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045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 unserem ersten Treffen haben wir näher beleuchtet, was christlicher Glaube und unsere Kirchgemeinde</a:t>
            </a:r>
          </a:p>
          <a:p>
            <a:r>
              <a:rPr lang="de-DE" dirty="0"/>
              <a:t>mit Nachhaltigkeitsthemen wie z.B. dem Klimawandel zu tun haben. Dabei haben wir diese</a:t>
            </a:r>
          </a:p>
          <a:p>
            <a:r>
              <a:rPr lang="de-DE" dirty="0"/>
              <a:t>zwei Fragen hier versucht zu beantworten. [</a:t>
            </a:r>
            <a:r>
              <a:rPr lang="de-DE" i="1" dirty="0"/>
              <a:t>vorlesen</a:t>
            </a:r>
            <a:r>
              <a:rPr lang="de-DE" dirty="0"/>
              <a:t>]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B5A25E-30C5-44AF-8771-A6A699A6645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485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Das Fazit war, dass wir über unseren Einkauf und unseren allgemeinen Verbrauch </a:t>
            </a:r>
          </a:p>
          <a:p>
            <a:r>
              <a:rPr lang="de-DE" dirty="0"/>
              <a:t>als Gemeinde aktiv mitentscheiden können, welche Produktionsweisen wir unterstützen</a:t>
            </a:r>
          </a:p>
          <a:p>
            <a:r>
              <a:rPr lang="de-DE" dirty="0"/>
              <a:t>wollen und welche nicht. Die Bewahrung der Schöpfung und der Schutz anderer Menschen</a:t>
            </a:r>
          </a:p>
          <a:p>
            <a:r>
              <a:rPr lang="de-DE" dirty="0"/>
              <a:t>sollten dabei im Vordergrund stehen.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B5A25E-30C5-44AF-8771-A6A699A6645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998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i="0" dirty="0"/>
              <a:t>Gemeinsam mit allen Kirchgemeinden in Deutschland haben wir ein enormes Gewicht</a:t>
            </a:r>
          </a:p>
          <a:p>
            <a:r>
              <a:rPr lang="de-DE" i="0" dirty="0"/>
              <a:t>und können auf Produktionsweisen Einfluss nehmen.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B5A25E-30C5-44AF-8771-A6A699A6645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233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Wir haben bereits gemeinsam den Ist-Zustand festgestellt.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B5A25E-30C5-44AF-8771-A6A699A6645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230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i="0" dirty="0"/>
              <a:t>Anhand von Checklisten haben wir f</a:t>
            </a:r>
            <a:r>
              <a:rPr lang="de-DE" dirty="0"/>
              <a:t>olgende Themen analysiert:</a:t>
            </a:r>
          </a:p>
          <a:p>
            <a:r>
              <a:rPr lang="de-DE" dirty="0"/>
              <a:t>[…]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B5A25E-30C5-44AF-8771-A6A699A6645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322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Dann haben wir den Wunsch-Zustand formuliert.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B5A25E-30C5-44AF-8771-A6A699A6645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230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7F26-E775-4A8C-A26C-771E03E5A3A6}" type="datetimeFigureOut">
              <a:rPr lang="de-DE" smtClean="0"/>
              <a:t>26.02.2021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429D-3127-4CD2-9BDC-57D4611A8B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9881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7F26-E775-4A8C-A26C-771E03E5A3A6}" type="datetimeFigureOut">
              <a:rPr lang="de-DE" smtClean="0"/>
              <a:t>26.02.2021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429D-3127-4CD2-9BDC-57D4611A8B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1681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7F26-E775-4A8C-A26C-771E03E5A3A6}" type="datetimeFigureOut">
              <a:rPr lang="de-DE" smtClean="0"/>
              <a:t>26.02.2021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429D-3127-4CD2-9BDC-57D4611A8B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9871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D5611-792F-4D17-A632-A01C1460B6D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1122361"/>
            <a:ext cx="77724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FAFEF-1A30-4A1D-869F-CBFD25D31BA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F3E10-1338-4C4B-B63F-ADC1E7C4541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C58579-B961-4D77-B5AE-2D2EBF65C54D}" type="datetime1">
              <a:rPr lang="de-DE"/>
              <a:pPr lvl="0"/>
              <a:t>26.02.2021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EF944-A5D5-457A-B39F-B4D5368779B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D795A-90EB-46E1-A908-DA6DD9A52C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FAFA86-9E55-4D93-87D0-0A7FFB61455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953085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5FDB6-44FB-406D-AB43-09293969E7C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B85D3-5DF9-4C15-BDE5-E2C65433310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A112D-7209-40C6-A729-6BD9A7A1C85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EFF67D-04FA-48CC-B1C5-FB2A99436656}" type="datetime1">
              <a:rPr lang="de-DE"/>
              <a:pPr lvl="0"/>
              <a:t>26.02.2021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CFF93-D692-4F7F-8C23-2452A219898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B67B9-60C5-40F2-BDBD-6062599A4B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EDE5E6-0BC0-4118-867A-F3E9D1DDFB47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135263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534B7-1474-4A1D-A48A-657D455A7B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8F49B-F0F0-4C7F-8C07-F9E388EEF6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4CF68-EF2D-4C02-B1F4-557C73B9D09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B00D46-1007-4AEC-9E03-577C744BD5F9}" type="datetime1">
              <a:rPr lang="de-DE"/>
              <a:pPr lvl="0"/>
              <a:t>26.02.2021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F8352-EFB5-4438-BA47-08C529F7132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39389-FAA5-4EEF-BDF6-AE1B9D8C95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A80BF6-8FEC-418C-AF4F-5E62B4C1884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4364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AA0E6-FEC8-43AA-8251-AB7F5414DA0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16C19-7B87-4749-BB44-FC10D17DFC5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7"/>
            <a:ext cx="3886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DA99D5-023E-4F02-B66F-4266D4EA876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29149" y="1825627"/>
            <a:ext cx="3886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83609-F2F8-4ABC-A0E6-FD23665A08F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0D56E2-28DF-4725-82E5-D773AEE01155}" type="datetime1">
              <a:rPr lang="de-DE"/>
              <a:pPr lvl="0"/>
              <a:t>26.02.2021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559FA7-D56B-4BA3-AA17-D30B6289D5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56D97A-EA35-4BF9-BF6B-97A33988366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A920A8-ECA1-453E-8070-706E81646B08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828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FD33F-8CFE-4A11-A021-B55952466B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82CF5-C36C-4949-BF9A-9342EC52C5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9838" y="1681160"/>
            <a:ext cx="3868341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E9459F-DABD-41F5-9A0F-FEBB6A0B2CA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9838" y="2505071"/>
            <a:ext cx="386834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31778D-E8C7-41A7-9A44-09DBBBEC915D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388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6F5697-555C-4E5B-8915-2AE0CDFF273D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388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CFBF2A-C5DF-4ED1-8E90-C6BD3436165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CD675C-DAFE-4F28-BBC4-02DA8C4CF0DB}" type="datetime1">
              <a:rPr lang="de-DE"/>
              <a:pPr lvl="0"/>
              <a:t>26.02.2021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CD31E6-ED93-4EF1-A976-1874E8446D8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720EB5-502B-4A9B-963D-7320B0167A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465931-B060-47E6-8689-AA1753010994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87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46FB3-2D48-4494-B9F8-4CD563C804B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2287E-B50C-487C-88C4-17DE963C457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749D1F-1BB7-45C8-9B92-4E4D412C7FFA}" type="datetime1">
              <a:rPr lang="de-DE"/>
              <a:pPr lvl="0"/>
              <a:t>26.02.2021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C20663-C437-442D-BE1F-BDA8C156F0D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479F0-4FDC-4C23-9DD1-353924D8B3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1D43B2-E6CB-4171-9B37-BBC79F3914F2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7733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80D0A0-B6C9-4F9C-8DDC-B51C02C0865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28BE43-29F3-4AA0-B9F5-2977420E3D27}" type="datetime1">
              <a:rPr lang="de-DE"/>
              <a:pPr lvl="0"/>
              <a:t>26.02.2021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3CBDEF-01DA-40A9-B890-83C7261A589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5680C-59D0-4FFB-8ED4-15560186C8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2552CB-5473-4124-8FDD-1E5DA52A77B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1557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676E8-9552-4CE8-9DBA-3E00297176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56CC8-D769-4C6A-8ACD-978628283B8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388" y="987423"/>
            <a:ext cx="4629149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BF6D59-3E6B-418B-B036-1EE6A626B19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DF2131-A845-4CD8-A219-8D5766A5217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0BAA66-1837-4D2B-96A4-F3CE8B26869C}" type="datetime1">
              <a:rPr lang="de-DE"/>
              <a:pPr lvl="0"/>
              <a:t>26.02.2021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60A980-9C13-44E1-BB96-F978DD2D871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830BF9-919B-4B24-A9C0-F8B0D86DD6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60B83F-ADCC-4ADB-81B8-5EB99743E907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4409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7F26-E775-4A8C-A26C-771E03E5A3A6}" type="datetimeFigureOut">
              <a:rPr lang="de-DE" smtClean="0"/>
              <a:t>26.02.2021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429D-3127-4CD2-9BDC-57D4611A8B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918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E5B01-4CD2-4C5F-BBF2-446713295C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91D40B-615A-455D-942C-A12C1C164E3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388" y="987423"/>
            <a:ext cx="4629149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5B7E9-EA29-4E23-B9EA-E6BFB58B7B6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4CBD8-FE85-410F-BE67-3FC6DEEB767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933822-7B1B-4A7D-81A4-15C244CECB83}" type="datetime1">
              <a:rPr lang="de-DE"/>
              <a:pPr lvl="0"/>
              <a:t>26.02.2021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09AF01-B350-4EED-897B-CF25841511B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C3D2EC-A580-45A3-81E6-71EE6A1901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8B5B26-68A4-4034-BE40-1C836E03B882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2799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3CD5F-E218-4254-9981-15FBB39CCCC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EC240-7D02-4DD8-99ED-67D0DF1F6CA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E4CEB-0237-4B0B-A30E-36F39DF63D0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CA42E6-D3C7-4127-BD3F-736B83F4B4D9}" type="datetime1">
              <a:rPr lang="de-DE"/>
              <a:pPr lvl="0"/>
              <a:t>26.02.2021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8104C-7C0E-4244-82C2-42297A02C1D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37FCA-057F-427C-98A7-5C073FD1C5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1AE992-2B73-40C0-9BAA-D45BF39672A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366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B7EBEC-5DC7-4E56-9AE3-91CF8F71774D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543675" y="365129"/>
            <a:ext cx="1971674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F27100-7FDD-4C5F-9EE0-BFC27208194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28650" y="365129"/>
            <a:ext cx="5800725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39A78-C982-41C7-A9C7-9BC8603E789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9CF36E-B0F1-4691-BEA4-669EFE59F28F}" type="datetime1">
              <a:rPr lang="de-DE"/>
              <a:pPr lvl="0"/>
              <a:t>26.02.2021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7D72C-C9F0-4F28-AA40-C05732A59D9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AC17C-8F2E-4E4C-980C-19C0297ECE0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68C84A-D55A-4AE7-A088-35B0A84A60D2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38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7F26-E775-4A8C-A26C-771E03E5A3A6}" type="datetimeFigureOut">
              <a:rPr lang="de-DE" smtClean="0"/>
              <a:t>26.02.2021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429D-3127-4CD2-9BDC-57D4611A8B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542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7F26-E775-4A8C-A26C-771E03E5A3A6}" type="datetimeFigureOut">
              <a:rPr lang="de-DE" smtClean="0"/>
              <a:t>26.02.2021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429D-3127-4CD2-9BDC-57D4611A8B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692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7F26-E775-4A8C-A26C-771E03E5A3A6}" type="datetimeFigureOut">
              <a:rPr lang="de-DE" smtClean="0"/>
              <a:t>26.02.2021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429D-3127-4CD2-9BDC-57D4611A8B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174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7F26-E775-4A8C-A26C-771E03E5A3A6}" type="datetimeFigureOut">
              <a:rPr lang="de-DE" smtClean="0"/>
              <a:t>26.02.2021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429D-3127-4CD2-9BDC-57D4611A8B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9554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7F26-E775-4A8C-A26C-771E03E5A3A6}" type="datetimeFigureOut">
              <a:rPr lang="de-DE" smtClean="0"/>
              <a:t>26.02.2021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429D-3127-4CD2-9BDC-57D4611A8B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1508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7F26-E775-4A8C-A26C-771E03E5A3A6}" type="datetimeFigureOut">
              <a:rPr lang="de-DE" smtClean="0"/>
              <a:t>26.02.2021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429D-3127-4CD2-9BDC-57D4611A8B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642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7F26-E775-4A8C-A26C-771E03E5A3A6}" type="datetimeFigureOut">
              <a:rPr lang="de-DE" smtClean="0"/>
              <a:t>26.02.2021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429D-3127-4CD2-9BDC-57D4611A8B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665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A7F26-E775-4A8C-A26C-771E03E5A3A6}" type="datetimeFigureOut">
              <a:rPr lang="de-DE" smtClean="0"/>
              <a:t>26.02.2021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D429D-3127-4CD2-9BDC-57D4611A8B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20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F44098-912B-4A15-BAEB-70295D4FD1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F12F42-C03B-4E17-B499-B0A318E124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825627"/>
            <a:ext cx="78867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15F09-AF96-4165-B9C8-E10BE40F9B7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0FBD5E3B-C59D-400B-A204-C63FEF995FC7}" type="datetime1">
              <a:rPr lang="de-DE"/>
              <a:pPr lvl="0"/>
              <a:t>26.02.2021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DA0AB-EFF3-47E1-897C-C48DC072B6C2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D9AB4-723D-4D81-8120-FE17BE03C34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F1A3D56A-B6D6-42BB-8E17-0A76D822E12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610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de-DE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de-DE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1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1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2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9" descr="Ein Bild, das Text enthält.&#10;&#10;Automatisch generierte Beschreibung">
            <a:extLst>
              <a:ext uri="{FF2B5EF4-FFF2-40B4-BE49-F238E27FC236}">
                <a16:creationId xmlns:a16="http://schemas.microsoft.com/office/drawing/2014/main" id="{833F6492-5DF6-4972-BE56-176D939FF3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7150"/>
          <a:stretch>
            <a:fillRect/>
          </a:stretch>
        </p:blipFill>
        <p:spPr>
          <a:xfrm>
            <a:off x="3283372" y="5650050"/>
            <a:ext cx="515264" cy="73941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0" name="Grafik 1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885D1A7-9385-4E88-BA40-B0AAF2E38B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211" t="4521" b="7736"/>
          <a:stretch/>
        </p:blipFill>
        <p:spPr>
          <a:xfrm>
            <a:off x="-6626" y="0"/>
            <a:ext cx="2108063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1" name="Grafik 18" descr="Ein Bild, das Monitor, Bildschirm, Wasser, groß enthält.&#10;&#10;Automatisch generierte Beschreibung">
            <a:extLst>
              <a:ext uri="{FF2B5EF4-FFF2-40B4-BE49-F238E27FC236}">
                <a16:creationId xmlns:a16="http://schemas.microsoft.com/office/drawing/2014/main" id="{98FB31E0-13A6-4D7E-9D65-262434340B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r="6609"/>
          <a:stretch/>
        </p:blipFill>
        <p:spPr>
          <a:xfrm flipH="1">
            <a:off x="-1" y="2884803"/>
            <a:ext cx="8945732" cy="231324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2" name="Text Box 3">
            <a:extLst>
              <a:ext uri="{FF2B5EF4-FFF2-40B4-BE49-F238E27FC236}">
                <a16:creationId xmlns:a16="http://schemas.microsoft.com/office/drawing/2014/main" id="{BBA72252-17F0-41FC-81BA-3BCCDCE8538B}"/>
              </a:ext>
            </a:extLst>
          </p:cNvPr>
          <p:cNvSpPr txBox="1"/>
          <p:nvPr/>
        </p:nvSpPr>
        <p:spPr>
          <a:xfrm>
            <a:off x="1774941" y="1227069"/>
            <a:ext cx="5540258" cy="92461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6576" tIns="36576" rIns="36576" bIns="36576" anchor="t" anchorCtr="0" compatLnSpc="1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900" b="1" i="0" u="none" strike="noStrike" kern="1200" cap="none" spc="-100" baseline="0">
                <a:solidFill>
                  <a:srgbClr val="2A6431"/>
                </a:solidFill>
                <a:uFillTx/>
                <a:latin typeface="Calibri"/>
              </a:rPr>
              <a:t>GEMEINSAM UNTERWEGS</a:t>
            </a:r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CA389883-EB2C-4595-9B81-4CD4180DD9F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684270" y="459229"/>
            <a:ext cx="1228798" cy="12568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E1C133CD-3AEA-4B1D-BB86-77C4B6737DD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476814" y="5286118"/>
            <a:ext cx="565748" cy="4255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5" name="Picture 6" descr="EU_Logo">
            <a:extLst>
              <a:ext uri="{FF2B5EF4-FFF2-40B4-BE49-F238E27FC236}">
                <a16:creationId xmlns:a16="http://schemas.microsoft.com/office/drawing/2014/main" id="{F1AF7EF7-212B-4A02-B36C-15F7A2A1F57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856814" y="5363577"/>
            <a:ext cx="423604" cy="2826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6" name="Picture 7" descr="LOGO NORD SÜD">
            <a:extLst>
              <a:ext uri="{FF2B5EF4-FFF2-40B4-BE49-F238E27FC236}">
                <a16:creationId xmlns:a16="http://schemas.microsoft.com/office/drawing/2014/main" id="{F53F7251-8C4E-4677-ABA3-155FC1B1248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238808" y="5354068"/>
            <a:ext cx="543866" cy="25560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7" name="Text Box 8">
            <a:extLst>
              <a:ext uri="{FF2B5EF4-FFF2-40B4-BE49-F238E27FC236}">
                <a16:creationId xmlns:a16="http://schemas.microsoft.com/office/drawing/2014/main" id="{4E71A280-52AD-4F57-8969-C5E561D0F6B8}"/>
              </a:ext>
            </a:extLst>
          </p:cNvPr>
          <p:cNvSpPr txBox="1"/>
          <p:nvPr/>
        </p:nvSpPr>
        <p:spPr>
          <a:xfrm>
            <a:off x="5810253" y="5765685"/>
            <a:ext cx="3057525" cy="11367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6576" tIns="36576" rIns="36576" bIns="36576" anchor="t" anchorCtr="0" compatLnSpc="1">
            <a:noAutofit/>
          </a:bodyPr>
          <a:lstStyle/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9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Diese Präsentation wurde mit finanzieller Unterstützung der Europäischen Union und des BMZ erstellt.</a:t>
            </a:r>
            <a:r>
              <a:rPr lang="de-DE" sz="9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</a:rPr>
              <a:t> Für den Inhalt dieses Dokuments ist ausschließlich das Projekt Gemeinde N verantwortlich und es gibt nicht die Position der Europäischen Union, des BMZ, von NOPLANETB oder der Stiftung Nord-Süd-Brücken wieder.</a:t>
            </a:r>
            <a:endParaRPr lang="de-DE" sz="18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</a:endParaRP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9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 </a:t>
            </a: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39" name="Rechteck 1">
            <a:extLst>
              <a:ext uri="{FF2B5EF4-FFF2-40B4-BE49-F238E27FC236}">
                <a16:creationId xmlns:a16="http://schemas.microsoft.com/office/drawing/2014/main" id="{5E41BE95-B977-4DAA-AB99-7E7F2951C418}"/>
              </a:ext>
            </a:extLst>
          </p:cNvPr>
          <p:cNvSpPr/>
          <p:nvPr/>
        </p:nvSpPr>
        <p:spPr>
          <a:xfrm>
            <a:off x="2452737" y="3497214"/>
            <a:ext cx="8162016" cy="120033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600" b="1" i="0" u="none" strike="noStrike" kern="1200" cap="none" spc="0" baseline="0">
                <a:solidFill>
                  <a:srgbClr val="FFFFFF"/>
                </a:solidFill>
                <a:uFillTx/>
                <a:latin typeface="Calibri "/>
              </a:rPr>
              <a:t>für Gerechtigkeit, Frieden &amp;   </a:t>
            </a:r>
          </a:p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600" b="1" i="0" u="none" strike="noStrike" kern="1200" cap="none" spc="0" baseline="0">
                <a:solidFill>
                  <a:srgbClr val="FFFFFF"/>
                </a:solidFill>
                <a:uFillTx/>
                <a:latin typeface="Calibri "/>
              </a:rPr>
              <a:t>         Bewahrung der Schöpfung</a:t>
            </a:r>
            <a:endParaRPr lang="de-DE" sz="1800" b="0" i="0" u="none" strike="noStrike" kern="1200" cap="none" spc="0" baseline="0">
              <a:solidFill>
                <a:srgbClr val="FFFFFF"/>
              </a:solidFill>
              <a:uFillTx/>
              <a:latin typeface="Calibri "/>
            </a:endParaRPr>
          </a:p>
        </p:txBody>
      </p:sp>
      <p:sp>
        <p:nvSpPr>
          <p:cNvPr id="40" name="Text Box 2">
            <a:extLst>
              <a:ext uri="{FF2B5EF4-FFF2-40B4-BE49-F238E27FC236}">
                <a16:creationId xmlns:a16="http://schemas.microsoft.com/office/drawing/2014/main" id="{2D87F15A-C8EA-450C-938C-CE96C09C066E}"/>
              </a:ext>
            </a:extLst>
          </p:cNvPr>
          <p:cNvSpPr txBox="1"/>
          <p:nvPr/>
        </p:nvSpPr>
        <p:spPr>
          <a:xfrm>
            <a:off x="1662397" y="131810"/>
            <a:ext cx="6054535" cy="12568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6576" tIns="36576" rIns="36576" bIns="36576" anchor="t" anchorCtr="0" compatLnSpc="1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8800" b="1" i="0" u="none" strike="noStrike" kern="1200" cap="none" spc="300" baseline="0">
                <a:solidFill>
                  <a:srgbClr val="2A6431"/>
                </a:solidFill>
                <a:uFillTx/>
                <a:latin typeface="Calibri"/>
              </a:rPr>
              <a:t>GEMEINDE</a:t>
            </a:r>
            <a:r>
              <a:rPr lang="de-DE" sz="8000" b="1" i="0" u="none" strike="noStrike" kern="1200" cap="none" spc="30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endParaRPr lang="de-DE" sz="2800" b="0" i="0" u="none" strike="noStrike" kern="1200" cap="none" spc="30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1" name="Grafik 5">
            <a:extLst>
              <a:ext uri="{FF2B5EF4-FFF2-40B4-BE49-F238E27FC236}">
                <a16:creationId xmlns:a16="http://schemas.microsoft.com/office/drawing/2014/main" id="{3BD38871-21CB-4A82-A3BF-11610B2182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27191" y="5363577"/>
            <a:ext cx="1205096" cy="3545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2" name="Grafik 20" descr="Ein Bild, das Raum enthält.&#10;&#10;Automatisch generierte Beschreibung">
            <a:extLst>
              <a:ext uri="{FF2B5EF4-FFF2-40B4-BE49-F238E27FC236}">
                <a16:creationId xmlns:a16="http://schemas.microsoft.com/office/drawing/2014/main" id="{5060216F-CB7A-47B6-9459-D5869E2573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592" y="3056811"/>
            <a:ext cx="1950991" cy="195178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282FCAC1-CF38-45B4-862F-9CF9DC115E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32477" y="5264831"/>
            <a:ext cx="1219087" cy="133316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4" name="Grafik 1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C0BB1F8-091D-420F-A371-A7DABDADAE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040" t="27915"/>
          <a:stretch>
            <a:fillRect/>
          </a:stretch>
        </p:blipFill>
        <p:spPr>
          <a:xfrm>
            <a:off x="3333746" y="6300920"/>
            <a:ext cx="2319375" cy="3545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C073AAED-C281-40BA-A215-E9B65E7D140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3" y="5180605"/>
            <a:ext cx="649545" cy="165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7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CA5E0EBD-A806-4145-B451-D9A1677CD6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18297" t="3794" b="7796"/>
          <a:stretch/>
        </p:blipFill>
        <p:spPr>
          <a:xfrm>
            <a:off x="0" y="1"/>
            <a:ext cx="1957382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CA7EB670-D66E-492B-A13E-5FC8C1AB434C}"/>
              </a:ext>
            </a:extLst>
          </p:cNvPr>
          <p:cNvSpPr txBox="1"/>
          <p:nvPr/>
        </p:nvSpPr>
        <p:spPr>
          <a:xfrm>
            <a:off x="4260246" y="432441"/>
            <a:ext cx="4242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29630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Wunschvorstellung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8CF69CA9-EB34-4A2C-AE8D-4840C19E8A17}"/>
              </a:ext>
            </a:extLst>
          </p:cNvPr>
          <p:cNvSpPr/>
          <p:nvPr/>
        </p:nvSpPr>
        <p:spPr>
          <a:xfrm>
            <a:off x="641374" y="329184"/>
            <a:ext cx="3326575" cy="9144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Treffen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551D3C4-BFA4-43EE-AA94-4A93137FD5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03" y="2085307"/>
            <a:ext cx="1553506" cy="156966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D67DC70E-9D0C-41E1-95D3-EE7090617BE7}"/>
              </a:ext>
            </a:extLst>
          </p:cNvPr>
          <p:cNvSpPr txBox="1"/>
          <p:nvPr/>
        </p:nvSpPr>
        <p:spPr>
          <a:xfrm>
            <a:off x="2498624" y="1976804"/>
            <a:ext cx="9300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36070B8-4958-4A16-AF22-63E0DC456B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812" y="3253974"/>
            <a:ext cx="2612481" cy="38730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6BA7103-5F78-4E70-9413-0DEF358FA6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92" y="5273764"/>
            <a:ext cx="649545" cy="165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25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FB47152-454D-41DA-96FF-F83700F1A2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18297" t="3794" b="7796"/>
          <a:stretch/>
        </p:blipFill>
        <p:spPr>
          <a:xfrm>
            <a:off x="0" y="1"/>
            <a:ext cx="1957382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CA7EB670-D66E-492B-A13E-5FC8C1AB434C}"/>
              </a:ext>
            </a:extLst>
          </p:cNvPr>
          <p:cNvSpPr txBox="1"/>
          <p:nvPr/>
        </p:nvSpPr>
        <p:spPr>
          <a:xfrm>
            <a:off x="6343910" y="288767"/>
            <a:ext cx="26056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29630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Wichtigkeit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776C221-3343-4D76-BDB3-310EA0C93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03" y="2085307"/>
            <a:ext cx="1553506" cy="156966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FDC2B7B5-FA9E-4E66-BCE4-73781DF2A78B}"/>
              </a:ext>
            </a:extLst>
          </p:cNvPr>
          <p:cNvSpPr txBox="1"/>
          <p:nvPr/>
        </p:nvSpPr>
        <p:spPr>
          <a:xfrm>
            <a:off x="2498624" y="1976804"/>
            <a:ext cx="9300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650865F3-1119-4E6F-A05E-51481FEE44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812" y="3253974"/>
            <a:ext cx="2612481" cy="387303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B3724BE-BDCA-4A04-A48D-4A46ADEE3E4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575" y="1484638"/>
            <a:ext cx="1720177" cy="1569661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87048C07-53AB-4362-9F65-E1D8B565588B}"/>
              </a:ext>
            </a:extLst>
          </p:cNvPr>
          <p:cNvSpPr txBox="1"/>
          <p:nvPr/>
        </p:nvSpPr>
        <p:spPr>
          <a:xfrm>
            <a:off x="4547021" y="1407694"/>
            <a:ext cx="687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AA2F4DCF-4B9C-426B-ADFB-452B0DCE9A18}"/>
              </a:ext>
            </a:extLst>
          </p:cNvPr>
          <p:cNvSpPr/>
          <p:nvPr/>
        </p:nvSpPr>
        <p:spPr>
          <a:xfrm>
            <a:off x="641374" y="329184"/>
            <a:ext cx="3326575" cy="9144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Treffen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E536CDD-2224-4F30-BF9F-48172C64EB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92" y="5273764"/>
            <a:ext cx="649545" cy="165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0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5C09FDC-F5D0-4D8C-9D29-C928A6C250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18297" t="3794" b="7796"/>
          <a:stretch/>
        </p:blipFill>
        <p:spPr>
          <a:xfrm>
            <a:off x="0" y="1"/>
            <a:ext cx="1957382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CA7EB670-D66E-492B-A13E-5FC8C1AB434C}"/>
              </a:ext>
            </a:extLst>
          </p:cNvPr>
          <p:cNvSpPr txBox="1"/>
          <p:nvPr/>
        </p:nvSpPr>
        <p:spPr>
          <a:xfrm>
            <a:off x="6116055" y="118296"/>
            <a:ext cx="30279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29630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Schwierigkeit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F853936-9ED2-49E4-BD87-880056CE58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03" y="2085307"/>
            <a:ext cx="1553506" cy="156966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F555BA30-090F-4D68-B565-8A8326381741}"/>
              </a:ext>
            </a:extLst>
          </p:cNvPr>
          <p:cNvSpPr txBox="1"/>
          <p:nvPr/>
        </p:nvSpPr>
        <p:spPr>
          <a:xfrm>
            <a:off x="2498624" y="1976804"/>
            <a:ext cx="9300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9BDCC9DC-8438-4C68-9CE7-F282451152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812" y="3253974"/>
            <a:ext cx="2612481" cy="3873038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B6A7EED4-AF0D-4239-983E-758641AAD9F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575" y="1484638"/>
            <a:ext cx="1720177" cy="1569661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BBED07EC-D04D-45A1-9485-753BF0F466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602" y="2269468"/>
            <a:ext cx="1720177" cy="1569661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7BCAADD7-0918-4AFA-95C0-F68D63789245}"/>
              </a:ext>
            </a:extLst>
          </p:cNvPr>
          <p:cNvSpPr txBox="1"/>
          <p:nvPr/>
        </p:nvSpPr>
        <p:spPr>
          <a:xfrm>
            <a:off x="4547021" y="1407694"/>
            <a:ext cx="687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D9FF6C35-E822-4E3E-AE03-C46240AE8B8B}"/>
              </a:ext>
            </a:extLst>
          </p:cNvPr>
          <p:cNvSpPr txBox="1"/>
          <p:nvPr/>
        </p:nvSpPr>
        <p:spPr>
          <a:xfrm>
            <a:off x="6270623" y="2173051"/>
            <a:ext cx="6576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F6AD0444-5993-4040-B470-71624914138B}"/>
              </a:ext>
            </a:extLst>
          </p:cNvPr>
          <p:cNvSpPr/>
          <p:nvPr/>
        </p:nvSpPr>
        <p:spPr>
          <a:xfrm>
            <a:off x="641374" y="329184"/>
            <a:ext cx="3326575" cy="9144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Treffen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09FE562-5ADB-4ABA-BF1F-CEBED70760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92" y="5273764"/>
            <a:ext cx="649545" cy="165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00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C9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8" descr="Ein Bild, das Monitor, Bildschirm, Wasser, groß enthält.&#10;&#10;Automatisch generierte Beschreibung">
            <a:extLst>
              <a:ext uri="{FF2B5EF4-FFF2-40B4-BE49-F238E27FC236}">
                <a16:creationId xmlns:a16="http://schemas.microsoft.com/office/drawing/2014/main" id="{34ED3A7E-82A6-4371-B8D0-29408643E6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664"/>
          <a:stretch>
            <a:fillRect/>
          </a:stretch>
        </p:blipFill>
        <p:spPr>
          <a:xfrm flipH="1">
            <a:off x="272763" y="5747541"/>
            <a:ext cx="4859674" cy="8215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B5034D62-D8AB-46C2-B0FF-78A7A43159F5}"/>
              </a:ext>
            </a:extLst>
          </p:cNvPr>
          <p:cNvSpPr/>
          <p:nvPr/>
        </p:nvSpPr>
        <p:spPr>
          <a:xfrm>
            <a:off x="1585310" y="5701397"/>
            <a:ext cx="2499831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Ist-Zustand</a:t>
            </a:r>
          </a:p>
        </p:txBody>
      </p:sp>
      <p:pic>
        <p:nvPicPr>
          <p:cNvPr id="5" name="Grafik 18" descr="Ein Bild, das Monitor, Bildschirm, Wasser, groß enthält.&#10;&#10;Automatisch generierte Beschreibung">
            <a:extLst>
              <a:ext uri="{FF2B5EF4-FFF2-40B4-BE49-F238E27FC236}">
                <a16:creationId xmlns:a16="http://schemas.microsoft.com/office/drawing/2014/main" id="{D3EA6495-CEC9-493A-9373-705CE143A1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664"/>
          <a:stretch>
            <a:fillRect/>
          </a:stretch>
        </p:blipFill>
        <p:spPr>
          <a:xfrm flipH="1">
            <a:off x="1954082" y="4856490"/>
            <a:ext cx="4859674" cy="8215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3856B4C6-46BF-4254-8D4B-D3F928CEF5D6}"/>
              </a:ext>
            </a:extLst>
          </p:cNvPr>
          <p:cNvSpPr/>
          <p:nvPr/>
        </p:nvSpPr>
        <p:spPr>
          <a:xfrm>
            <a:off x="2897654" y="4780889"/>
            <a:ext cx="3434322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Wunsch-Zustand</a:t>
            </a:r>
          </a:p>
        </p:txBody>
      </p:sp>
      <p:pic>
        <p:nvPicPr>
          <p:cNvPr id="8" name="Grafik 18" descr="Ein Bild, das Monitor, Bildschirm, Wasser, groß enthält.&#10;&#10;Automatisch generierte Beschreibung">
            <a:extLst>
              <a:ext uri="{FF2B5EF4-FFF2-40B4-BE49-F238E27FC236}">
                <a16:creationId xmlns:a16="http://schemas.microsoft.com/office/drawing/2014/main" id="{07C25295-20CF-4224-A3C9-6E7D5037F3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664"/>
          <a:stretch>
            <a:fillRect/>
          </a:stretch>
        </p:blipFill>
        <p:spPr>
          <a:xfrm flipH="1">
            <a:off x="3451122" y="3958005"/>
            <a:ext cx="4601175" cy="8215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6A9E1F43-0E34-454D-9610-E18C30D55313}"/>
              </a:ext>
            </a:extLst>
          </p:cNvPr>
          <p:cNvSpPr/>
          <p:nvPr/>
        </p:nvSpPr>
        <p:spPr>
          <a:xfrm>
            <a:off x="4255787" y="3911861"/>
            <a:ext cx="329419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Ziele auswählen</a:t>
            </a:r>
          </a:p>
        </p:txBody>
      </p:sp>
      <p:pic>
        <p:nvPicPr>
          <p:cNvPr id="10" name="Grafik 18" descr="Ein Bild, das Monitor, Bildschirm, Wasser, groß enthält.&#10;&#10;Automatisch generierte Beschreibung">
            <a:extLst>
              <a:ext uri="{FF2B5EF4-FFF2-40B4-BE49-F238E27FC236}">
                <a16:creationId xmlns:a16="http://schemas.microsoft.com/office/drawing/2014/main" id="{07BF98BD-676D-4B7E-9254-58A164ADAD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664"/>
          <a:stretch>
            <a:fillRect/>
          </a:stretch>
        </p:blipFill>
        <p:spPr>
          <a:xfrm flipH="1">
            <a:off x="4807973" y="3021461"/>
            <a:ext cx="4136840" cy="8215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96AACE23-CF75-4CE8-BD59-2406E3B2B08D}"/>
              </a:ext>
            </a:extLst>
          </p:cNvPr>
          <p:cNvSpPr/>
          <p:nvPr/>
        </p:nvSpPr>
        <p:spPr>
          <a:xfrm>
            <a:off x="5331723" y="2975357"/>
            <a:ext cx="2483729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Erste Schritte</a:t>
            </a:r>
          </a:p>
        </p:txBody>
      </p:sp>
      <p:sp>
        <p:nvSpPr>
          <p:cNvPr id="12" name="Pfeil: nach rechts 15">
            <a:extLst>
              <a:ext uri="{FF2B5EF4-FFF2-40B4-BE49-F238E27FC236}">
                <a16:creationId xmlns:a16="http://schemas.microsoft.com/office/drawing/2014/main" id="{0B8B83E8-8A0A-4AEC-9D84-1AFF022F4A50}"/>
              </a:ext>
            </a:extLst>
          </p:cNvPr>
          <p:cNvSpPr/>
          <p:nvPr/>
        </p:nvSpPr>
        <p:spPr>
          <a:xfrm>
            <a:off x="6590481" y="2009314"/>
            <a:ext cx="2199797" cy="821597"/>
          </a:xfrm>
          <a:custGeom>
            <a:avLst>
              <a:gd name="f0" fmla="val 16873"/>
              <a:gd name="f1" fmla="val 554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val f7"/>
              <a:gd name="f15" fmla="val f8"/>
              <a:gd name="f16" fmla="pin 0 f0 21600"/>
              <a:gd name="f17" fmla="pin 0 f1 108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2"/>
              <a:gd name="f29" fmla="+- 21600 0 f21"/>
              <a:gd name="f30" fmla="*/ f22 f13 1"/>
              <a:gd name="f31" fmla="*/ f21 f12 1"/>
              <a:gd name="f32" fmla="+- f25 0 f3"/>
              <a:gd name="f33" fmla="+- f26 0 f3"/>
              <a:gd name="f34" fmla="*/ 0 f27 1"/>
              <a:gd name="f35" fmla="*/ 21600 f27 1"/>
              <a:gd name="f36" fmla="*/ f29 f22 1"/>
              <a:gd name="f37" fmla="*/ f28 f13 1"/>
              <a:gd name="f38" fmla="*/ f36 1 10800"/>
              <a:gd name="f39" fmla="*/ f34 1 f27"/>
              <a:gd name="f40" fmla="*/ f35 1 f27"/>
              <a:gd name="f41" fmla="+- f21 f38 0"/>
              <a:gd name="f42" fmla="*/ f39 f12 1"/>
              <a:gd name="f43" fmla="*/ f39 f13 1"/>
              <a:gd name="f44" fmla="*/ f40 f13 1"/>
              <a:gd name="f45" fmla="*/ f41 f12 1"/>
            </a:gdLst>
            <a:ahLst>
              <a:ahXY gdRefX="f0" minX="f7" maxX="f8" gdRefY="f1" minY="f7" maxY="f9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3"/>
              </a:cxn>
              <a:cxn ang="f33">
                <a:pos x="f31" y="f44"/>
              </a:cxn>
            </a:cxnLst>
            <a:rect l="f42" t="f30" r="f45" b="f37"/>
            <a:pathLst>
              <a:path w="21600" h="21600">
                <a:moveTo>
                  <a:pt x="f7" y="f22"/>
                </a:moveTo>
                <a:lnTo>
                  <a:pt x="f21" y="f22"/>
                </a:lnTo>
                <a:lnTo>
                  <a:pt x="f21" y="f7"/>
                </a:lnTo>
                <a:lnTo>
                  <a:pt x="f8" y="f9"/>
                </a:lnTo>
                <a:lnTo>
                  <a:pt x="f21" y="f8"/>
                </a:lnTo>
                <a:lnTo>
                  <a:pt x="f21" y="f28"/>
                </a:lnTo>
                <a:lnTo>
                  <a:pt x="f7" y="f28"/>
                </a:lnTo>
                <a:close/>
              </a:path>
            </a:pathLst>
          </a:custGeom>
          <a:solidFill>
            <a:schemeClr val="bg1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2156654-E97D-4378-9FD8-5F7562066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114" y="1016590"/>
            <a:ext cx="1293879" cy="303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73 0.13033 L -0.15573 0.13056 C -0.16337 0.11783 -0.16476 0.11829 -0.16684 0.10463 C -0.16858 0.0926 -0.17031 0.06852 -0.17031 0.06875 C -0.16997 0.04862 -0.17031 0.02894 -0.16858 0.00926 C -0.16858 0.00602 -0.16615 0.00301 -0.16493 -0.00023 C -0.16424 -0.00231 -0.16389 -0.00486 -0.16302 -0.00717 C -0.16215 -0.01041 -0.16163 -0.01296 -0.15747 -0.01527 C -0.15278 -0.01828 -0.14948 -0.01805 -0.14271 -0.01875 C -0.13715 -0.01828 -0.1316 -0.01828 -0.12604 -0.01759 C -0.12222 -0.01713 -0.11875 -0.0162 -0.11493 -0.01527 L -0.10938 -0.01412 C -0.10017 -0.01458 -0.09097 -0.01412 -0.08177 -0.01527 C -0.07934 -0.0155 -0.07813 -0.01713 -0.07622 -0.01759 C -0.07431 -0.01828 -0.0724 -0.01828 -0.07066 -0.01875 C -0.05208 -0.01828 -0.03299 -0.0206 -0.0151 -0.01759 C -0.01094 -0.01713 -0.01493 -0.01203 -0.01319 -0.00949 C -0.01215 -0.00787 -0.00451 -0.00439 -0.00208 -0.0037 C -0.00156 -0.00347 -0.00087 -0.0037 5.55556E-7 -0.0037 L 5.55556E-7 -0.00347 L 5.55556E-7 -0.0037 L 5.55556E-7 -0.00347 " pathEditMode="relative" rAng="0" ptsTypes="AAAAAAAAAAAAAAAAAAAAAA">
                                      <p:cBhvr>
                                        <p:cTn id="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-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A66642C-D6E6-4B34-968F-FBCBEDD786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18297" t="3794" b="7796"/>
          <a:stretch/>
        </p:blipFill>
        <p:spPr>
          <a:xfrm>
            <a:off x="0" y="1"/>
            <a:ext cx="1957382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Grafik 15" descr="Ein Bild, das Essen enthält.&#10;&#10;Automatisch generierte Beschreibung">
            <a:extLst>
              <a:ext uri="{FF2B5EF4-FFF2-40B4-BE49-F238E27FC236}">
                <a16:creationId xmlns:a16="http://schemas.microsoft.com/office/drawing/2014/main" id="{9516928D-9E16-4DF8-8232-48C162F914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442" y="3687335"/>
            <a:ext cx="2733844" cy="2739378"/>
          </a:xfrm>
          <a:prstGeom prst="rect">
            <a:avLst/>
          </a:prstGeom>
        </p:spPr>
      </p:pic>
      <p:pic>
        <p:nvPicPr>
          <p:cNvPr id="17" name="Grafik 16" descr="Ein Bild, das Essen enthält.&#10;&#10;Automatisch generierte Beschreibung">
            <a:extLst>
              <a:ext uri="{FF2B5EF4-FFF2-40B4-BE49-F238E27FC236}">
                <a16:creationId xmlns:a16="http://schemas.microsoft.com/office/drawing/2014/main" id="{3EB25809-BCB2-4B7E-A8C0-3ED163A9D3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86" y="3597954"/>
            <a:ext cx="2733844" cy="282875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50A2E6B-E1CC-4D9B-B064-5C67194ECA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73" y="367144"/>
            <a:ext cx="8892184" cy="3135559"/>
          </a:xfrm>
          <a:prstGeom prst="rect">
            <a:avLst/>
          </a:prstGeom>
        </p:spPr>
      </p:pic>
      <p:pic>
        <p:nvPicPr>
          <p:cNvPr id="20" name="Grafik 19" descr="Ein Bild, das Essen enthält.&#10;&#10;Automatisch generierte Beschreibung">
            <a:extLst>
              <a:ext uri="{FF2B5EF4-FFF2-40B4-BE49-F238E27FC236}">
                <a16:creationId xmlns:a16="http://schemas.microsoft.com/office/drawing/2014/main" id="{27B5FFB0-002A-4BD2-932F-E61787137B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1" r="49904"/>
          <a:stretch/>
        </p:blipFill>
        <p:spPr>
          <a:xfrm>
            <a:off x="7469130" y="3597953"/>
            <a:ext cx="685800" cy="282875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AD17CD3-17A0-4809-8169-46C0EE3430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92" y="5273764"/>
            <a:ext cx="649545" cy="165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1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94935E55-AE64-408C-BE20-F6E3E1F0CC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202610" y="1712533"/>
            <a:ext cx="7941390" cy="4120996"/>
          </a:xfrm>
          <a:prstGeom prst="rect">
            <a:avLst/>
          </a:prstGeom>
        </p:spPr>
      </p:pic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B6552DD6-081B-4A1C-8716-8094E5F714C3}"/>
              </a:ext>
            </a:extLst>
          </p:cNvPr>
          <p:cNvSpPr/>
          <p:nvPr/>
        </p:nvSpPr>
        <p:spPr>
          <a:xfrm>
            <a:off x="523087" y="1008704"/>
            <a:ext cx="3123819" cy="5581281"/>
          </a:xfrm>
          <a:custGeom>
            <a:avLst/>
            <a:gdLst>
              <a:gd name="connsiteX0" fmla="*/ 2369442 w 3123819"/>
              <a:gd name="connsiteY0" fmla="*/ 1190527 h 5890327"/>
              <a:gd name="connsiteX1" fmla="*/ 1955374 w 3123819"/>
              <a:gd name="connsiteY1" fmla="*/ 2087675 h 5890327"/>
              <a:gd name="connsiteX2" fmla="*/ 1972627 w 3123819"/>
              <a:gd name="connsiteY2" fmla="*/ 3864716 h 5890327"/>
              <a:gd name="connsiteX3" fmla="*/ 2783510 w 3123819"/>
              <a:gd name="connsiteY3" fmla="*/ 4934392 h 5890327"/>
              <a:gd name="connsiteX4" fmla="*/ 2938785 w 3123819"/>
              <a:gd name="connsiteY4" fmla="*/ 5434724 h 5890327"/>
              <a:gd name="connsiteX5" fmla="*/ 230091 w 3123819"/>
              <a:gd name="connsiteY5" fmla="*/ 5503735 h 5890327"/>
              <a:gd name="connsiteX6" fmla="*/ 437125 w 3123819"/>
              <a:gd name="connsiteY6" fmla="*/ 258875 h 5890327"/>
              <a:gd name="connsiteX7" fmla="*/ 2783510 w 3123819"/>
              <a:gd name="connsiteY7" fmla="*/ 845471 h 5890327"/>
              <a:gd name="connsiteX8" fmla="*/ 2145155 w 3123819"/>
              <a:gd name="connsiteY8" fmla="*/ 1225033 h 5890327"/>
              <a:gd name="connsiteX9" fmla="*/ 2145155 w 3123819"/>
              <a:gd name="connsiteY9" fmla="*/ 1225033 h 589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3819" h="5890327">
                <a:moveTo>
                  <a:pt x="2369442" y="1190527"/>
                </a:moveTo>
                <a:cubicBezTo>
                  <a:pt x="2195476" y="1416252"/>
                  <a:pt x="2021510" y="1641977"/>
                  <a:pt x="1955374" y="2087675"/>
                </a:cubicBezTo>
                <a:cubicBezTo>
                  <a:pt x="1889238" y="2533373"/>
                  <a:pt x="1834604" y="3390263"/>
                  <a:pt x="1972627" y="3864716"/>
                </a:cubicBezTo>
                <a:cubicBezTo>
                  <a:pt x="2110650" y="4339169"/>
                  <a:pt x="2622484" y="4672724"/>
                  <a:pt x="2783510" y="4934392"/>
                </a:cubicBezTo>
                <a:cubicBezTo>
                  <a:pt x="2944536" y="5196060"/>
                  <a:pt x="3364355" y="5339834"/>
                  <a:pt x="2938785" y="5434724"/>
                </a:cubicBezTo>
                <a:cubicBezTo>
                  <a:pt x="2513215" y="5529615"/>
                  <a:pt x="647034" y="6366377"/>
                  <a:pt x="230091" y="5503735"/>
                </a:cubicBezTo>
                <a:cubicBezTo>
                  <a:pt x="-186852" y="4641093"/>
                  <a:pt x="11555" y="1035252"/>
                  <a:pt x="437125" y="258875"/>
                </a:cubicBezTo>
                <a:cubicBezTo>
                  <a:pt x="862695" y="-517502"/>
                  <a:pt x="2498838" y="684445"/>
                  <a:pt x="2783510" y="845471"/>
                </a:cubicBezTo>
                <a:cubicBezTo>
                  <a:pt x="3068182" y="1006497"/>
                  <a:pt x="2145155" y="1225033"/>
                  <a:pt x="2145155" y="1225033"/>
                </a:cubicBezTo>
                <a:lnTo>
                  <a:pt x="2145155" y="1225033"/>
                </a:lnTo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FA9F4898-C18B-41F5-8CC1-3422D69EB07B}"/>
              </a:ext>
            </a:extLst>
          </p:cNvPr>
          <p:cNvSpPr/>
          <p:nvPr/>
        </p:nvSpPr>
        <p:spPr>
          <a:xfrm>
            <a:off x="4682361" y="732703"/>
            <a:ext cx="4953001" cy="6030047"/>
          </a:xfrm>
          <a:custGeom>
            <a:avLst/>
            <a:gdLst>
              <a:gd name="connsiteX0" fmla="*/ 224565 w 5570824"/>
              <a:gd name="connsiteY0" fmla="*/ 649648 h 5927135"/>
              <a:gd name="connsiteX1" fmla="*/ 1123199 w 5570824"/>
              <a:gd name="connsiteY1" fmla="*/ 1595579 h 5927135"/>
              <a:gd name="connsiteX2" fmla="*/ 1501571 w 5570824"/>
              <a:gd name="connsiteY2" fmla="*/ 3345552 h 5927135"/>
              <a:gd name="connsiteX3" fmla="*/ 776358 w 5570824"/>
              <a:gd name="connsiteY3" fmla="*/ 4890572 h 5927135"/>
              <a:gd name="connsiteX4" fmla="*/ 256096 w 5570824"/>
              <a:gd name="connsiteY4" fmla="*/ 5442365 h 5927135"/>
              <a:gd name="connsiteX5" fmla="*/ 5159171 w 5570824"/>
              <a:gd name="connsiteY5" fmla="*/ 5552724 h 5927135"/>
              <a:gd name="connsiteX6" fmla="*/ 4733502 w 5570824"/>
              <a:gd name="connsiteY6" fmla="*/ 334338 h 5927135"/>
              <a:gd name="connsiteX7" fmla="*/ 224565 w 5570824"/>
              <a:gd name="connsiteY7" fmla="*/ 649648 h 59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70824" h="5927135">
                <a:moveTo>
                  <a:pt x="224565" y="649648"/>
                </a:moveTo>
                <a:cubicBezTo>
                  <a:pt x="-377152" y="859855"/>
                  <a:pt x="910365" y="1146262"/>
                  <a:pt x="1123199" y="1595579"/>
                </a:cubicBezTo>
                <a:cubicBezTo>
                  <a:pt x="1336033" y="2044896"/>
                  <a:pt x="1559378" y="2796387"/>
                  <a:pt x="1501571" y="3345552"/>
                </a:cubicBezTo>
                <a:cubicBezTo>
                  <a:pt x="1443764" y="3894718"/>
                  <a:pt x="983937" y="4541103"/>
                  <a:pt x="776358" y="4890572"/>
                </a:cubicBezTo>
                <a:cubicBezTo>
                  <a:pt x="568779" y="5240041"/>
                  <a:pt x="-474373" y="5332006"/>
                  <a:pt x="256096" y="5442365"/>
                </a:cubicBezTo>
                <a:cubicBezTo>
                  <a:pt x="986565" y="5552724"/>
                  <a:pt x="4412937" y="6404062"/>
                  <a:pt x="5159171" y="5552724"/>
                </a:cubicBezTo>
                <a:cubicBezTo>
                  <a:pt x="5905405" y="4701386"/>
                  <a:pt x="5561192" y="1156773"/>
                  <a:pt x="4733502" y="334338"/>
                </a:cubicBezTo>
                <a:cubicBezTo>
                  <a:pt x="3905812" y="-488097"/>
                  <a:pt x="826282" y="439441"/>
                  <a:pt x="224565" y="649648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2DEDB5B-2F7D-4AB5-9AD9-A15A9E1867C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8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67" y="0"/>
            <a:ext cx="1693743" cy="6858000"/>
          </a:xfrm>
          <a:prstGeom prst="rect">
            <a:avLst/>
          </a:prstGeom>
        </p:spPr>
      </p:pic>
      <p:sp>
        <p:nvSpPr>
          <p:cNvPr id="55" name="Textfeld 54">
            <a:extLst>
              <a:ext uri="{FF2B5EF4-FFF2-40B4-BE49-F238E27FC236}">
                <a16:creationId xmlns:a16="http://schemas.microsoft.com/office/drawing/2014/main" id="{CE34EA16-C821-420C-AAE8-921367C1B1D0}"/>
              </a:ext>
            </a:extLst>
          </p:cNvPr>
          <p:cNvSpPr txBox="1"/>
          <p:nvPr/>
        </p:nvSpPr>
        <p:spPr>
          <a:xfrm>
            <a:off x="3061021" y="873923"/>
            <a:ext cx="2443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rgbClr val="286548"/>
                </a:solidFill>
              </a:rPr>
              <a:t>Wie wichtig</a:t>
            </a:r>
            <a:endParaRPr lang="de-DE" sz="4800" b="1" dirty="0">
              <a:solidFill>
                <a:srgbClr val="286548"/>
              </a:solidFill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9C87B865-311A-4A75-BDE8-450310FD8A31}"/>
              </a:ext>
            </a:extLst>
          </p:cNvPr>
          <p:cNvCxnSpPr/>
          <p:nvPr/>
        </p:nvCxnSpPr>
        <p:spPr>
          <a:xfrm flipH="1">
            <a:off x="5013435" y="5817763"/>
            <a:ext cx="28377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686416B3-F75F-43DB-A669-6AA0A75FC937}"/>
              </a:ext>
            </a:extLst>
          </p:cNvPr>
          <p:cNvSpPr/>
          <p:nvPr/>
        </p:nvSpPr>
        <p:spPr>
          <a:xfrm>
            <a:off x="2380590" y="1520254"/>
            <a:ext cx="3641836" cy="4463823"/>
          </a:xfrm>
          <a:prstGeom prst="ellipse">
            <a:avLst/>
          </a:prstGeom>
          <a:noFill/>
          <a:ln w="76200">
            <a:solidFill>
              <a:srgbClr val="C9E7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E04A348-6B7A-41F6-8357-C841983A6A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92" y="5273764"/>
            <a:ext cx="649545" cy="165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14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62DEDB5B-2F7D-4AB5-9AD9-A15A9E1867C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67" y="0"/>
            <a:ext cx="1693743" cy="6858000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11740F3A-25BF-40F4-971B-5155C331E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8769" y="568818"/>
            <a:ext cx="1735503" cy="160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13AAFACD-9833-4434-932B-20BF140E1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3983" y="495300"/>
            <a:ext cx="2284304" cy="160813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 algn="ctr">
            <a:solidFill>
              <a:srgbClr val="32705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5111B987-7108-4196-BC07-E2E8507AE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3983" y="2624319"/>
            <a:ext cx="2283013" cy="1609361"/>
          </a:xfrm>
          <a:prstGeom prst="roundRect">
            <a:avLst>
              <a:gd name="adj" fmla="val 16667"/>
            </a:avLst>
          </a:prstGeom>
          <a:solidFill>
            <a:srgbClr val="D4EDB9"/>
          </a:solidFill>
          <a:ln w="25400" algn="ctr">
            <a:solidFill>
              <a:srgbClr val="32705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6BB306DF-66E9-4D87-A888-224B18F7B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3983" y="4679821"/>
            <a:ext cx="2283013" cy="16093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327051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86F91E99-65C6-4AC0-82C6-20F0F2974E31}"/>
              </a:ext>
            </a:extLst>
          </p:cNvPr>
          <p:cNvSpPr>
            <a:spLocks/>
          </p:cNvSpPr>
          <p:nvPr/>
        </p:nvSpPr>
        <p:spPr bwMode="auto">
          <a:xfrm>
            <a:off x="3586869" y="598232"/>
            <a:ext cx="1761329" cy="1362331"/>
          </a:xfrm>
          <a:custGeom>
            <a:avLst/>
            <a:gdLst>
              <a:gd name="T0" fmla="*/ 14438 w 231007"/>
              <a:gd name="T1" fmla="*/ 107481 h 266766"/>
              <a:gd name="T2" fmla="*/ 129942 w 231007"/>
              <a:gd name="T3" fmla="*/ 1604 h 266766"/>
              <a:gd name="T4" fmla="*/ 226194 w 231007"/>
              <a:gd name="T5" fmla="*/ 97856 h 266766"/>
              <a:gd name="T6" fmla="*/ 158817 w 231007"/>
              <a:gd name="T7" fmla="*/ 251860 h 266766"/>
              <a:gd name="T8" fmla="*/ 43314 w 231007"/>
              <a:gd name="T9" fmla="*/ 187290 h 266766"/>
              <a:gd name="T10" fmla="*/ 14438 w 231007"/>
              <a:gd name="T11" fmla="*/ 107481 h 266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1007" h="266766">
                <a:moveTo>
                  <a:pt x="14438" y="107481"/>
                </a:moveTo>
                <a:cubicBezTo>
                  <a:pt x="28876" y="76533"/>
                  <a:pt x="94649" y="3208"/>
                  <a:pt x="129942" y="1604"/>
                </a:cubicBezTo>
                <a:cubicBezTo>
                  <a:pt x="165235" y="0"/>
                  <a:pt x="221381" y="56147"/>
                  <a:pt x="226194" y="97856"/>
                </a:cubicBezTo>
                <a:cubicBezTo>
                  <a:pt x="231007" y="139565"/>
                  <a:pt x="189297" y="236954"/>
                  <a:pt x="158817" y="251860"/>
                </a:cubicBezTo>
                <a:cubicBezTo>
                  <a:pt x="128337" y="266766"/>
                  <a:pt x="64169" y="212957"/>
                  <a:pt x="43314" y="187290"/>
                </a:cubicBezTo>
                <a:cubicBezTo>
                  <a:pt x="22459" y="161623"/>
                  <a:pt x="0" y="138429"/>
                  <a:pt x="14438" y="107481"/>
                </a:cubicBezTo>
                <a:close/>
              </a:path>
            </a:pathLst>
          </a:custGeom>
          <a:noFill/>
          <a:ln w="38100" cap="flat" cmpd="sng" algn="ctr">
            <a:solidFill>
              <a:srgbClr val="205F4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2705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F567F54C-219C-4BCD-A129-241C58BF5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418" y="960188"/>
            <a:ext cx="1479823" cy="70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800" b="1" i="0" u="none" strike="noStrike" cap="none" normalizeH="0" baseline="0" dirty="0">
                <a:ln>
                  <a:noFill/>
                </a:ln>
                <a:solidFill>
                  <a:srgbClr val="286548"/>
                </a:solidFill>
                <a:effectLst/>
                <a:latin typeface="Calibri" panose="020F0502020204030204" pitchFamily="34" charset="0"/>
              </a:rPr>
              <a:t>schwierig</a:t>
            </a:r>
            <a:endParaRPr kumimoji="0" lang="de-DE" altLang="de-DE" sz="600" b="0" i="0" u="none" strike="noStrike" cap="none" normalizeH="0" baseline="0" dirty="0">
              <a:ln>
                <a:noFill/>
              </a:ln>
              <a:solidFill>
                <a:srgbClr val="286548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F76D5F66-7F06-4326-A068-AE0F631073B7}"/>
              </a:ext>
            </a:extLst>
          </p:cNvPr>
          <p:cNvSpPr>
            <a:spLocks/>
          </p:cNvSpPr>
          <p:nvPr/>
        </p:nvSpPr>
        <p:spPr bwMode="auto">
          <a:xfrm>
            <a:off x="3585282" y="2759518"/>
            <a:ext cx="1749707" cy="1343988"/>
          </a:xfrm>
          <a:custGeom>
            <a:avLst/>
            <a:gdLst>
              <a:gd name="T0" fmla="*/ 14438 w 231007"/>
              <a:gd name="T1" fmla="*/ 107481 h 266766"/>
              <a:gd name="T2" fmla="*/ 129942 w 231007"/>
              <a:gd name="T3" fmla="*/ 1604 h 266766"/>
              <a:gd name="T4" fmla="*/ 226194 w 231007"/>
              <a:gd name="T5" fmla="*/ 97856 h 266766"/>
              <a:gd name="T6" fmla="*/ 158817 w 231007"/>
              <a:gd name="T7" fmla="*/ 251860 h 266766"/>
              <a:gd name="T8" fmla="*/ 43314 w 231007"/>
              <a:gd name="T9" fmla="*/ 187290 h 266766"/>
              <a:gd name="T10" fmla="*/ 14438 w 231007"/>
              <a:gd name="T11" fmla="*/ 107481 h 266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1007" h="266766">
                <a:moveTo>
                  <a:pt x="14438" y="107481"/>
                </a:moveTo>
                <a:cubicBezTo>
                  <a:pt x="28876" y="76533"/>
                  <a:pt x="94649" y="3208"/>
                  <a:pt x="129942" y="1604"/>
                </a:cubicBezTo>
                <a:cubicBezTo>
                  <a:pt x="165235" y="0"/>
                  <a:pt x="221381" y="56147"/>
                  <a:pt x="226194" y="97856"/>
                </a:cubicBezTo>
                <a:cubicBezTo>
                  <a:pt x="231007" y="139565"/>
                  <a:pt x="189297" y="236954"/>
                  <a:pt x="158817" y="251860"/>
                </a:cubicBezTo>
                <a:cubicBezTo>
                  <a:pt x="128337" y="266766"/>
                  <a:pt x="64169" y="212957"/>
                  <a:pt x="43314" y="187290"/>
                </a:cubicBezTo>
                <a:cubicBezTo>
                  <a:pt x="22459" y="161623"/>
                  <a:pt x="0" y="138429"/>
                  <a:pt x="14438" y="107481"/>
                </a:cubicBezTo>
                <a:close/>
              </a:path>
            </a:pathLst>
          </a:custGeom>
          <a:noFill/>
          <a:ln w="38100" cap="flat" cmpd="sng" algn="ctr">
            <a:solidFill>
              <a:srgbClr val="205F42">
                <a:alpha val="70000"/>
              </a:srgb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2705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28D84121-8926-4E6F-9DB7-E577C25C85EB}"/>
              </a:ext>
            </a:extLst>
          </p:cNvPr>
          <p:cNvSpPr>
            <a:spLocks/>
          </p:cNvSpPr>
          <p:nvPr/>
        </p:nvSpPr>
        <p:spPr bwMode="auto">
          <a:xfrm>
            <a:off x="3585282" y="4817277"/>
            <a:ext cx="1749707" cy="1303631"/>
          </a:xfrm>
          <a:custGeom>
            <a:avLst/>
            <a:gdLst>
              <a:gd name="T0" fmla="*/ 14438 w 231007"/>
              <a:gd name="T1" fmla="*/ 107481 h 266766"/>
              <a:gd name="T2" fmla="*/ 129942 w 231007"/>
              <a:gd name="T3" fmla="*/ 1604 h 266766"/>
              <a:gd name="T4" fmla="*/ 226194 w 231007"/>
              <a:gd name="T5" fmla="*/ 97856 h 266766"/>
              <a:gd name="T6" fmla="*/ 158817 w 231007"/>
              <a:gd name="T7" fmla="*/ 251860 h 266766"/>
              <a:gd name="T8" fmla="*/ 43314 w 231007"/>
              <a:gd name="T9" fmla="*/ 187290 h 266766"/>
              <a:gd name="T10" fmla="*/ 14438 w 231007"/>
              <a:gd name="T11" fmla="*/ 107481 h 266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1007" h="266766">
                <a:moveTo>
                  <a:pt x="14438" y="107481"/>
                </a:moveTo>
                <a:cubicBezTo>
                  <a:pt x="28876" y="76533"/>
                  <a:pt x="94649" y="3208"/>
                  <a:pt x="129942" y="1604"/>
                </a:cubicBezTo>
                <a:cubicBezTo>
                  <a:pt x="165235" y="0"/>
                  <a:pt x="221381" y="56147"/>
                  <a:pt x="226194" y="97856"/>
                </a:cubicBezTo>
                <a:cubicBezTo>
                  <a:pt x="231007" y="139565"/>
                  <a:pt x="189297" y="236954"/>
                  <a:pt x="158817" y="251860"/>
                </a:cubicBezTo>
                <a:cubicBezTo>
                  <a:pt x="128337" y="266766"/>
                  <a:pt x="64169" y="212957"/>
                  <a:pt x="43314" y="187290"/>
                </a:cubicBezTo>
                <a:cubicBezTo>
                  <a:pt x="22459" y="161623"/>
                  <a:pt x="0" y="138429"/>
                  <a:pt x="14438" y="107481"/>
                </a:cubicBezTo>
                <a:close/>
              </a:path>
            </a:pathLst>
          </a:custGeom>
          <a:noFill/>
          <a:ln w="38100" cap="flat" cmpd="sng" algn="ctr">
            <a:solidFill>
              <a:srgbClr val="205F42">
                <a:alpha val="80000"/>
              </a:srgb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2705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BA9E6280-BE79-4670-93FA-5B34E32F1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612" y="3155539"/>
            <a:ext cx="1254663" cy="655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800" b="1" i="0" u="none" strike="noStrike" cap="none" normalizeH="0" baseline="0" dirty="0">
                <a:ln>
                  <a:noFill/>
                </a:ln>
                <a:solidFill>
                  <a:srgbClr val="286548"/>
                </a:solidFill>
                <a:effectLst/>
                <a:latin typeface="Calibri" panose="020F0502020204030204" pitchFamily="34" charset="0"/>
              </a:rPr>
              <a:t>mittel</a:t>
            </a:r>
            <a:endParaRPr kumimoji="0" lang="de-DE" altLang="de-DE" sz="600" b="0" i="0" u="none" strike="noStrike" cap="none" normalizeH="0" baseline="0" dirty="0">
              <a:ln>
                <a:noFill/>
              </a:ln>
              <a:solidFill>
                <a:srgbClr val="286548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75FE2A72-653B-4BC9-9A12-ADDA69B08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076" y="5162525"/>
            <a:ext cx="1098291" cy="47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800" b="1" i="0" u="none" strike="noStrike" cap="none" normalizeH="0" baseline="0" dirty="0">
                <a:ln>
                  <a:noFill/>
                </a:ln>
                <a:solidFill>
                  <a:srgbClr val="286548"/>
                </a:solidFill>
                <a:effectLst/>
                <a:latin typeface="Calibri" panose="020F0502020204030204" pitchFamily="34" charset="0"/>
              </a:rPr>
              <a:t>leicht</a:t>
            </a:r>
            <a:endParaRPr kumimoji="0" lang="de-DE" altLang="de-DE" sz="600" b="0" i="0" u="none" strike="noStrike" cap="none" normalizeH="0" baseline="0" dirty="0">
              <a:ln>
                <a:noFill/>
              </a:ln>
              <a:solidFill>
                <a:srgbClr val="286548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6DA009AE-C914-49D5-B598-A281DD57750D}"/>
              </a:ext>
            </a:extLst>
          </p:cNvPr>
          <p:cNvSpPr>
            <a:spLocks/>
          </p:cNvSpPr>
          <p:nvPr/>
        </p:nvSpPr>
        <p:spPr bwMode="auto">
          <a:xfrm>
            <a:off x="78417" y="2853327"/>
            <a:ext cx="1648090" cy="1230174"/>
          </a:xfrm>
          <a:custGeom>
            <a:avLst/>
            <a:gdLst>
              <a:gd name="T0" fmla="*/ 14438 w 231007"/>
              <a:gd name="T1" fmla="*/ 107481 h 266766"/>
              <a:gd name="T2" fmla="*/ 129942 w 231007"/>
              <a:gd name="T3" fmla="*/ 1604 h 266766"/>
              <a:gd name="T4" fmla="*/ 226194 w 231007"/>
              <a:gd name="T5" fmla="*/ 97856 h 266766"/>
              <a:gd name="T6" fmla="*/ 158817 w 231007"/>
              <a:gd name="T7" fmla="*/ 251860 h 266766"/>
              <a:gd name="T8" fmla="*/ 43314 w 231007"/>
              <a:gd name="T9" fmla="*/ 187290 h 266766"/>
              <a:gd name="T10" fmla="*/ 14438 w 231007"/>
              <a:gd name="T11" fmla="*/ 107481 h 266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1007" h="266766">
                <a:moveTo>
                  <a:pt x="14438" y="107481"/>
                </a:moveTo>
                <a:cubicBezTo>
                  <a:pt x="28876" y="76533"/>
                  <a:pt x="94649" y="3208"/>
                  <a:pt x="129942" y="1604"/>
                </a:cubicBezTo>
                <a:cubicBezTo>
                  <a:pt x="165235" y="0"/>
                  <a:pt x="221381" y="56147"/>
                  <a:pt x="226194" y="97856"/>
                </a:cubicBezTo>
                <a:cubicBezTo>
                  <a:pt x="231007" y="139565"/>
                  <a:pt x="189297" y="236954"/>
                  <a:pt x="158817" y="251860"/>
                </a:cubicBezTo>
                <a:cubicBezTo>
                  <a:pt x="128337" y="266766"/>
                  <a:pt x="64169" y="212957"/>
                  <a:pt x="43314" y="187290"/>
                </a:cubicBezTo>
                <a:cubicBezTo>
                  <a:pt x="22459" y="161623"/>
                  <a:pt x="0" y="138429"/>
                  <a:pt x="14438" y="107481"/>
                </a:cubicBezTo>
                <a:close/>
              </a:path>
            </a:pathLst>
          </a:custGeom>
          <a:solidFill>
            <a:schemeClr val="bg1"/>
          </a:solidFill>
          <a:ln w="76200" cap="flat" cmpd="sng" algn="ctr">
            <a:solidFill>
              <a:srgbClr val="205F42"/>
            </a:solidFill>
            <a:prstDash val="solid"/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D0B7D370-EAFD-4780-B9C2-947249B8A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1" y="2759518"/>
            <a:ext cx="902691" cy="1481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0" b="1" i="0" u="none" strike="noStrike" cap="none" normalizeH="0" baseline="0" dirty="0">
                <a:ln>
                  <a:noFill/>
                </a:ln>
                <a:solidFill>
                  <a:srgbClr val="286548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de-DE" altLang="de-DE" sz="3200" b="0" i="0" u="none" strike="noStrike" cap="none" normalizeH="0" baseline="0" dirty="0">
              <a:ln>
                <a:noFill/>
              </a:ln>
              <a:solidFill>
                <a:srgbClr val="286548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3ED98B2B-ED99-4F37-9933-70EBC3A4A527}"/>
              </a:ext>
            </a:extLst>
          </p:cNvPr>
          <p:cNvCxnSpPr/>
          <p:nvPr/>
        </p:nvCxnSpPr>
        <p:spPr>
          <a:xfrm flipV="1">
            <a:off x="1616902" y="1513490"/>
            <a:ext cx="1331250" cy="1110829"/>
          </a:xfrm>
          <a:prstGeom prst="straightConnector1">
            <a:avLst/>
          </a:prstGeom>
          <a:ln w="1016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39C847B-9BA7-44ED-8D8C-1BC6BDD40E9E}"/>
              </a:ext>
            </a:extLst>
          </p:cNvPr>
          <p:cNvCxnSpPr>
            <a:cxnSpLocks/>
          </p:cNvCxnSpPr>
          <p:nvPr/>
        </p:nvCxnSpPr>
        <p:spPr>
          <a:xfrm flipV="1">
            <a:off x="1799760" y="3500455"/>
            <a:ext cx="1342062" cy="1"/>
          </a:xfrm>
          <a:prstGeom prst="straightConnector1">
            <a:avLst/>
          </a:prstGeom>
          <a:ln w="1016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046821E9-2DF2-4A27-ABEB-EAB6E57AAA24}"/>
              </a:ext>
            </a:extLst>
          </p:cNvPr>
          <p:cNvCxnSpPr>
            <a:cxnSpLocks/>
          </p:cNvCxnSpPr>
          <p:nvPr/>
        </p:nvCxnSpPr>
        <p:spPr>
          <a:xfrm>
            <a:off x="1587071" y="4376592"/>
            <a:ext cx="1361081" cy="967918"/>
          </a:xfrm>
          <a:prstGeom prst="straightConnector1">
            <a:avLst/>
          </a:prstGeom>
          <a:ln w="1016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F15039D8-709E-4C65-90F0-6C9AA5FAF1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92" y="5273764"/>
            <a:ext cx="649545" cy="165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3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" grpId="0" animBg="1"/>
      <p:bldP spid="8" grpId="0" animBg="1"/>
      <p:bldP spid="9" grpId="0"/>
      <p:bldP spid="10" grpId="0" animBg="1"/>
      <p:bldP spid="12" grpId="0" animBg="1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17229C5-A3D6-4AFF-85B0-E05D90FD3A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18297" t="3794" b="7796"/>
          <a:stretch/>
        </p:blipFill>
        <p:spPr>
          <a:xfrm>
            <a:off x="0" y="1"/>
            <a:ext cx="1957382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Grafik 12" descr="Ein Bild, das Essen enthält.&#10;&#10;Automatisch generierte Beschreibung">
            <a:extLst>
              <a:ext uri="{FF2B5EF4-FFF2-40B4-BE49-F238E27FC236}">
                <a16:creationId xmlns:a16="http://schemas.microsoft.com/office/drawing/2014/main" id="{52119B2F-B3C6-4BC7-9564-CE5A4346C0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442" y="3687335"/>
            <a:ext cx="2733844" cy="2739378"/>
          </a:xfrm>
          <a:prstGeom prst="rect">
            <a:avLst/>
          </a:prstGeom>
        </p:spPr>
      </p:pic>
      <p:pic>
        <p:nvPicPr>
          <p:cNvPr id="15" name="Grafik 14" descr="Ein Bild, das Essen enthält.&#10;&#10;Automatisch generierte Beschreibung">
            <a:extLst>
              <a:ext uri="{FF2B5EF4-FFF2-40B4-BE49-F238E27FC236}">
                <a16:creationId xmlns:a16="http://schemas.microsoft.com/office/drawing/2014/main" id="{59E86122-AC68-4D3B-AC4B-B97B0A9B6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86" y="3597954"/>
            <a:ext cx="2733844" cy="282875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FDF5EB4-73D3-4924-BE37-E47F104F68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73" y="367144"/>
            <a:ext cx="8892184" cy="3135559"/>
          </a:xfrm>
          <a:prstGeom prst="rect">
            <a:avLst/>
          </a:prstGeom>
        </p:spPr>
      </p:pic>
      <p:pic>
        <p:nvPicPr>
          <p:cNvPr id="17" name="Grafik 16" descr="Ein Bild, das Essen enthält.&#10;&#10;Automatisch generierte Beschreibung">
            <a:extLst>
              <a:ext uri="{FF2B5EF4-FFF2-40B4-BE49-F238E27FC236}">
                <a16:creationId xmlns:a16="http://schemas.microsoft.com/office/drawing/2014/main" id="{BE417CC8-8C9A-4C70-A066-E65E7F32E9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1" r="49904"/>
          <a:stretch/>
        </p:blipFill>
        <p:spPr>
          <a:xfrm>
            <a:off x="7469130" y="3597953"/>
            <a:ext cx="685800" cy="282875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726B5A7-D314-400B-99BD-3CA4B6F7FC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92" y="5273764"/>
            <a:ext cx="649545" cy="165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00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C9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8" descr="Ein Bild, das Monitor, Bildschirm, Wasser, groß enthält.&#10;&#10;Automatisch generierte Beschreibung">
            <a:extLst>
              <a:ext uri="{FF2B5EF4-FFF2-40B4-BE49-F238E27FC236}">
                <a16:creationId xmlns:a16="http://schemas.microsoft.com/office/drawing/2014/main" id="{34ED3A7E-82A6-4371-B8D0-29408643E6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664"/>
          <a:stretch>
            <a:fillRect/>
          </a:stretch>
        </p:blipFill>
        <p:spPr>
          <a:xfrm flipH="1">
            <a:off x="272763" y="5747541"/>
            <a:ext cx="4859674" cy="8215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B5034D62-D8AB-46C2-B0FF-78A7A43159F5}"/>
              </a:ext>
            </a:extLst>
          </p:cNvPr>
          <p:cNvSpPr/>
          <p:nvPr/>
        </p:nvSpPr>
        <p:spPr>
          <a:xfrm>
            <a:off x="1585310" y="5701397"/>
            <a:ext cx="2499831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Ist-Zustand</a:t>
            </a:r>
          </a:p>
        </p:txBody>
      </p:sp>
      <p:pic>
        <p:nvPicPr>
          <p:cNvPr id="5" name="Grafik 18" descr="Ein Bild, das Monitor, Bildschirm, Wasser, groß enthält.&#10;&#10;Automatisch generierte Beschreibung">
            <a:extLst>
              <a:ext uri="{FF2B5EF4-FFF2-40B4-BE49-F238E27FC236}">
                <a16:creationId xmlns:a16="http://schemas.microsoft.com/office/drawing/2014/main" id="{D3EA6495-CEC9-493A-9373-705CE143A1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664"/>
          <a:stretch>
            <a:fillRect/>
          </a:stretch>
        </p:blipFill>
        <p:spPr>
          <a:xfrm flipH="1">
            <a:off x="1954082" y="4856490"/>
            <a:ext cx="4859674" cy="8215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3856B4C6-46BF-4254-8D4B-D3F928CEF5D6}"/>
              </a:ext>
            </a:extLst>
          </p:cNvPr>
          <p:cNvSpPr/>
          <p:nvPr/>
        </p:nvSpPr>
        <p:spPr>
          <a:xfrm>
            <a:off x="2897654" y="4780889"/>
            <a:ext cx="3434322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Wunsch-Zustand</a:t>
            </a:r>
          </a:p>
        </p:txBody>
      </p:sp>
      <p:pic>
        <p:nvPicPr>
          <p:cNvPr id="8" name="Grafik 18" descr="Ein Bild, das Monitor, Bildschirm, Wasser, groß enthält.&#10;&#10;Automatisch generierte Beschreibung">
            <a:extLst>
              <a:ext uri="{FF2B5EF4-FFF2-40B4-BE49-F238E27FC236}">
                <a16:creationId xmlns:a16="http://schemas.microsoft.com/office/drawing/2014/main" id="{07C25295-20CF-4224-A3C9-6E7D5037F3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664"/>
          <a:stretch>
            <a:fillRect/>
          </a:stretch>
        </p:blipFill>
        <p:spPr>
          <a:xfrm flipH="1">
            <a:off x="3451122" y="3958005"/>
            <a:ext cx="4601175" cy="8215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6A9E1F43-0E34-454D-9610-E18C30D55313}"/>
              </a:ext>
            </a:extLst>
          </p:cNvPr>
          <p:cNvSpPr/>
          <p:nvPr/>
        </p:nvSpPr>
        <p:spPr>
          <a:xfrm>
            <a:off x="4255787" y="3911861"/>
            <a:ext cx="329419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Ziele auswählen</a:t>
            </a:r>
          </a:p>
        </p:txBody>
      </p:sp>
      <p:pic>
        <p:nvPicPr>
          <p:cNvPr id="10" name="Grafik 18" descr="Ein Bild, das Monitor, Bildschirm, Wasser, groß enthält.&#10;&#10;Automatisch generierte Beschreibung">
            <a:extLst>
              <a:ext uri="{FF2B5EF4-FFF2-40B4-BE49-F238E27FC236}">
                <a16:creationId xmlns:a16="http://schemas.microsoft.com/office/drawing/2014/main" id="{07BF98BD-676D-4B7E-9254-58A164ADAD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664"/>
          <a:stretch>
            <a:fillRect/>
          </a:stretch>
        </p:blipFill>
        <p:spPr>
          <a:xfrm flipH="1">
            <a:off x="4807973" y="3021461"/>
            <a:ext cx="4136840" cy="8215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96AACE23-CF75-4CE8-BD59-2406E3B2B08D}"/>
              </a:ext>
            </a:extLst>
          </p:cNvPr>
          <p:cNvSpPr/>
          <p:nvPr/>
        </p:nvSpPr>
        <p:spPr>
          <a:xfrm>
            <a:off x="5331723" y="2975357"/>
            <a:ext cx="2483729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Erste Schritte</a:t>
            </a:r>
          </a:p>
        </p:txBody>
      </p:sp>
      <p:sp>
        <p:nvSpPr>
          <p:cNvPr id="12" name="Pfeil: nach rechts 15">
            <a:extLst>
              <a:ext uri="{FF2B5EF4-FFF2-40B4-BE49-F238E27FC236}">
                <a16:creationId xmlns:a16="http://schemas.microsoft.com/office/drawing/2014/main" id="{0B8B83E8-8A0A-4AEC-9D84-1AFF022F4A50}"/>
              </a:ext>
            </a:extLst>
          </p:cNvPr>
          <p:cNvSpPr/>
          <p:nvPr/>
        </p:nvSpPr>
        <p:spPr>
          <a:xfrm>
            <a:off x="6590481" y="2009314"/>
            <a:ext cx="2199797" cy="821597"/>
          </a:xfrm>
          <a:custGeom>
            <a:avLst>
              <a:gd name="f0" fmla="val 16873"/>
              <a:gd name="f1" fmla="val 554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val f7"/>
              <a:gd name="f15" fmla="val f8"/>
              <a:gd name="f16" fmla="pin 0 f0 21600"/>
              <a:gd name="f17" fmla="pin 0 f1 108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2"/>
              <a:gd name="f29" fmla="+- 21600 0 f21"/>
              <a:gd name="f30" fmla="*/ f22 f13 1"/>
              <a:gd name="f31" fmla="*/ f21 f12 1"/>
              <a:gd name="f32" fmla="+- f25 0 f3"/>
              <a:gd name="f33" fmla="+- f26 0 f3"/>
              <a:gd name="f34" fmla="*/ 0 f27 1"/>
              <a:gd name="f35" fmla="*/ 21600 f27 1"/>
              <a:gd name="f36" fmla="*/ f29 f22 1"/>
              <a:gd name="f37" fmla="*/ f28 f13 1"/>
              <a:gd name="f38" fmla="*/ f36 1 10800"/>
              <a:gd name="f39" fmla="*/ f34 1 f27"/>
              <a:gd name="f40" fmla="*/ f35 1 f27"/>
              <a:gd name="f41" fmla="+- f21 f38 0"/>
              <a:gd name="f42" fmla="*/ f39 f12 1"/>
              <a:gd name="f43" fmla="*/ f39 f13 1"/>
              <a:gd name="f44" fmla="*/ f40 f13 1"/>
              <a:gd name="f45" fmla="*/ f41 f12 1"/>
            </a:gdLst>
            <a:ahLst>
              <a:ahXY gdRefX="f0" minX="f7" maxX="f8" gdRefY="f1" minY="f7" maxY="f9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3"/>
              </a:cxn>
              <a:cxn ang="f33">
                <a:pos x="f31" y="f44"/>
              </a:cxn>
            </a:cxnLst>
            <a:rect l="f42" t="f30" r="f45" b="f37"/>
            <a:pathLst>
              <a:path w="21600" h="21600">
                <a:moveTo>
                  <a:pt x="f7" y="f22"/>
                </a:moveTo>
                <a:lnTo>
                  <a:pt x="f21" y="f22"/>
                </a:lnTo>
                <a:lnTo>
                  <a:pt x="f21" y="f7"/>
                </a:lnTo>
                <a:lnTo>
                  <a:pt x="f8" y="f9"/>
                </a:lnTo>
                <a:lnTo>
                  <a:pt x="f21" y="f8"/>
                </a:lnTo>
                <a:lnTo>
                  <a:pt x="f21" y="f28"/>
                </a:lnTo>
                <a:lnTo>
                  <a:pt x="f7" y="f28"/>
                </a:lnTo>
                <a:close/>
              </a:path>
            </a:pathLst>
          </a:custGeom>
          <a:solidFill>
            <a:schemeClr val="bg1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2156654-E97D-4378-9FD8-5F7562066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764" y="1016590"/>
            <a:ext cx="1293879" cy="303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7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023 L 8.33333E-7 0.00024 C 0.00295 -0.00486 0.00677 -0.00902 0.00972 -0.01388 C 0.01076 -0.01574 0.01076 -0.01805 0.01163 -0.0199 C 0.01267 -0.02199 0.01424 -0.02384 0.0158 -0.02569 C 0.01736 -0.03981 0.01667 -0.0405 0.01962 -0.05115 C 0.02031 -0.05324 0.02066 -0.05532 0.0217 -0.05717 C 0.02274 -0.05925 0.0243 -0.06134 0.02569 -0.06296 L 0.02969 -0.07476 C 0.03038 -0.07685 0.03125 -0.0787 0.0316 -0.08078 C 0.03229 -0.08402 0.03194 -0.08773 0.03368 -0.0905 C 0.0349 -0.09259 0.0375 -0.09305 0.03958 -0.09467 C 0.04167 -0.09375 0.04375 -0.09351 0.04549 -0.09259 C 0.06111 -0.08495 0.04253 -0.09143 0.05746 -0.08657 C 0.06198 -0.08726 0.06701 -0.0868 0.07135 -0.08865 C 0.07604 -0.09027 0.08333 -0.09629 0.08333 -0.09606 C 0.09496 -0.11342 0.08108 -0.09213 0.08941 -0.1081 C 0.09045 -0.11018 0.09201 -0.11226 0.09323 -0.11412 C 0.09792 -0.12824 0.09132 -0.11134 0.10139 -0.12592 C 0.10555 -0.13217 0.10052 -0.1324 0.10729 -0.13773 C 0.10903 -0.13888 0.11128 -0.13888 0.11337 -0.13981 L 0.12517 -0.14745 L 0.13125 -0.15162 C 0.13507 -0.15717 0.13559 -0.15671 0.13715 -0.16319 C 0.13819 -0.16643 0.1368 -0.1706 0.13924 -0.17314 C 0.14201 -0.17592 0.15104 -0.17662 0.15104 -0.17638 C 0.15312 -0.17615 0.1559 -0.17662 0.15712 -0.175 C 0.16042 -0.17037 0.16163 -0.15879 0.16319 -0.15347 C 0.16371 -0.15138 0.16458 -0.14953 0.1651 -0.14745 C 0.16597 -0.14421 0.16736 -0.13773 0.16736 -0.1375 L 0.16736 -0.13773 L 0.16736 -0.1375 " pathEditMode="relative" rAng="0" ptsTypes="AAAAAAAAAAAAAAAAAAAAAAAAAAAAAAAA">
                                      <p:cBhvr>
                                        <p:cTn id="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68" y="-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F2BA7DAF-7D09-4F09-8BD7-14C6D0108A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97" t="5198" b="6393"/>
          <a:stretch/>
        </p:blipFill>
        <p:spPr>
          <a:xfrm>
            <a:off x="0" y="1"/>
            <a:ext cx="1957392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Grafik 7" descr="Ein Bild, das Monitor, Bildschirm, Wasser, groß enthält.&#10;&#10;Automatisch generierte Beschreibung">
            <a:extLst>
              <a:ext uri="{FF2B5EF4-FFF2-40B4-BE49-F238E27FC236}">
                <a16:creationId xmlns:a16="http://schemas.microsoft.com/office/drawing/2014/main" id="{A07769F5-6B70-48EF-98AB-99443429B3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608"/>
          <a:stretch/>
        </p:blipFill>
        <p:spPr>
          <a:xfrm flipH="1">
            <a:off x="-1" y="2884803"/>
            <a:ext cx="8945729" cy="231324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42DF93FC-CDA6-4C4C-9E67-A5D64E88EE87}"/>
              </a:ext>
            </a:extLst>
          </p:cNvPr>
          <p:cNvSpPr/>
          <p:nvPr/>
        </p:nvSpPr>
        <p:spPr>
          <a:xfrm>
            <a:off x="2148726" y="3444887"/>
            <a:ext cx="76131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4000" b="1" dirty="0">
                <a:solidFill>
                  <a:schemeClr val="bg1"/>
                </a:solidFill>
                <a:latin typeface="Calibri "/>
              </a:rPr>
              <a:t>Berichte aus den einzelnen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4000" b="1" dirty="0">
                <a:solidFill>
                  <a:schemeClr val="bg1"/>
                </a:solidFill>
                <a:latin typeface="Calibri "/>
              </a:rPr>
              <a:t>             Ziel-Patenschaften</a:t>
            </a:r>
            <a:endParaRPr lang="de-DE" altLang="de-DE" sz="2000" dirty="0">
              <a:solidFill>
                <a:schemeClr val="bg1"/>
              </a:solidFill>
              <a:latin typeface="Calibri 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3698154-4887-4815-877B-01D0548E6B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92" y="5273764"/>
            <a:ext cx="649545" cy="1652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2686598-CBBC-46C8-AED2-077BE4BFA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725649" cy="687203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BA42284-C619-40E6-A5DA-B1C75A902A1C}"/>
              </a:ext>
            </a:extLst>
          </p:cNvPr>
          <p:cNvSpPr txBox="1"/>
          <p:nvPr/>
        </p:nvSpPr>
        <p:spPr>
          <a:xfrm>
            <a:off x="1725648" y="543478"/>
            <a:ext cx="422384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286548"/>
                </a:solidFill>
              </a:rPr>
              <a:t>Ablauf</a:t>
            </a:r>
            <a:endParaRPr lang="de-DE" sz="4400" dirty="0">
              <a:solidFill>
                <a:srgbClr val="286548"/>
              </a:solidFill>
            </a:endParaRPr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A1CAF9-D7C7-4DF4-B5BF-22762B37819B}"/>
              </a:ext>
            </a:extLst>
          </p:cNvPr>
          <p:cNvSpPr txBox="1"/>
          <p:nvPr/>
        </p:nvSpPr>
        <p:spPr>
          <a:xfrm>
            <a:off x="1567383" y="1938745"/>
            <a:ext cx="77215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286548"/>
                </a:solidFill>
              </a:rPr>
              <a:t>  Kurzer Rückblick</a:t>
            </a:r>
          </a:p>
          <a:p>
            <a:r>
              <a:rPr lang="de-DE" sz="2800" b="1" dirty="0">
                <a:solidFill>
                  <a:srgbClr val="286548"/>
                </a:solidFill>
              </a:rPr>
              <a:t>    </a:t>
            </a:r>
          </a:p>
          <a:p>
            <a:r>
              <a:rPr lang="de-DE" sz="2800" b="1" dirty="0">
                <a:solidFill>
                  <a:srgbClr val="286548"/>
                </a:solidFill>
              </a:rPr>
              <a:t>   Berichte aus den einzelnen Ziel-Patenschaften</a:t>
            </a:r>
          </a:p>
          <a:p>
            <a:endParaRPr lang="de-DE" sz="2800" b="1" dirty="0">
              <a:solidFill>
                <a:srgbClr val="286548"/>
              </a:solidFill>
            </a:endParaRPr>
          </a:p>
          <a:p>
            <a:r>
              <a:rPr lang="de-DE" sz="2800" b="1" dirty="0">
                <a:solidFill>
                  <a:srgbClr val="286548"/>
                </a:solidFill>
              </a:rPr>
              <a:t>   Weiteres Vorgehen, Hilfe, Fragen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073AAED-C281-40BA-A215-E9B65E7D14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92" y="5273764"/>
            <a:ext cx="649545" cy="165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5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2D5CF1B9-F4BA-4C67-8311-6FC2F034C056}"/>
              </a:ext>
            </a:extLst>
          </p:cNvPr>
          <p:cNvSpPr/>
          <p:nvPr/>
        </p:nvSpPr>
        <p:spPr>
          <a:xfrm>
            <a:off x="0" y="160205"/>
            <a:ext cx="9144000" cy="2778938"/>
          </a:xfrm>
          <a:prstGeom prst="rect">
            <a:avLst/>
          </a:prstGeom>
          <a:solidFill>
            <a:srgbClr val="EBF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701B6F46-AF55-448D-9008-4B56E4DBC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9" y="3429000"/>
            <a:ext cx="8033657" cy="252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3200" b="1" dirty="0">
                <a:solidFill>
                  <a:srgbClr val="000000"/>
                </a:solidFill>
                <a:latin typeface="Arial" panose="020B0604020202020204" pitchFamily="34" charset="0"/>
              </a:rPr>
              <a:t>Ziel: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Fortschritt: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Offene Fragen: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3200" b="1" dirty="0">
                <a:solidFill>
                  <a:srgbClr val="000000"/>
                </a:solidFill>
                <a:latin typeface="Arial" panose="020B0604020202020204" pitchFamily="34" charset="0"/>
              </a:rPr>
              <a:t>Ideen: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…</a:t>
            </a:r>
            <a:endParaRPr kumimoji="0" lang="de-DE" altLang="de-DE" sz="3600" b="1" i="0" u="none" strike="noStrike" cap="none" normalizeH="0" baseline="0" dirty="0">
              <a:ln>
                <a:noFill/>
              </a:ln>
              <a:solidFill>
                <a:srgbClr val="205F4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9BBC1E6-E5BE-46AA-8EF9-16C4E793EABB}"/>
              </a:ext>
            </a:extLst>
          </p:cNvPr>
          <p:cNvSpPr txBox="1"/>
          <p:nvPr/>
        </p:nvSpPr>
        <p:spPr>
          <a:xfrm>
            <a:off x="761999" y="829582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b="1" dirty="0">
                <a:solidFill>
                  <a:srgbClr val="205F42"/>
                </a:solidFill>
              </a:rPr>
              <a:t>Ziel x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A745241-C2B1-4C94-A901-71D2F88F8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92" y="5273764"/>
            <a:ext cx="649545" cy="165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75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2D5CF1B9-F4BA-4C67-8311-6FC2F034C056}"/>
              </a:ext>
            </a:extLst>
          </p:cNvPr>
          <p:cNvSpPr/>
          <p:nvPr/>
        </p:nvSpPr>
        <p:spPr>
          <a:xfrm>
            <a:off x="0" y="160205"/>
            <a:ext cx="9144000" cy="2778938"/>
          </a:xfrm>
          <a:prstGeom prst="rect">
            <a:avLst/>
          </a:prstGeom>
          <a:solidFill>
            <a:srgbClr val="EBF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701B6F46-AF55-448D-9008-4B56E4DBC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9" y="3429000"/>
            <a:ext cx="8033657" cy="252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3200" b="1" dirty="0">
                <a:solidFill>
                  <a:srgbClr val="000000"/>
                </a:solidFill>
                <a:latin typeface="Arial" panose="020B0604020202020204" pitchFamily="34" charset="0"/>
              </a:rPr>
              <a:t>Ziel: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Fortschritt: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Offene Fragen: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3200" b="1" dirty="0">
                <a:solidFill>
                  <a:srgbClr val="000000"/>
                </a:solidFill>
                <a:latin typeface="Arial" panose="020B0604020202020204" pitchFamily="34" charset="0"/>
              </a:rPr>
              <a:t>Ideen: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…</a:t>
            </a:r>
            <a:endParaRPr kumimoji="0" lang="de-DE" altLang="de-DE" sz="3600" b="1" i="0" u="none" strike="noStrike" cap="none" normalizeH="0" baseline="0" dirty="0">
              <a:ln>
                <a:noFill/>
              </a:ln>
              <a:solidFill>
                <a:srgbClr val="205F4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9BBC1E6-E5BE-46AA-8EF9-16C4E793EABB}"/>
              </a:ext>
            </a:extLst>
          </p:cNvPr>
          <p:cNvSpPr txBox="1"/>
          <p:nvPr/>
        </p:nvSpPr>
        <p:spPr>
          <a:xfrm>
            <a:off x="761999" y="829582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b="1" dirty="0">
                <a:solidFill>
                  <a:srgbClr val="205F42"/>
                </a:solidFill>
              </a:rPr>
              <a:t>Ziel y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7B6A65F-CB78-4C97-9C88-FE998E6B8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92" y="5273764"/>
            <a:ext cx="649545" cy="165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55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2D5CF1B9-F4BA-4C67-8311-6FC2F034C056}"/>
              </a:ext>
            </a:extLst>
          </p:cNvPr>
          <p:cNvSpPr/>
          <p:nvPr/>
        </p:nvSpPr>
        <p:spPr>
          <a:xfrm>
            <a:off x="0" y="160205"/>
            <a:ext cx="9144000" cy="2778938"/>
          </a:xfrm>
          <a:prstGeom prst="rect">
            <a:avLst/>
          </a:prstGeom>
          <a:solidFill>
            <a:srgbClr val="EBF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701B6F46-AF55-448D-9008-4B56E4DBC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9" y="3429000"/>
            <a:ext cx="8033657" cy="252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3200" b="1" dirty="0">
                <a:solidFill>
                  <a:srgbClr val="000000"/>
                </a:solidFill>
                <a:latin typeface="Arial" panose="020B0604020202020204" pitchFamily="34" charset="0"/>
              </a:rPr>
              <a:t>Ziel: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Fortschritt: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Offene Fragen: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3200" b="1" dirty="0">
                <a:solidFill>
                  <a:srgbClr val="000000"/>
                </a:solidFill>
                <a:latin typeface="Arial" panose="020B0604020202020204" pitchFamily="34" charset="0"/>
              </a:rPr>
              <a:t>Ideen: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…</a:t>
            </a:r>
            <a:endParaRPr kumimoji="0" lang="de-DE" altLang="de-DE" sz="3600" b="1" i="0" u="none" strike="noStrike" cap="none" normalizeH="0" baseline="0" dirty="0">
              <a:ln>
                <a:noFill/>
              </a:ln>
              <a:solidFill>
                <a:srgbClr val="205F4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9BBC1E6-E5BE-46AA-8EF9-16C4E793EABB}"/>
              </a:ext>
            </a:extLst>
          </p:cNvPr>
          <p:cNvSpPr txBox="1"/>
          <p:nvPr/>
        </p:nvSpPr>
        <p:spPr>
          <a:xfrm>
            <a:off x="761999" y="829582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b="1" dirty="0">
                <a:solidFill>
                  <a:srgbClr val="205F42"/>
                </a:solidFill>
              </a:rPr>
              <a:t>Ziel z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6A741FD-D867-4A75-9B53-BBDB6FFEF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92" y="5273764"/>
            <a:ext cx="649545" cy="165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1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F2BA7DAF-7D09-4F09-8BD7-14C6D0108A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97" t="5198" b="6393"/>
          <a:stretch/>
        </p:blipFill>
        <p:spPr>
          <a:xfrm>
            <a:off x="0" y="1"/>
            <a:ext cx="1957392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Grafik 7" descr="Ein Bild, das Monitor, Bildschirm, Wasser, groß enthält.&#10;&#10;Automatisch generierte Beschreibung">
            <a:extLst>
              <a:ext uri="{FF2B5EF4-FFF2-40B4-BE49-F238E27FC236}">
                <a16:creationId xmlns:a16="http://schemas.microsoft.com/office/drawing/2014/main" id="{A07769F5-6B70-48EF-98AB-99443429B3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608"/>
          <a:stretch/>
        </p:blipFill>
        <p:spPr>
          <a:xfrm flipH="1">
            <a:off x="-1" y="2884803"/>
            <a:ext cx="8945729" cy="231324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42DF93FC-CDA6-4C4C-9E67-A5D64E88EE87}"/>
              </a:ext>
            </a:extLst>
          </p:cNvPr>
          <p:cNvSpPr/>
          <p:nvPr/>
        </p:nvSpPr>
        <p:spPr>
          <a:xfrm>
            <a:off x="2148726" y="3439027"/>
            <a:ext cx="76131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4000" b="1" dirty="0">
                <a:solidFill>
                  <a:schemeClr val="bg1"/>
                </a:solidFill>
                <a:latin typeface="Calibri "/>
              </a:rPr>
              <a:t>Weiteres Vorgehen, Hilfe,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4000" b="1" dirty="0">
                <a:solidFill>
                  <a:schemeClr val="bg1"/>
                </a:solidFill>
                <a:latin typeface="Calibri "/>
              </a:rPr>
              <a:t>Fragen</a:t>
            </a:r>
            <a:endParaRPr lang="de-DE" altLang="de-DE" sz="2000" dirty="0">
              <a:solidFill>
                <a:schemeClr val="bg1"/>
              </a:solidFill>
              <a:latin typeface="Calibri 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12FE703-1138-43FF-A0A1-E24E5F0377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92" y="5273764"/>
            <a:ext cx="649545" cy="165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4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Essen enthält.&#10;&#10;Automatisch generierte Beschreibung">
            <a:extLst>
              <a:ext uri="{FF2B5EF4-FFF2-40B4-BE49-F238E27FC236}">
                <a16:creationId xmlns:a16="http://schemas.microsoft.com/office/drawing/2014/main" id="{A4A0D53D-BA5B-4107-97B5-5810502F7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566" y="2675762"/>
            <a:ext cx="4177383" cy="4204893"/>
          </a:xfrm>
          <a:prstGeom prst="rect">
            <a:avLst/>
          </a:prstGeom>
        </p:spPr>
      </p:pic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54C14805-C597-4DCE-A4F3-EB022D708C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l="18297" t="3794" b="7796"/>
          <a:stretch/>
        </p:blipFill>
        <p:spPr>
          <a:xfrm>
            <a:off x="0" y="1"/>
            <a:ext cx="1957382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7498741-DAA0-4DC4-B2FD-FC420F783916}"/>
              </a:ext>
            </a:extLst>
          </p:cNvPr>
          <p:cNvSpPr txBox="1"/>
          <p:nvPr/>
        </p:nvSpPr>
        <p:spPr>
          <a:xfrm>
            <a:off x="954158" y="4785838"/>
            <a:ext cx="7832034" cy="1569660"/>
          </a:xfrm>
          <a:prstGeom prst="rect">
            <a:avLst/>
          </a:prstGeom>
          <a:solidFill>
            <a:srgbClr val="EBFCD7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Referentin für Fragen der Schöpfungsverantwortung (EVLKS)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Anne Römpke: 	anne-kristin.roempke@evlks.de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	www.gemeinde-n.de/evlks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Gemeinde N		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info@gemeinde-n.de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E381B60-EF56-4BF1-999F-3C545C0767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601" y="432625"/>
            <a:ext cx="3576391" cy="224313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4E80415E-705A-4267-A235-6C04379EBE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098" y="185044"/>
            <a:ext cx="3293014" cy="224313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5AD4711-9CB0-40B1-A015-A46303733E92}"/>
              </a:ext>
            </a:extLst>
          </p:cNvPr>
          <p:cNvSpPr txBox="1"/>
          <p:nvPr/>
        </p:nvSpPr>
        <p:spPr>
          <a:xfrm>
            <a:off x="1480937" y="510389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B99E1C1-CB73-441C-9BF9-AE276F9B118A}"/>
              </a:ext>
            </a:extLst>
          </p:cNvPr>
          <p:cNvSpPr txBox="1"/>
          <p:nvPr/>
        </p:nvSpPr>
        <p:spPr>
          <a:xfrm>
            <a:off x="6886128" y="769363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0CF546E-30C3-4807-8AC1-11884E768F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92" y="5311342"/>
            <a:ext cx="649545" cy="165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3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6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25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9642DDC6-8811-4FE4-A987-29FF722BD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6982" y="1559476"/>
            <a:ext cx="9497964" cy="80226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Grafik 13" descr="Ein Bild, das Raum, Zeichnung enthält.&#10;&#10;Automatisch generierte Beschreibung">
            <a:extLst>
              <a:ext uri="{FF2B5EF4-FFF2-40B4-BE49-F238E27FC236}">
                <a16:creationId xmlns:a16="http://schemas.microsoft.com/office/drawing/2014/main" id="{75978D97-9EE4-43B0-B620-288C570A2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633" y="176982"/>
            <a:ext cx="1325998" cy="132653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Grafik 15" descr="Ein Bild, das Raum, Zeichnung enthält.&#10;&#10;Automatisch generierte Beschreibung">
            <a:extLst>
              <a:ext uri="{FF2B5EF4-FFF2-40B4-BE49-F238E27FC236}">
                <a16:creationId xmlns:a16="http://schemas.microsoft.com/office/drawing/2014/main" id="{AB853246-38F8-4E2A-8616-CABFBC7C84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0200" y="189271"/>
            <a:ext cx="1325998" cy="132653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Grafik 17" descr="Ein Bild, das Raum, Zeichnung enthält.&#10;&#10;Automatisch generierte Beschreibung">
            <a:extLst>
              <a:ext uri="{FF2B5EF4-FFF2-40B4-BE49-F238E27FC236}">
                <a16:creationId xmlns:a16="http://schemas.microsoft.com/office/drawing/2014/main" id="{1EA1E358-4F3B-4717-8F38-F5550C6E62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1767" y="189271"/>
            <a:ext cx="1325998" cy="132653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Grafik 19" descr="Ein Bild, das Raum enthält.&#10;&#10;Automatisch generierte Beschreibung">
            <a:extLst>
              <a:ext uri="{FF2B5EF4-FFF2-40B4-BE49-F238E27FC236}">
                <a16:creationId xmlns:a16="http://schemas.microsoft.com/office/drawing/2014/main" id="{0EF4A965-7DFE-40D4-B300-DD2B94CA72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3343" y="176982"/>
            <a:ext cx="1325998" cy="132653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Grafik 21">
            <a:extLst>
              <a:ext uri="{FF2B5EF4-FFF2-40B4-BE49-F238E27FC236}">
                <a16:creationId xmlns:a16="http://schemas.microsoft.com/office/drawing/2014/main" id="{42A8885E-E151-44DD-A231-69A35B69A9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4910" y="176982"/>
            <a:ext cx="1325998" cy="132653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Grafik 23" descr="Ein Bild, das Raum, Zeichnung enthält.&#10;&#10;Automatisch generierte Beschreibung">
            <a:extLst>
              <a:ext uri="{FF2B5EF4-FFF2-40B4-BE49-F238E27FC236}">
                <a16:creationId xmlns:a16="http://schemas.microsoft.com/office/drawing/2014/main" id="{17A5C0A4-F1AF-4C2E-A22A-3B4D2D3EAD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376" y="189271"/>
            <a:ext cx="1325998" cy="132653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1" name="Text Box 19">
            <a:extLst>
              <a:ext uri="{FF2B5EF4-FFF2-40B4-BE49-F238E27FC236}">
                <a16:creationId xmlns:a16="http://schemas.microsoft.com/office/drawing/2014/main" id="{60AD2ADD-26A3-4E10-97CA-E75F1DCD0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1752600"/>
            <a:ext cx="6424612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de-DE" altLang="de-DE" sz="2400" b="1" i="0" u="none" strike="noStrike" cap="none" normalizeH="0" baseline="0" dirty="0">
                <a:ln>
                  <a:noFill/>
                </a:ln>
                <a:solidFill>
                  <a:srgbClr val="2A6431"/>
                </a:solidFill>
                <a:effectLst/>
                <a:latin typeface="Calibri" panose="020F0502020204030204" pitchFamily="34" charset="0"/>
              </a:rPr>
              <a:t>Impressum</a:t>
            </a:r>
            <a:endParaRPr kumimoji="0" lang="de-DE" altLang="de-DE" sz="2000" b="1" i="0" u="none" strike="noStrike" cap="none" normalizeH="0" baseline="0" dirty="0">
              <a:ln>
                <a:noFill/>
              </a:ln>
              <a:solidFill>
                <a:srgbClr val="2A643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rgbClr val="EBFCD7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EBFCD7"/>
                </a:solidFill>
                <a:effectLst/>
                <a:latin typeface="Calibri" panose="020F0502020204030204" pitchFamily="34" charset="0"/>
              </a:rPr>
              <a:t>Projekt „Gemeinde N“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600" dirty="0">
                <a:solidFill>
                  <a:srgbClr val="EBFCD7"/>
                </a:solidFill>
                <a:latin typeface="Calibri" panose="020F0502020204030204" pitchFamily="34" charset="0"/>
              </a:rPr>
              <a:t>Januar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EBFCD7"/>
                </a:solidFill>
                <a:effectLst/>
                <a:latin typeface="Calibri" panose="020F0502020204030204" pitchFamily="34" charset="0"/>
              </a:rPr>
              <a:t> 2021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EBFCD7"/>
                </a:solidFill>
                <a:effectLst/>
                <a:latin typeface="Calibri" panose="020F0502020204030204" pitchFamily="34" charset="0"/>
              </a:rPr>
              <a:t>Text &amp; </a:t>
            </a:r>
            <a:r>
              <a:rPr lang="de-DE" altLang="de-DE" sz="1600" dirty="0">
                <a:solidFill>
                  <a:srgbClr val="EBFCD7"/>
                </a:solidFill>
                <a:latin typeface="Calibri" panose="020F0502020204030204" pitchFamily="34" charset="0"/>
              </a:rPr>
              <a:t>Layout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EBFCD7"/>
                </a:solidFill>
                <a:effectLst/>
                <a:latin typeface="Calibri" panose="020F0502020204030204" pitchFamily="34" charset="0"/>
              </a:rPr>
              <a:t>: Anne Römpke</a:t>
            </a:r>
            <a:endParaRPr lang="de-DE" altLang="de-DE" sz="1600" dirty="0">
              <a:solidFill>
                <a:srgbClr val="EBFCD7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EBFCD7"/>
                </a:solidFill>
                <a:effectLst/>
                <a:latin typeface="Calibri" panose="020F0502020204030204" pitchFamily="34" charset="0"/>
              </a:rPr>
              <a:t>Grafik &amp; Gestaltung: Alluvium@posteo.de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rgbClr val="EBFCD7"/>
                </a:solidFill>
                <a:latin typeface="Calibri" pitchFamily="34"/>
              </a:rPr>
              <a:t>Bildmaterial von https://www.flaticon.com/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rgbClr val="EBFCD7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EBFCD7"/>
                </a:solidFill>
                <a:effectLst/>
                <a:latin typeface="Calibri" panose="020F0502020204030204" pitchFamily="34" charset="0"/>
              </a:rPr>
              <a:t>© —2021— Gemeinde N. All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rgbClr val="EBFCD7"/>
                </a:solidFill>
                <a:effectLst/>
                <a:latin typeface="Calibri" panose="020F0502020204030204" pitchFamily="34" charset="0"/>
              </a:rPr>
              <a:t>rights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EBFCD7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rgbClr val="EBFCD7"/>
                </a:solidFill>
                <a:effectLst/>
                <a:latin typeface="Calibri" panose="020F0502020204030204" pitchFamily="34" charset="0"/>
              </a:rPr>
              <a:t>reserved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EBFCD7"/>
                </a:solidFill>
                <a:effectLst/>
                <a:latin typeface="Calibri" panose="020F050202020403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rgbClr val="EBFCD7"/>
                </a:solidFill>
                <a:effectLst/>
                <a:latin typeface="Calibri" panose="020F0502020204030204" pitchFamily="34" charset="0"/>
              </a:rPr>
              <a:t>Licensed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EBFCD7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rgbClr val="EBFCD7"/>
                </a:solidFill>
                <a:effectLst/>
                <a:latin typeface="Calibri" panose="020F0502020204030204" pitchFamily="34" charset="0"/>
              </a:rPr>
              <a:t>to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EBFCD7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rgbClr val="EBFCD7"/>
                </a:solidFill>
                <a:effectLst/>
                <a:latin typeface="Calibri" panose="020F0502020204030204" pitchFamily="34" charset="0"/>
              </a:rPr>
              <a:t>the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EBFCD7"/>
                </a:solidFill>
                <a:effectLst/>
                <a:latin typeface="Calibri" panose="020F0502020204030204" pitchFamily="34" charset="0"/>
              </a:rPr>
              <a:t> European Union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rgbClr val="EBFCD7"/>
                </a:solidFill>
                <a:effectLst/>
                <a:latin typeface="Calibri" panose="020F0502020204030204" pitchFamily="34" charset="0"/>
              </a:rPr>
              <a:t>under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EBFCD7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rgbClr val="EBFCD7"/>
                </a:solidFill>
                <a:effectLst/>
                <a:latin typeface="Calibri" panose="020F0502020204030204" pitchFamily="34" charset="0"/>
              </a:rPr>
              <a:t>conditions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EBFCD7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600" b="1" i="0" u="none" strike="noStrike" cap="none" normalizeH="0" baseline="0" dirty="0">
              <a:ln>
                <a:noFill/>
              </a:ln>
              <a:solidFill>
                <a:srgbClr val="387C5A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rgbClr val="EBFCD7"/>
                </a:solidFill>
                <a:effectLst/>
                <a:latin typeface="Calibri" panose="020F0502020204030204" pitchFamily="34" charset="0"/>
              </a:rPr>
              <a:t>Träger: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EBFCD7"/>
                </a:solidFill>
                <a:effectLst/>
                <a:latin typeface="Calibri" panose="020F0502020204030204" pitchFamily="34" charset="0"/>
              </a:rPr>
              <a:t>Gefördert durch die Europäische Union, das BMZ,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EBFCD7"/>
                </a:solidFill>
                <a:effectLst/>
                <a:latin typeface="Calibri" panose="020F0502020204030204" pitchFamily="34" charset="0"/>
              </a:rPr>
              <a:t>NOPLANETB und die Stiftung Nord-Süd-Brücken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400" b="1" i="0" u="none" strike="noStrike" cap="none" normalizeH="0" baseline="0" dirty="0">
              <a:ln>
                <a:noFill/>
              </a:ln>
              <a:solidFill>
                <a:srgbClr val="387C5A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1F40CBAD-1B99-4649-AC3E-2481A7B57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687119">
            <a:off x="4735514" y="2087109"/>
            <a:ext cx="4194175" cy="412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3" name="Text Box 3">
            <a:extLst>
              <a:ext uri="{FF2B5EF4-FFF2-40B4-BE49-F238E27FC236}">
                <a16:creationId xmlns:a16="http://schemas.microsoft.com/office/drawing/2014/main" id="{FA74C2F5-CA95-4F54-B83F-71DD78037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7096" y="3027134"/>
            <a:ext cx="3044825" cy="19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sz="2800" b="1" i="0" u="none" strike="noStrike" cap="none" normalizeH="0" baseline="0" dirty="0">
                <a:ln>
                  <a:noFill/>
                </a:ln>
                <a:solidFill>
                  <a:srgbClr val="2A6431"/>
                </a:solidFill>
                <a:effectLst/>
                <a:latin typeface="Calibri" panose="020F0502020204030204" pitchFamily="34" charset="0"/>
              </a:rPr>
              <a:t>Kontakt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rgbClr val="2A6431"/>
                </a:solidFill>
                <a:effectLst/>
                <a:latin typeface="Calibri" panose="020F0502020204030204" pitchFamily="34" charset="0"/>
              </a:rPr>
              <a:t>Anne Römpke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rgbClr val="2A6431"/>
                </a:solidFill>
                <a:effectLst/>
                <a:latin typeface="Calibri" panose="020F0502020204030204" pitchFamily="34" charset="0"/>
              </a:rPr>
              <a:t>Email: info@gemeinde-n.de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rgbClr val="2A6431"/>
                </a:solidFill>
                <a:effectLst/>
                <a:latin typeface="Calibri" panose="020F0502020204030204" pitchFamily="34" charset="0"/>
              </a:rPr>
              <a:t>Web:  www.gemeinde-n.de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rgbClr val="2A6431"/>
                </a:solidFill>
                <a:effectLst/>
                <a:latin typeface="Calibri" panose="020F0502020204030204" pitchFamily="34" charset="0"/>
              </a:rPr>
              <a:t>Für Fragen, Anregungen oder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rgbClr val="2A6431"/>
                </a:solidFill>
                <a:effectLst/>
                <a:latin typeface="Calibri" panose="020F0502020204030204" pitchFamily="34" charset="0"/>
              </a:rPr>
              <a:t>Wünsche  stehen wir gerne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rgbClr val="2A6431"/>
                </a:solidFill>
                <a:effectLst/>
                <a:latin typeface="Calibri" panose="020F0502020204030204" pitchFamily="34" charset="0"/>
              </a:rPr>
              <a:t>zur Verfügung.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6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F2BA7DAF-7D09-4F09-8BD7-14C6D0108A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97" t="5198" b="6393"/>
          <a:stretch/>
        </p:blipFill>
        <p:spPr>
          <a:xfrm>
            <a:off x="0" y="1"/>
            <a:ext cx="1957392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Grafik 7" descr="Ein Bild, das Monitor, Bildschirm, Wasser, groß enthält.&#10;&#10;Automatisch generierte Beschreibung">
            <a:extLst>
              <a:ext uri="{FF2B5EF4-FFF2-40B4-BE49-F238E27FC236}">
                <a16:creationId xmlns:a16="http://schemas.microsoft.com/office/drawing/2014/main" id="{A07769F5-6B70-48EF-98AB-99443429B3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608"/>
          <a:stretch/>
        </p:blipFill>
        <p:spPr>
          <a:xfrm flipH="1">
            <a:off x="-1" y="2884803"/>
            <a:ext cx="8945729" cy="231324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42DF93FC-CDA6-4C4C-9E67-A5D64E88EE87}"/>
              </a:ext>
            </a:extLst>
          </p:cNvPr>
          <p:cNvSpPr/>
          <p:nvPr/>
        </p:nvSpPr>
        <p:spPr>
          <a:xfrm>
            <a:off x="2148726" y="3673491"/>
            <a:ext cx="76131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"/>
                <a:ea typeface="+mn-ea"/>
                <a:cs typeface="+mn-cs"/>
              </a:rPr>
              <a:t>Kurzer Rückblick</a:t>
            </a:r>
            <a:endParaRPr kumimoji="0" lang="de-DE" alt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"/>
              <a:ea typeface="+mn-ea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4682296-5295-4043-978E-BFA19EA6A6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92" y="5273764"/>
            <a:ext cx="649545" cy="165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7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0C8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BF4C5F9-F1DF-4F52-A8ED-5BFA86E10F4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5000"/>
            <a:biLevel thresh="50000"/>
          </a:blip>
          <a:srcRect l="18297" t="3794" b="7796"/>
          <a:stretch>
            <a:fillRect/>
          </a:stretch>
        </p:blipFill>
        <p:spPr>
          <a:xfrm>
            <a:off x="0" y="0"/>
            <a:ext cx="1957382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Textfeld 1">
            <a:extLst>
              <a:ext uri="{FF2B5EF4-FFF2-40B4-BE49-F238E27FC236}">
                <a16:creationId xmlns:a16="http://schemas.microsoft.com/office/drawing/2014/main" id="{A128EB6A-EC23-4B90-828A-78E4B21BE810}"/>
              </a:ext>
            </a:extLst>
          </p:cNvPr>
          <p:cNvSpPr txBox="1"/>
          <p:nvPr/>
        </p:nvSpPr>
        <p:spPr>
          <a:xfrm>
            <a:off x="4920148" y="620310"/>
            <a:ext cx="4223851" cy="1661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srgbClr val="2A64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 hat der christliche Glaube mit Milchkaffee zu tun? </a:t>
            </a: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2A64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Grafik 6" descr="Ein Bild, das Text, Schild, Zeichnung enthält.&#10;&#10;Automatisch generierte Beschreibung">
            <a:extLst>
              <a:ext uri="{FF2B5EF4-FFF2-40B4-BE49-F238E27FC236}">
                <a16:creationId xmlns:a16="http://schemas.microsoft.com/office/drawing/2014/main" id="{9FCC7EA1-EBEA-4E0D-9E42-D993DDE40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80" y="274475"/>
            <a:ext cx="3798280" cy="381269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feld 2">
            <a:extLst>
              <a:ext uri="{FF2B5EF4-FFF2-40B4-BE49-F238E27FC236}">
                <a16:creationId xmlns:a16="http://schemas.microsoft.com/office/drawing/2014/main" id="{B0967039-477B-4436-9E78-83F6072CCA2E}"/>
              </a:ext>
            </a:extLst>
          </p:cNvPr>
          <p:cNvSpPr txBox="1"/>
          <p:nvPr/>
        </p:nvSpPr>
        <p:spPr>
          <a:xfrm>
            <a:off x="1075252" y="4655978"/>
            <a:ext cx="3317845" cy="20928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de-DE" sz="2800" b="1" i="0" u="none" strike="noStrike" kern="1200" cap="none" spc="0" normalizeH="0" baseline="0" noProof="0">
                <a:ln>
                  <a:noFill/>
                </a:ln>
                <a:solidFill>
                  <a:srgbClr val="296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 ist der Zusammenhang zwischen Steckdosen und Nächstenliebe? </a:t>
            </a: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29630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Grafik 13">
            <a:extLst>
              <a:ext uri="{FF2B5EF4-FFF2-40B4-BE49-F238E27FC236}">
                <a16:creationId xmlns:a16="http://schemas.microsoft.com/office/drawing/2014/main" id="{280649CE-2A42-40BD-AC45-85E9ABD046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94770">
            <a:off x="5000223" y="2611636"/>
            <a:ext cx="3865241" cy="408868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48873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0C8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feil: nach rechts 15">
            <a:extLst>
              <a:ext uri="{FF2B5EF4-FFF2-40B4-BE49-F238E27FC236}">
                <a16:creationId xmlns:a16="http://schemas.microsoft.com/office/drawing/2014/main" id="{DC0F6E7F-E740-4270-A509-71CEFFA7609D}"/>
              </a:ext>
            </a:extLst>
          </p:cNvPr>
          <p:cNvSpPr/>
          <p:nvPr/>
        </p:nvSpPr>
        <p:spPr>
          <a:xfrm rot="1315608">
            <a:off x="4302853" y="1715936"/>
            <a:ext cx="2199797" cy="1252362"/>
          </a:xfrm>
          <a:custGeom>
            <a:avLst>
              <a:gd name="f0" fmla="val 16873"/>
              <a:gd name="f1" fmla="val 554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val f7"/>
              <a:gd name="f15" fmla="val f8"/>
              <a:gd name="f16" fmla="pin 0 f0 21600"/>
              <a:gd name="f17" fmla="pin 0 f1 108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2"/>
              <a:gd name="f29" fmla="+- 21600 0 f21"/>
              <a:gd name="f30" fmla="*/ f22 f13 1"/>
              <a:gd name="f31" fmla="*/ f21 f12 1"/>
              <a:gd name="f32" fmla="+- f25 0 f3"/>
              <a:gd name="f33" fmla="+- f26 0 f3"/>
              <a:gd name="f34" fmla="*/ 0 f27 1"/>
              <a:gd name="f35" fmla="*/ 21600 f27 1"/>
              <a:gd name="f36" fmla="*/ f29 f22 1"/>
              <a:gd name="f37" fmla="*/ f28 f13 1"/>
              <a:gd name="f38" fmla="*/ f36 1 10800"/>
              <a:gd name="f39" fmla="*/ f34 1 f27"/>
              <a:gd name="f40" fmla="*/ f35 1 f27"/>
              <a:gd name="f41" fmla="+- f21 f38 0"/>
              <a:gd name="f42" fmla="*/ f39 f12 1"/>
              <a:gd name="f43" fmla="*/ f39 f13 1"/>
              <a:gd name="f44" fmla="*/ f40 f13 1"/>
              <a:gd name="f45" fmla="*/ f41 f12 1"/>
            </a:gdLst>
            <a:ahLst>
              <a:ahXY gdRefX="f0" minX="f7" maxX="f8" gdRefY="f1" minY="f7" maxY="f9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3"/>
              </a:cxn>
              <a:cxn ang="f33">
                <a:pos x="f31" y="f44"/>
              </a:cxn>
            </a:cxnLst>
            <a:rect l="f42" t="f30" r="f45" b="f37"/>
            <a:pathLst>
              <a:path w="21600" h="21600">
                <a:moveTo>
                  <a:pt x="f7" y="f22"/>
                </a:moveTo>
                <a:lnTo>
                  <a:pt x="f21" y="f22"/>
                </a:lnTo>
                <a:lnTo>
                  <a:pt x="f21" y="f7"/>
                </a:lnTo>
                <a:lnTo>
                  <a:pt x="f8" y="f9"/>
                </a:lnTo>
                <a:lnTo>
                  <a:pt x="f21" y="f8"/>
                </a:lnTo>
                <a:lnTo>
                  <a:pt x="f21" y="f28"/>
                </a:lnTo>
                <a:lnTo>
                  <a:pt x="f7" y="f28"/>
                </a:lnTo>
                <a:close/>
              </a:path>
            </a:pathLst>
          </a:custGeom>
          <a:solidFill>
            <a:srgbClr val="29630E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Ausbeutung</a:t>
            </a:r>
          </a:p>
        </p:txBody>
      </p:sp>
      <p:pic>
        <p:nvPicPr>
          <p:cNvPr id="15" name="Grafik 11" descr="Ein Bild, das Schild, Uhr, Tür, Zeichnung enthält.&#10;&#10;Automatisch generierte Beschreibung">
            <a:extLst>
              <a:ext uri="{FF2B5EF4-FFF2-40B4-BE49-F238E27FC236}">
                <a16:creationId xmlns:a16="http://schemas.microsoft.com/office/drawing/2014/main" id="{CDECDD8F-BE90-448D-9A31-F63AC187A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549" y="1735385"/>
            <a:ext cx="2155222" cy="273205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Grafik 12">
            <a:extLst>
              <a:ext uri="{FF2B5EF4-FFF2-40B4-BE49-F238E27FC236}">
                <a16:creationId xmlns:a16="http://schemas.microsoft.com/office/drawing/2014/main" id="{6B81648C-F1F9-4612-8BCA-0EE276672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9274" y="719806"/>
            <a:ext cx="1958763" cy="19774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1" name="Grafik 13" descr="Ein Bild, das Essen enthält.&#10;&#10;Automatisch generierte Beschreibung">
            <a:extLst>
              <a:ext uri="{FF2B5EF4-FFF2-40B4-BE49-F238E27FC236}">
                <a16:creationId xmlns:a16="http://schemas.microsoft.com/office/drawing/2014/main" id="{FE10DE47-2DB6-4276-A233-802BB4E527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9130" y="714896"/>
            <a:ext cx="1662982" cy="17207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3" name="Pfeil: nach rechts 9">
            <a:extLst>
              <a:ext uri="{FF2B5EF4-FFF2-40B4-BE49-F238E27FC236}">
                <a16:creationId xmlns:a16="http://schemas.microsoft.com/office/drawing/2014/main" id="{CE38A871-4C40-4232-838F-F0FA184A968E}"/>
              </a:ext>
            </a:extLst>
          </p:cNvPr>
          <p:cNvSpPr/>
          <p:nvPr/>
        </p:nvSpPr>
        <p:spPr>
          <a:xfrm rot="20261080">
            <a:off x="4379239" y="3623735"/>
            <a:ext cx="2236969" cy="1256275"/>
          </a:xfrm>
          <a:custGeom>
            <a:avLst>
              <a:gd name="f0" fmla="val 16907"/>
              <a:gd name="f1" fmla="val 554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val f7"/>
              <a:gd name="f15" fmla="val f8"/>
              <a:gd name="f16" fmla="pin 0 f0 21600"/>
              <a:gd name="f17" fmla="pin 0 f1 108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2"/>
              <a:gd name="f29" fmla="+- 21600 0 f21"/>
              <a:gd name="f30" fmla="*/ f22 f13 1"/>
              <a:gd name="f31" fmla="*/ f21 f12 1"/>
              <a:gd name="f32" fmla="+- f25 0 f3"/>
              <a:gd name="f33" fmla="+- f26 0 f3"/>
              <a:gd name="f34" fmla="*/ 0 f27 1"/>
              <a:gd name="f35" fmla="*/ 21600 f27 1"/>
              <a:gd name="f36" fmla="*/ f29 f22 1"/>
              <a:gd name="f37" fmla="*/ f28 f13 1"/>
              <a:gd name="f38" fmla="*/ f36 1 10800"/>
              <a:gd name="f39" fmla="*/ f34 1 f27"/>
              <a:gd name="f40" fmla="*/ f35 1 f27"/>
              <a:gd name="f41" fmla="+- f21 f38 0"/>
              <a:gd name="f42" fmla="*/ f39 f12 1"/>
              <a:gd name="f43" fmla="*/ f39 f13 1"/>
              <a:gd name="f44" fmla="*/ f40 f13 1"/>
              <a:gd name="f45" fmla="*/ f41 f12 1"/>
            </a:gdLst>
            <a:ahLst>
              <a:ahXY gdRefX="f0" minX="f7" maxX="f8" gdRefY="f1" minY="f7" maxY="f9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3"/>
              </a:cxn>
              <a:cxn ang="f33">
                <a:pos x="f31" y="f44"/>
              </a:cxn>
            </a:cxnLst>
            <a:rect l="f42" t="f30" r="f45" b="f37"/>
            <a:pathLst>
              <a:path w="21600" h="21600">
                <a:moveTo>
                  <a:pt x="f7" y="f22"/>
                </a:moveTo>
                <a:lnTo>
                  <a:pt x="f21" y="f22"/>
                </a:lnTo>
                <a:lnTo>
                  <a:pt x="f21" y="f7"/>
                </a:lnTo>
                <a:lnTo>
                  <a:pt x="f8" y="f9"/>
                </a:lnTo>
                <a:lnTo>
                  <a:pt x="f21" y="f8"/>
                </a:lnTo>
                <a:lnTo>
                  <a:pt x="f21" y="f28"/>
                </a:lnTo>
                <a:lnTo>
                  <a:pt x="f7" y="f28"/>
                </a:lnTo>
                <a:close/>
              </a:path>
            </a:pathLst>
          </a:custGeom>
          <a:solidFill>
            <a:srgbClr val="29630E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Klimawandel</a:t>
            </a:r>
          </a:p>
        </p:txBody>
      </p:sp>
      <p:pic>
        <p:nvPicPr>
          <p:cNvPr id="25" name="Grafik 16" descr="Ein Bild, das Spiegel enthält.&#10;&#10;Automatisch generierte Beschreibung">
            <a:extLst>
              <a:ext uri="{FF2B5EF4-FFF2-40B4-BE49-F238E27FC236}">
                <a16:creationId xmlns:a16="http://schemas.microsoft.com/office/drawing/2014/main" id="{EEF25181-8458-4CC2-A2F8-97AF1D3C97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596" y="3991939"/>
            <a:ext cx="2128394" cy="21486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6" name="Grafik 1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6768E89-B23B-42A8-9023-32E4B82869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3670" y="3970212"/>
            <a:ext cx="2337304" cy="17968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Grafik 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109430AA-39A8-404E-AC79-74B4DFEEA979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5000"/>
            <a:biLevel thresh="50000"/>
          </a:blip>
          <a:srcRect l="18297" t="3794" b="7796"/>
          <a:stretch>
            <a:fillRect/>
          </a:stretch>
        </p:blipFill>
        <p:spPr>
          <a:xfrm>
            <a:off x="0" y="0"/>
            <a:ext cx="1957382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7" name="Grafik 11">
            <a:extLst>
              <a:ext uri="{FF2B5EF4-FFF2-40B4-BE49-F238E27FC236}">
                <a16:creationId xmlns:a16="http://schemas.microsoft.com/office/drawing/2014/main" id="{7C9E60C3-CF1F-4B82-8484-0427C16071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379" y="4668504"/>
            <a:ext cx="1946849" cy="205939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Grafik 5" descr="Ein Bild, das Text, Schild, Zeichnung enthält.&#10;&#10;Automatisch generierte Beschreibung">
            <a:extLst>
              <a:ext uri="{FF2B5EF4-FFF2-40B4-BE49-F238E27FC236}">
                <a16:creationId xmlns:a16="http://schemas.microsoft.com/office/drawing/2014/main" id="{379A3B1C-F04C-48C3-9091-61A156C274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384" y="73499"/>
            <a:ext cx="2063206" cy="207103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677811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0C8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D9BE4E0-6DB3-47CE-B383-86CA3B3735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98" t="4521" b="6038"/>
          <a:stretch/>
        </p:blipFill>
        <p:spPr>
          <a:xfrm>
            <a:off x="-1" y="0"/>
            <a:ext cx="1957383" cy="69907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BD8F40B-0681-44E7-A3D6-694D20746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6524"/>
            <a:ext cx="9143999" cy="812349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1745A15-C62B-4368-BDF4-2DA2BA14C4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648" y="2331258"/>
            <a:ext cx="923925" cy="10287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0502CE7-E8A3-4B7B-9EB2-E7C0262A59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840" y="3157477"/>
            <a:ext cx="722911" cy="80489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EFC4CBA-E532-449F-A494-0C0443B4A9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392" y="2656667"/>
            <a:ext cx="722911" cy="80489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4178FCA-64B9-48D4-B2AC-FAC3269A94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3522">
            <a:off x="7236369" y="1491398"/>
            <a:ext cx="722911" cy="80489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D972A6E-6370-47A4-9E45-12C2C772F6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492" y="2301442"/>
            <a:ext cx="923925" cy="10287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6BDE340-86FF-41B8-A4EC-9CF261B95E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57" y="4830168"/>
            <a:ext cx="580875" cy="64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3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C9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8" descr="Ein Bild, das Monitor, Bildschirm, Wasser, groß enthält.&#10;&#10;Automatisch generierte Beschreibung">
            <a:extLst>
              <a:ext uri="{FF2B5EF4-FFF2-40B4-BE49-F238E27FC236}">
                <a16:creationId xmlns:a16="http://schemas.microsoft.com/office/drawing/2014/main" id="{34ED3A7E-82A6-4371-B8D0-29408643E6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664"/>
          <a:stretch>
            <a:fillRect/>
          </a:stretch>
        </p:blipFill>
        <p:spPr>
          <a:xfrm flipH="1">
            <a:off x="272763" y="5747541"/>
            <a:ext cx="4859674" cy="8215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B5034D62-D8AB-46C2-B0FF-78A7A43159F5}"/>
              </a:ext>
            </a:extLst>
          </p:cNvPr>
          <p:cNvSpPr/>
          <p:nvPr/>
        </p:nvSpPr>
        <p:spPr>
          <a:xfrm>
            <a:off x="1585310" y="5701397"/>
            <a:ext cx="2499831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Ist-Zustand</a:t>
            </a:r>
          </a:p>
        </p:txBody>
      </p:sp>
      <p:pic>
        <p:nvPicPr>
          <p:cNvPr id="5" name="Grafik 18" descr="Ein Bild, das Monitor, Bildschirm, Wasser, groß enthält.&#10;&#10;Automatisch generierte Beschreibung">
            <a:extLst>
              <a:ext uri="{FF2B5EF4-FFF2-40B4-BE49-F238E27FC236}">
                <a16:creationId xmlns:a16="http://schemas.microsoft.com/office/drawing/2014/main" id="{D3EA6495-CEC9-493A-9373-705CE143A1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664"/>
          <a:stretch>
            <a:fillRect/>
          </a:stretch>
        </p:blipFill>
        <p:spPr>
          <a:xfrm flipH="1">
            <a:off x="1954082" y="4856490"/>
            <a:ext cx="4859674" cy="8215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3856B4C6-46BF-4254-8D4B-D3F928CEF5D6}"/>
              </a:ext>
            </a:extLst>
          </p:cNvPr>
          <p:cNvSpPr/>
          <p:nvPr/>
        </p:nvSpPr>
        <p:spPr>
          <a:xfrm>
            <a:off x="2897654" y="4780889"/>
            <a:ext cx="3434322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Wunsch-Zustand</a:t>
            </a:r>
          </a:p>
        </p:txBody>
      </p:sp>
      <p:pic>
        <p:nvPicPr>
          <p:cNvPr id="8" name="Grafik 18" descr="Ein Bild, das Monitor, Bildschirm, Wasser, groß enthält.&#10;&#10;Automatisch generierte Beschreibung">
            <a:extLst>
              <a:ext uri="{FF2B5EF4-FFF2-40B4-BE49-F238E27FC236}">
                <a16:creationId xmlns:a16="http://schemas.microsoft.com/office/drawing/2014/main" id="{07C25295-20CF-4224-A3C9-6E7D5037F3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664"/>
          <a:stretch>
            <a:fillRect/>
          </a:stretch>
        </p:blipFill>
        <p:spPr>
          <a:xfrm flipH="1">
            <a:off x="3451122" y="3958005"/>
            <a:ext cx="4601175" cy="8215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6A9E1F43-0E34-454D-9610-E18C30D55313}"/>
              </a:ext>
            </a:extLst>
          </p:cNvPr>
          <p:cNvSpPr/>
          <p:nvPr/>
        </p:nvSpPr>
        <p:spPr>
          <a:xfrm>
            <a:off x="4255787" y="3911861"/>
            <a:ext cx="329419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Ziele auswählen</a:t>
            </a:r>
          </a:p>
        </p:txBody>
      </p:sp>
      <p:pic>
        <p:nvPicPr>
          <p:cNvPr id="10" name="Grafik 18" descr="Ein Bild, das Monitor, Bildschirm, Wasser, groß enthält.&#10;&#10;Automatisch generierte Beschreibung">
            <a:extLst>
              <a:ext uri="{FF2B5EF4-FFF2-40B4-BE49-F238E27FC236}">
                <a16:creationId xmlns:a16="http://schemas.microsoft.com/office/drawing/2014/main" id="{07BF98BD-676D-4B7E-9254-58A164ADAD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664"/>
          <a:stretch>
            <a:fillRect/>
          </a:stretch>
        </p:blipFill>
        <p:spPr>
          <a:xfrm flipH="1">
            <a:off x="4807973" y="3021461"/>
            <a:ext cx="4136840" cy="8215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96AACE23-CF75-4CE8-BD59-2406E3B2B08D}"/>
              </a:ext>
            </a:extLst>
          </p:cNvPr>
          <p:cNvSpPr/>
          <p:nvPr/>
        </p:nvSpPr>
        <p:spPr>
          <a:xfrm>
            <a:off x="5331723" y="2975357"/>
            <a:ext cx="2483729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Erste Schritte</a:t>
            </a:r>
          </a:p>
        </p:txBody>
      </p:sp>
      <p:sp>
        <p:nvSpPr>
          <p:cNvPr id="12" name="Pfeil: nach rechts 15">
            <a:extLst>
              <a:ext uri="{FF2B5EF4-FFF2-40B4-BE49-F238E27FC236}">
                <a16:creationId xmlns:a16="http://schemas.microsoft.com/office/drawing/2014/main" id="{0B8B83E8-8A0A-4AEC-9D84-1AFF022F4A50}"/>
              </a:ext>
            </a:extLst>
          </p:cNvPr>
          <p:cNvSpPr/>
          <p:nvPr/>
        </p:nvSpPr>
        <p:spPr>
          <a:xfrm>
            <a:off x="6590481" y="2009314"/>
            <a:ext cx="2199797" cy="821597"/>
          </a:xfrm>
          <a:custGeom>
            <a:avLst>
              <a:gd name="f0" fmla="val 16873"/>
              <a:gd name="f1" fmla="val 554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val f7"/>
              <a:gd name="f15" fmla="val f8"/>
              <a:gd name="f16" fmla="pin 0 f0 21600"/>
              <a:gd name="f17" fmla="pin 0 f1 108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2"/>
              <a:gd name="f29" fmla="+- 21600 0 f21"/>
              <a:gd name="f30" fmla="*/ f22 f13 1"/>
              <a:gd name="f31" fmla="*/ f21 f12 1"/>
              <a:gd name="f32" fmla="+- f25 0 f3"/>
              <a:gd name="f33" fmla="+- f26 0 f3"/>
              <a:gd name="f34" fmla="*/ 0 f27 1"/>
              <a:gd name="f35" fmla="*/ 21600 f27 1"/>
              <a:gd name="f36" fmla="*/ f29 f22 1"/>
              <a:gd name="f37" fmla="*/ f28 f13 1"/>
              <a:gd name="f38" fmla="*/ f36 1 10800"/>
              <a:gd name="f39" fmla="*/ f34 1 f27"/>
              <a:gd name="f40" fmla="*/ f35 1 f27"/>
              <a:gd name="f41" fmla="+- f21 f38 0"/>
              <a:gd name="f42" fmla="*/ f39 f12 1"/>
              <a:gd name="f43" fmla="*/ f39 f13 1"/>
              <a:gd name="f44" fmla="*/ f40 f13 1"/>
              <a:gd name="f45" fmla="*/ f41 f12 1"/>
            </a:gdLst>
            <a:ahLst>
              <a:ahXY gdRefX="f0" minX="f7" maxX="f8" gdRefY="f1" minY="f7" maxY="f9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3"/>
              </a:cxn>
              <a:cxn ang="f33">
                <a:pos x="f31" y="f44"/>
              </a:cxn>
            </a:cxnLst>
            <a:rect l="f42" t="f30" r="f45" b="f37"/>
            <a:pathLst>
              <a:path w="21600" h="21600">
                <a:moveTo>
                  <a:pt x="f7" y="f22"/>
                </a:moveTo>
                <a:lnTo>
                  <a:pt x="f21" y="f22"/>
                </a:lnTo>
                <a:lnTo>
                  <a:pt x="f21" y="f7"/>
                </a:lnTo>
                <a:lnTo>
                  <a:pt x="f8" y="f9"/>
                </a:lnTo>
                <a:lnTo>
                  <a:pt x="f21" y="f8"/>
                </a:lnTo>
                <a:lnTo>
                  <a:pt x="f21" y="f28"/>
                </a:lnTo>
                <a:lnTo>
                  <a:pt x="f7" y="f28"/>
                </a:lnTo>
                <a:close/>
              </a:path>
            </a:pathLst>
          </a:custGeom>
          <a:solidFill>
            <a:schemeClr val="bg1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2156654-E97D-4378-9FD8-5F7562066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0" y="2771301"/>
            <a:ext cx="1293879" cy="303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9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53 0.17129 L -0.22153 0.17176 C -0.21163 0.15393 -0.20365 0.13333 -0.19219 0.11967 C -0.15972 0.08148 -0.15156 0.06852 -0.1184 0.04074 C -0.06684 -0.00209 -0.10399 0.03287 -0.06424 0.00301 C -0.03819 -0.01644 -0.05833 -0.00671 -0.04097 -0.01389 C -0.03854 -0.0132 -0.03542 -0.01366 -0.03316 -0.01065 C -0.0316 -0.00857 -0.03333 -0.00093 -0.03125 -0.00023 C -0.02101 0.00278 -0.01059 -0.00023 -4.33681E-18 -0.00023 L -4.33681E-18 1.85185E-6 " pathEditMode="relative" rAng="0" ptsTypes="AAAAAAAAAA">
                                      <p:cBhvr>
                                        <p:cTn id="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6" y="-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2F9930C0-F28F-49B2-8A62-4229D98D1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7" y="612877"/>
            <a:ext cx="8911566" cy="4984955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88E84BC7-8A56-4399-BF10-FA86293C8607}"/>
              </a:ext>
            </a:extLst>
          </p:cNvPr>
          <p:cNvSpPr/>
          <p:nvPr/>
        </p:nvSpPr>
        <p:spPr>
          <a:xfrm>
            <a:off x="116217" y="1872343"/>
            <a:ext cx="8911566" cy="159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846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C9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8" descr="Ein Bild, das Monitor, Bildschirm, Wasser, groß enthält.&#10;&#10;Automatisch generierte Beschreibung">
            <a:extLst>
              <a:ext uri="{FF2B5EF4-FFF2-40B4-BE49-F238E27FC236}">
                <a16:creationId xmlns:a16="http://schemas.microsoft.com/office/drawing/2014/main" id="{34ED3A7E-82A6-4371-B8D0-29408643E6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664"/>
          <a:stretch>
            <a:fillRect/>
          </a:stretch>
        </p:blipFill>
        <p:spPr>
          <a:xfrm flipH="1">
            <a:off x="272763" y="5747541"/>
            <a:ext cx="4859674" cy="8215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B5034D62-D8AB-46C2-B0FF-78A7A43159F5}"/>
              </a:ext>
            </a:extLst>
          </p:cNvPr>
          <p:cNvSpPr/>
          <p:nvPr/>
        </p:nvSpPr>
        <p:spPr>
          <a:xfrm>
            <a:off x="1585310" y="5701397"/>
            <a:ext cx="2499831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Ist-Zustand</a:t>
            </a:r>
          </a:p>
        </p:txBody>
      </p:sp>
      <p:pic>
        <p:nvPicPr>
          <p:cNvPr id="5" name="Grafik 18" descr="Ein Bild, das Monitor, Bildschirm, Wasser, groß enthält.&#10;&#10;Automatisch generierte Beschreibung">
            <a:extLst>
              <a:ext uri="{FF2B5EF4-FFF2-40B4-BE49-F238E27FC236}">
                <a16:creationId xmlns:a16="http://schemas.microsoft.com/office/drawing/2014/main" id="{D3EA6495-CEC9-493A-9373-705CE143A1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664"/>
          <a:stretch>
            <a:fillRect/>
          </a:stretch>
        </p:blipFill>
        <p:spPr>
          <a:xfrm flipH="1">
            <a:off x="1954082" y="4856490"/>
            <a:ext cx="4859674" cy="8215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3856B4C6-46BF-4254-8D4B-D3F928CEF5D6}"/>
              </a:ext>
            </a:extLst>
          </p:cNvPr>
          <p:cNvSpPr/>
          <p:nvPr/>
        </p:nvSpPr>
        <p:spPr>
          <a:xfrm>
            <a:off x="2897654" y="4780889"/>
            <a:ext cx="3434322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Wunsch-Zustand</a:t>
            </a:r>
          </a:p>
        </p:txBody>
      </p:sp>
      <p:pic>
        <p:nvPicPr>
          <p:cNvPr id="8" name="Grafik 18" descr="Ein Bild, das Monitor, Bildschirm, Wasser, groß enthält.&#10;&#10;Automatisch generierte Beschreibung">
            <a:extLst>
              <a:ext uri="{FF2B5EF4-FFF2-40B4-BE49-F238E27FC236}">
                <a16:creationId xmlns:a16="http://schemas.microsoft.com/office/drawing/2014/main" id="{07C25295-20CF-4224-A3C9-6E7D5037F3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664"/>
          <a:stretch>
            <a:fillRect/>
          </a:stretch>
        </p:blipFill>
        <p:spPr>
          <a:xfrm flipH="1">
            <a:off x="3451122" y="3958005"/>
            <a:ext cx="4601175" cy="8215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6A9E1F43-0E34-454D-9610-E18C30D55313}"/>
              </a:ext>
            </a:extLst>
          </p:cNvPr>
          <p:cNvSpPr/>
          <p:nvPr/>
        </p:nvSpPr>
        <p:spPr>
          <a:xfrm>
            <a:off x="4255787" y="3911861"/>
            <a:ext cx="329419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Ziele auswählen</a:t>
            </a:r>
          </a:p>
        </p:txBody>
      </p:sp>
      <p:pic>
        <p:nvPicPr>
          <p:cNvPr id="10" name="Grafik 18" descr="Ein Bild, das Monitor, Bildschirm, Wasser, groß enthält.&#10;&#10;Automatisch generierte Beschreibung">
            <a:extLst>
              <a:ext uri="{FF2B5EF4-FFF2-40B4-BE49-F238E27FC236}">
                <a16:creationId xmlns:a16="http://schemas.microsoft.com/office/drawing/2014/main" id="{07BF98BD-676D-4B7E-9254-58A164ADAD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664"/>
          <a:stretch>
            <a:fillRect/>
          </a:stretch>
        </p:blipFill>
        <p:spPr>
          <a:xfrm flipH="1">
            <a:off x="4807973" y="3021461"/>
            <a:ext cx="4136840" cy="8215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96AACE23-CF75-4CE8-BD59-2406E3B2B08D}"/>
              </a:ext>
            </a:extLst>
          </p:cNvPr>
          <p:cNvSpPr/>
          <p:nvPr/>
        </p:nvSpPr>
        <p:spPr>
          <a:xfrm>
            <a:off x="5331723" y="2975357"/>
            <a:ext cx="2483729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Erste Schritte</a:t>
            </a:r>
          </a:p>
        </p:txBody>
      </p:sp>
      <p:sp>
        <p:nvSpPr>
          <p:cNvPr id="12" name="Pfeil: nach rechts 15">
            <a:extLst>
              <a:ext uri="{FF2B5EF4-FFF2-40B4-BE49-F238E27FC236}">
                <a16:creationId xmlns:a16="http://schemas.microsoft.com/office/drawing/2014/main" id="{0B8B83E8-8A0A-4AEC-9D84-1AFF022F4A50}"/>
              </a:ext>
            </a:extLst>
          </p:cNvPr>
          <p:cNvSpPr/>
          <p:nvPr/>
        </p:nvSpPr>
        <p:spPr>
          <a:xfrm>
            <a:off x="6590481" y="2009314"/>
            <a:ext cx="2199797" cy="821597"/>
          </a:xfrm>
          <a:custGeom>
            <a:avLst>
              <a:gd name="f0" fmla="val 16873"/>
              <a:gd name="f1" fmla="val 554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val f7"/>
              <a:gd name="f15" fmla="val f8"/>
              <a:gd name="f16" fmla="pin 0 f0 21600"/>
              <a:gd name="f17" fmla="pin 0 f1 108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2"/>
              <a:gd name="f29" fmla="+- 21600 0 f21"/>
              <a:gd name="f30" fmla="*/ f22 f13 1"/>
              <a:gd name="f31" fmla="*/ f21 f12 1"/>
              <a:gd name="f32" fmla="+- f25 0 f3"/>
              <a:gd name="f33" fmla="+- f26 0 f3"/>
              <a:gd name="f34" fmla="*/ 0 f27 1"/>
              <a:gd name="f35" fmla="*/ 21600 f27 1"/>
              <a:gd name="f36" fmla="*/ f29 f22 1"/>
              <a:gd name="f37" fmla="*/ f28 f13 1"/>
              <a:gd name="f38" fmla="*/ f36 1 10800"/>
              <a:gd name="f39" fmla="*/ f34 1 f27"/>
              <a:gd name="f40" fmla="*/ f35 1 f27"/>
              <a:gd name="f41" fmla="+- f21 f38 0"/>
              <a:gd name="f42" fmla="*/ f39 f12 1"/>
              <a:gd name="f43" fmla="*/ f39 f13 1"/>
              <a:gd name="f44" fmla="*/ f40 f13 1"/>
              <a:gd name="f45" fmla="*/ f41 f12 1"/>
            </a:gdLst>
            <a:ahLst>
              <a:ahXY gdRefX="f0" minX="f7" maxX="f8" gdRefY="f1" minY="f7" maxY="f9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3"/>
              </a:cxn>
              <a:cxn ang="f33">
                <a:pos x="f31" y="f44"/>
              </a:cxn>
            </a:cxnLst>
            <a:rect l="f42" t="f30" r="f45" b="f37"/>
            <a:pathLst>
              <a:path w="21600" h="21600">
                <a:moveTo>
                  <a:pt x="f7" y="f22"/>
                </a:moveTo>
                <a:lnTo>
                  <a:pt x="f21" y="f22"/>
                </a:lnTo>
                <a:lnTo>
                  <a:pt x="f21" y="f7"/>
                </a:lnTo>
                <a:lnTo>
                  <a:pt x="f8" y="f9"/>
                </a:lnTo>
                <a:lnTo>
                  <a:pt x="f21" y="f8"/>
                </a:lnTo>
                <a:lnTo>
                  <a:pt x="f21" y="f28"/>
                </a:lnTo>
                <a:lnTo>
                  <a:pt x="f7" y="f28"/>
                </a:lnTo>
                <a:close/>
              </a:path>
            </a:pathLst>
          </a:custGeom>
          <a:solidFill>
            <a:schemeClr val="bg1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2156654-E97D-4378-9FD8-5F7562066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45" y="1911093"/>
            <a:ext cx="1293879" cy="303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8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69 0.12245 L -0.20069 0.12268 C -0.19965 0.10926 -0.19861 0.09629 -0.19722 0.0831 C -0.19705 0.08032 -0.19705 0.07777 -0.19531 0.075 C -0.19167 0.06875 -0.18507 0.06296 -0.18177 0.05648 C -0.17934 0.05208 -0.17292 0.03796 -0.16806 0.03402 C -0.16302 0.0294 -0.15538 0.02592 -0.14878 0.02152 C -0.13802 0.01458 -0.14792 0.02014 -0.13733 0.01435 C -0.13663 0.01296 -0.13576 0.01157 -0.13524 0.01018 C -0.13472 0.0081 -0.13437 0.00602 -0.13333 0.00416 C -0.13212 0.00185 -0.13073 -0.00023 -0.12969 -0.00209 C -0.12882 -0.00348 -0.12812 -0.00486 -0.12743 -0.00625 C -0.12569 -0.00926 -0.12309 -0.0125 -0.1217 -0.01528 C -0.12118 -0.01667 -0.12135 -0.01852 -0.11979 -0.01945 C -0.11875 -0.02037 -0.11597 -0.02084 -0.11406 -0.02153 C -0.09809 -0.02616 -0.10295 -0.02523 -0.08889 -0.02639 C -0.06996 -0.02639 -0.05139 -0.02639 -0.03281 -0.0257 C -0.03038 -0.0257 -0.02847 -0.02454 -0.02708 -0.02361 C -0.02396 -0.02199 -0.02257 -0.01922 -0.0191 -0.0176 C -0.01163 -0.01366 -0.01562 -0.01528 -0.00746 -0.0125 C 0.00226 -0.0044 -2.77778E-7 -0.00857 -2.77778E-7 -0.00023 L -2.77778E-7 2.96296E-6 " pathEditMode="relative" rAng="0" ptsTypes="AAAAAAAAAAAAAAAAAAAAAA">
                                      <p:cBhvr>
                                        <p:cTn id="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746</Words>
  <Application>Microsoft Office PowerPoint</Application>
  <PresentationFormat>Bildschirmpräsentation (4:3)</PresentationFormat>
  <Paragraphs>161</Paragraphs>
  <Slides>25</Slides>
  <Notes>25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</vt:lpstr>
      <vt:lpstr>Calibri Light</vt:lpstr>
      <vt:lpstr>PTSans-Regular</vt:lpstr>
      <vt:lpstr>Segoe UI</vt:lpstr>
      <vt:lpstr>Wingdings</vt:lpstr>
      <vt:lpstr>Office</vt:lpstr>
      <vt:lpstr>1_Office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Anne Römpke</dc:creator>
  <cp:lastModifiedBy>Römpke, Anne</cp:lastModifiedBy>
  <cp:revision>699</cp:revision>
  <dcterms:created xsi:type="dcterms:W3CDTF">2019-04-01T12:40:17Z</dcterms:created>
  <dcterms:modified xsi:type="dcterms:W3CDTF">2021-02-26T07:09:38Z</dcterms:modified>
</cp:coreProperties>
</file>