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31" r:id="rId3"/>
    <p:sldId id="375" r:id="rId4"/>
    <p:sldId id="387" r:id="rId5"/>
    <p:sldId id="514" r:id="rId6"/>
    <p:sldId id="494" r:id="rId7"/>
    <p:sldId id="515" r:id="rId8"/>
    <p:sldId id="468" r:id="rId9"/>
    <p:sldId id="469" r:id="rId10"/>
    <p:sldId id="470" r:id="rId11"/>
    <p:sldId id="490" r:id="rId12"/>
    <p:sldId id="513" r:id="rId13"/>
    <p:sldId id="441" r:id="rId14"/>
    <p:sldId id="465" r:id="rId15"/>
    <p:sldId id="381" r:id="rId16"/>
    <p:sldId id="506" r:id="rId17"/>
    <p:sldId id="496" r:id="rId18"/>
    <p:sldId id="497" r:id="rId19"/>
    <p:sldId id="500" r:id="rId20"/>
    <p:sldId id="501" r:id="rId21"/>
    <p:sldId id="507" r:id="rId22"/>
    <p:sldId id="498" r:id="rId23"/>
    <p:sldId id="502" r:id="rId24"/>
    <p:sldId id="508" r:id="rId25"/>
    <p:sldId id="503" r:id="rId26"/>
    <p:sldId id="504" r:id="rId27"/>
    <p:sldId id="509" r:id="rId28"/>
    <p:sldId id="499" r:id="rId29"/>
    <p:sldId id="516" r:id="rId30"/>
    <p:sldId id="517" r:id="rId31"/>
    <p:sldId id="3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630E"/>
    <a:srgbClr val="2A6431"/>
    <a:srgbClr val="EBFCD7"/>
    <a:srgbClr val="205F42"/>
    <a:srgbClr val="D4EDB9"/>
    <a:srgbClr val="286548"/>
    <a:srgbClr val="DDF0C8"/>
    <a:srgbClr val="C9E7A7"/>
    <a:srgbClr val="E6E6E6"/>
    <a:srgbClr val="5D92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8298" autoAdjust="0"/>
  </p:normalViewPr>
  <p:slideViewPr>
    <p:cSldViewPr snapToGrid="0">
      <p:cViewPr varScale="1">
        <p:scale>
          <a:sx n="60" d="100"/>
          <a:sy n="60" d="100"/>
        </p:scale>
        <p:origin x="1464" y="4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8D88A-A904-460D-8984-232463C4BA1E}" type="datetimeFigureOut">
              <a:rPr lang="de-DE" smtClean="0"/>
              <a:t>26.02.2021</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5A25E-30C5-44AF-8771-A6A699A6645B}" type="slidenum">
              <a:rPr lang="de-DE" smtClean="0"/>
              <a:t>‹Nr.›</a:t>
            </a:fld>
            <a:endParaRPr lang="de-DE"/>
          </a:p>
        </p:txBody>
      </p:sp>
    </p:spTree>
    <p:extLst>
      <p:ext uri="{BB962C8B-B14F-4D97-AF65-F5344CB8AC3E}">
        <p14:creationId xmlns:p14="http://schemas.microsoft.com/office/powerpoint/2010/main" val="90167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den Notizen finden Sie einen vorgeschlagenen Text zur Präsentation.</a:t>
            </a:r>
          </a:p>
          <a:p>
            <a:r>
              <a:rPr lang="de-DE" dirty="0"/>
              <a:t>Natürlich können Sie auch einen eigenen Text verwenden.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mn-lt"/>
              </a:rPr>
              <a:t>Für dieses Treffen benötigen Sie an Materialien:</a:t>
            </a: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mn-lt"/>
              </a:rPr>
              <a:t>die ausgefüllten Analysebögen des vorherigen Treffens</a:t>
            </a: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mn-lt"/>
              </a:rPr>
              <a:t>15-20 Kärtchen und dicke Stifte, eventuell Reißzwecken oder Klebeband zur Befestigung an der Wand/Tafel</a:t>
            </a: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mn-lt"/>
              </a:rPr>
              <a:t>3 Bereiche an der Wand/Tafel beschriftet mit „schwierig“, „mittel“ und „einfach“</a:t>
            </a: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mn-lt"/>
              </a:rPr>
              <a:t> 2 Exemplare des Dokuments „Gruppenvorschlag“</a:t>
            </a: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mn-lt"/>
              </a:rPr>
              <a:t>1 Exemplar des Dokuments „Konsensvorlage“</a:t>
            </a: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mn-lt"/>
              </a:rPr>
              <a:t>5 Exemplare des Dokuments „Zielformulierung“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3200" b="1" i="1" u="none" strike="noStrike" cap="none" normalizeH="0" baseline="0" dirty="0">
                <a:ln>
                  <a:noFill/>
                </a:ln>
                <a:solidFill>
                  <a:schemeClr val="tx1"/>
                </a:solidFill>
                <a:effectLst/>
                <a:latin typeface="Arial" panose="020B0604020202020204" pitchFamily="34" charset="0"/>
              </a:rPr>
              <a:t>[Gemeinsamer schöner Einstieg: z.B. Lied oder Gebet]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3200" b="0" i="0" u="none" strike="noStrike" cap="none" normalizeH="0" baseline="0" dirty="0">
              <a:ln>
                <a:noFill/>
              </a:ln>
              <a:solidFill>
                <a:schemeClr val="tx1"/>
              </a:solidFill>
              <a:effectLst/>
              <a:latin typeface="Arial" panose="020B0604020202020204" pitchFamily="34" charset="0"/>
            </a:endParaRPr>
          </a:p>
          <a:p>
            <a:endParaRPr lang="de-DE" dirty="0"/>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1</a:t>
            </a:fld>
            <a:endParaRPr lang="de-DE"/>
          </a:p>
        </p:txBody>
      </p:sp>
    </p:spTree>
    <p:extLst>
      <p:ext uri="{BB962C8B-B14F-4D97-AF65-F5344CB8AC3E}">
        <p14:creationId xmlns:p14="http://schemas.microsoft.com/office/powerpoint/2010/main" val="1060697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Und drittens, als wie schwierig wir die Umsetzung dieser Veränderungen jeweils einschätzen.</a:t>
            </a:r>
          </a:p>
        </p:txBody>
      </p:sp>
      <p:sp>
        <p:nvSpPr>
          <p:cNvPr id="4" name="Foliennummernplatzhalter 3"/>
          <p:cNvSpPr>
            <a:spLocks noGrp="1"/>
          </p:cNvSpPr>
          <p:nvPr>
            <p:ph type="sldNum" sz="quarter" idx="5"/>
          </p:nvPr>
        </p:nvSpPr>
        <p:spPr/>
        <p:txBody>
          <a:bodyPr/>
          <a:lstStyle/>
          <a:p>
            <a:fld id="{3DB5A25E-30C5-44AF-8771-A6A699A6645B}" type="slidenum">
              <a:rPr lang="de-DE" smtClean="0"/>
              <a:t>10</a:t>
            </a:fld>
            <a:endParaRPr lang="de-DE"/>
          </a:p>
        </p:txBody>
      </p:sp>
    </p:spTree>
    <p:extLst>
      <p:ext uri="{BB962C8B-B14F-4D97-AF65-F5344CB8AC3E}">
        <p14:creationId xmlns:p14="http://schemas.microsoft.com/office/powerpoint/2010/main" val="242857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Das sah dann ungefähr so aus:</a:t>
            </a:r>
          </a:p>
          <a:p>
            <a:pPr marL="0" indent="0">
              <a:buFont typeface="Wingdings" panose="05000000000000000000" pitchFamily="2" charset="2"/>
              <a:buNone/>
            </a:pPr>
            <a:r>
              <a:rPr lang="de-DE" dirty="0"/>
              <a:t>Auf den entsprechenden Bögen, haben wir zunächst eingetragen wie unser Wunsch für die Gemeinde aussehen würde.</a:t>
            </a:r>
          </a:p>
          <a:p>
            <a:pPr marL="0" indent="0">
              <a:buFont typeface="Wingdings" panose="05000000000000000000" pitchFamily="2" charset="2"/>
              <a:buNone/>
            </a:pPr>
            <a:r>
              <a:rPr lang="de-DE" dirty="0"/>
              <a:t>Dann haben wir auf einer Skala von 1-3 bewertet wie wichtig uns diese Veränderung wäre.</a:t>
            </a:r>
          </a:p>
          <a:p>
            <a:pPr marL="0" indent="0">
              <a:buFont typeface="Wingdings" panose="05000000000000000000" pitchFamily="2" charset="2"/>
              <a:buNone/>
            </a:pPr>
            <a:r>
              <a:rPr lang="de-DE" dirty="0"/>
              <a:t>Und als drittes haben wir auf einer Skala von 1-3 angegeben, wie schwierig die Umsetzung der Veränderung wäre.</a:t>
            </a:r>
          </a:p>
        </p:txBody>
      </p:sp>
      <p:sp>
        <p:nvSpPr>
          <p:cNvPr id="4" name="Foliennummernplatzhalter 3"/>
          <p:cNvSpPr>
            <a:spLocks noGrp="1"/>
          </p:cNvSpPr>
          <p:nvPr>
            <p:ph type="sldNum" sz="quarter" idx="5"/>
          </p:nvPr>
        </p:nvSpPr>
        <p:spPr/>
        <p:txBody>
          <a:bodyPr/>
          <a:lstStyle/>
          <a:p>
            <a:fld id="{3DB5A25E-30C5-44AF-8771-A6A699A6645B}" type="slidenum">
              <a:rPr lang="de-DE" smtClean="0"/>
              <a:t>11</a:t>
            </a:fld>
            <a:endParaRPr lang="de-DE" dirty="0"/>
          </a:p>
        </p:txBody>
      </p:sp>
    </p:spTree>
    <p:extLst>
      <p:ext uri="{BB962C8B-B14F-4D97-AF65-F5344CB8AC3E}">
        <p14:creationId xmlns:p14="http://schemas.microsoft.com/office/powerpoint/2010/main" val="327535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Heute wollen wir einen Schritt weitergehen und darauf aufbauend erste Ziele auswählen.</a:t>
            </a:r>
            <a:endParaRPr lang="en-US"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23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Welche Veränderungen wollen wir nun tatsächlich im nächsten Jahr angehen?</a:t>
            </a:r>
          </a:p>
          <a:p>
            <a:r>
              <a:rPr lang="de-DE" dirty="0"/>
              <a:t>Wir können nicht an allen Punkten gleichzeitig ansetzen.</a:t>
            </a:r>
          </a:p>
        </p:txBody>
      </p:sp>
      <p:sp>
        <p:nvSpPr>
          <p:cNvPr id="4" name="Foliennummernplatzhalter 3"/>
          <p:cNvSpPr>
            <a:spLocks noGrp="1"/>
          </p:cNvSpPr>
          <p:nvPr>
            <p:ph type="sldNum" sz="quarter" idx="5"/>
          </p:nvPr>
        </p:nvSpPr>
        <p:spPr/>
        <p:txBody>
          <a:bodyPr/>
          <a:lstStyle/>
          <a:p>
            <a:fld id="{3DB5A25E-30C5-44AF-8771-A6A699A6645B}" type="slidenum">
              <a:rPr lang="de-DE" smtClean="0"/>
              <a:t>13</a:t>
            </a:fld>
            <a:endParaRPr lang="de-DE"/>
          </a:p>
        </p:txBody>
      </p:sp>
    </p:spTree>
    <p:extLst>
      <p:ext uri="{BB962C8B-B14F-4D97-AF65-F5344CB8AC3E}">
        <p14:creationId xmlns:p14="http://schemas.microsoft.com/office/powerpoint/2010/main" val="125229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Also müssen wir eine möglichst gute Auswahl treffen.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Dafür haben wir in den letzten 2 Treffen die Grundlage geschaffen.</a:t>
            </a:r>
          </a:p>
        </p:txBody>
      </p:sp>
      <p:sp>
        <p:nvSpPr>
          <p:cNvPr id="4" name="Foliennummernplatzhalter 3"/>
          <p:cNvSpPr>
            <a:spLocks noGrp="1"/>
          </p:cNvSpPr>
          <p:nvPr>
            <p:ph type="sldNum" sz="quarter" idx="5"/>
          </p:nvPr>
        </p:nvSpPr>
        <p:spPr/>
        <p:txBody>
          <a:bodyPr/>
          <a:lstStyle/>
          <a:p>
            <a:fld id="{3DB5A25E-30C5-44AF-8771-A6A699A6645B}" type="slidenum">
              <a:rPr lang="de-DE" smtClean="0"/>
              <a:t>14</a:t>
            </a:fld>
            <a:endParaRPr lang="de-DE"/>
          </a:p>
        </p:txBody>
      </p:sp>
    </p:spTree>
    <p:extLst>
      <p:ext uri="{BB962C8B-B14F-4D97-AF65-F5344CB8AC3E}">
        <p14:creationId xmlns:p14="http://schemas.microsoft.com/office/powerpoint/2010/main" val="4196105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rgbClr val="000000"/>
                </a:solidFill>
                <a:latin typeface="Segoe UI" panose="020B0502040204020203" pitchFamily="34" charset="0"/>
              </a:rPr>
              <a:t>Zunächst würde ich kurz das geplante Vorgehen für die heutige Entscheidungsfindung vorstellen: </a:t>
            </a:r>
          </a:p>
          <a:p>
            <a:r>
              <a:rPr lang="de-DE" dirty="0">
                <a:solidFill>
                  <a:srgbClr val="000000"/>
                </a:solidFill>
                <a:latin typeface="Segoe UI" panose="020B0502040204020203" pitchFamily="34" charset="0"/>
              </a:rPr>
              <a:t>Die beginnt mit dem Sortieren der Änderungswünsche aus dem letzten Treffen nach Wichtigkeit und Schwierigkeit.</a:t>
            </a:r>
          </a:p>
          <a:p>
            <a:r>
              <a:rPr lang="de-DE" dirty="0">
                <a:solidFill>
                  <a:srgbClr val="000000"/>
                </a:solidFill>
                <a:latin typeface="Segoe UI" panose="020B0502040204020203" pitchFamily="34" charset="0"/>
              </a:rPr>
              <a:t>Dann würden wir eine gemeinsame Auswahl treffen und danach herausfinden, ob alle mit diesem Vorschlag einverstanden sind.</a:t>
            </a:r>
          </a:p>
          <a:p>
            <a:endParaRPr lang="de-DE" dirty="0">
              <a:solidFill>
                <a:srgbClr val="000000"/>
              </a:solidFill>
              <a:latin typeface="Segoe UI" panose="020B0502040204020203" pitchFamily="34" charset="0"/>
            </a:endParaRPr>
          </a:p>
          <a:p>
            <a:r>
              <a:rPr lang="de-DE" dirty="0">
                <a:solidFill>
                  <a:srgbClr val="000000"/>
                </a:solidFill>
                <a:latin typeface="Segoe UI" panose="020B0502040204020203" pitchFamily="34" charset="0"/>
              </a:rPr>
              <a:t>Falls noch Zeit sein sollte, könnten wir dann bereits anfangen die Umsetzung zu planen. Aber das können wir auch gut und gerne auf das nächste Treffen verschieben. Wichtiger ist heute eine Entscheidung über die Ziele, hinter der alle aus der Gruppe stehen.</a:t>
            </a:r>
          </a:p>
        </p:txBody>
      </p:sp>
      <p:sp>
        <p:nvSpPr>
          <p:cNvPr id="4" name="Foliennummernplatzhalter 3"/>
          <p:cNvSpPr>
            <a:spLocks noGrp="1"/>
          </p:cNvSpPr>
          <p:nvPr>
            <p:ph type="sldNum" sz="quarter" idx="5"/>
          </p:nvPr>
        </p:nvSpPr>
        <p:spPr/>
        <p:txBody>
          <a:bodyPr/>
          <a:lstStyle/>
          <a:p>
            <a:fld id="{3DB5A25E-30C5-44AF-8771-A6A699A6645B}" type="slidenum">
              <a:rPr lang="de-DE" smtClean="0"/>
              <a:t>15</a:t>
            </a:fld>
            <a:endParaRPr lang="de-DE"/>
          </a:p>
        </p:txBody>
      </p:sp>
    </p:spTree>
    <p:extLst>
      <p:ext uri="{BB962C8B-B14F-4D97-AF65-F5344CB8AC3E}">
        <p14:creationId xmlns:p14="http://schemas.microsoft.com/office/powerpoint/2010/main" val="212641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Erster Punkt: Etwas Ordnung schaffen.</a:t>
            </a:r>
          </a:p>
          <a:p>
            <a:r>
              <a:rPr lang="de-DE" dirty="0"/>
              <a:t>[Dafür am besten die ausgefüllten Bögen an eine Vertreterin/ einen Vertreter der jeweiligen Gruppe geben.]</a:t>
            </a:r>
          </a:p>
        </p:txBody>
      </p:sp>
      <p:sp>
        <p:nvSpPr>
          <p:cNvPr id="4" name="Foliennummernplatzhalter 3"/>
          <p:cNvSpPr>
            <a:spLocks noGrp="1"/>
          </p:cNvSpPr>
          <p:nvPr>
            <p:ph type="sldNum" sz="quarter" idx="5"/>
          </p:nvPr>
        </p:nvSpPr>
        <p:spPr/>
        <p:txBody>
          <a:bodyPr/>
          <a:lstStyle/>
          <a:p>
            <a:fld id="{3DB5A25E-30C5-44AF-8771-A6A699A6645B}" type="slidenum">
              <a:rPr lang="de-DE" smtClean="0"/>
              <a:t>16</a:t>
            </a:fld>
            <a:endParaRPr lang="de-DE"/>
          </a:p>
        </p:txBody>
      </p:sp>
    </p:spTree>
    <p:extLst>
      <p:ext uri="{BB962C8B-B14F-4D97-AF65-F5344CB8AC3E}">
        <p14:creationId xmlns:p14="http://schemas.microsoft.com/office/powerpoint/2010/main" val="363026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Unsere ausgefüllten Listen sind der Ausgangspunkt für die Auswahl unserer ersten Ziele.</a:t>
            </a:r>
          </a:p>
        </p:txBody>
      </p:sp>
      <p:sp>
        <p:nvSpPr>
          <p:cNvPr id="4" name="Foliennummernplatzhalter 3"/>
          <p:cNvSpPr>
            <a:spLocks noGrp="1"/>
          </p:cNvSpPr>
          <p:nvPr>
            <p:ph type="sldNum" sz="quarter" idx="5"/>
          </p:nvPr>
        </p:nvSpPr>
        <p:spPr/>
        <p:txBody>
          <a:bodyPr/>
          <a:lstStyle/>
          <a:p>
            <a:fld id="{3DB5A25E-30C5-44AF-8771-A6A699A6645B}" type="slidenum">
              <a:rPr lang="de-DE" smtClean="0"/>
              <a:t>17</a:t>
            </a:fld>
            <a:endParaRPr lang="de-DE" dirty="0"/>
          </a:p>
        </p:txBody>
      </p:sp>
    </p:spTree>
    <p:extLst>
      <p:ext uri="{BB962C8B-B14F-4D97-AF65-F5344CB8AC3E}">
        <p14:creationId xmlns:p14="http://schemas.microsoft.com/office/powerpoint/2010/main" val="1594575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Aus den Listen suchen wir nun diejenigen möglichen Veränderungen heraus, die für uns die höchste Priorität haben, </a:t>
            </a:r>
          </a:p>
          <a:p>
            <a:pPr marL="0" indent="0">
              <a:buFont typeface="Wingdings" panose="05000000000000000000" pitchFamily="2" charset="2"/>
              <a:buNone/>
            </a:pPr>
            <a:r>
              <a:rPr lang="de-DE" dirty="0"/>
              <a:t>die also in den jeweiligen Kleingruppen mit einer 3 bewertet wurden.</a:t>
            </a:r>
          </a:p>
          <a:p>
            <a:pPr marL="0" indent="0">
              <a:buFont typeface="Wingdings" panose="05000000000000000000" pitchFamily="2" charset="2"/>
              <a:buNone/>
            </a:pPr>
            <a:r>
              <a:rPr lang="de-DE" dirty="0"/>
              <a:t>[Die entsprechenden Punkte können von den Gruppen auf Kärtchen geschrieben werden.]</a:t>
            </a:r>
          </a:p>
        </p:txBody>
      </p:sp>
      <p:sp>
        <p:nvSpPr>
          <p:cNvPr id="4" name="Foliennummernplatzhalter 3"/>
          <p:cNvSpPr>
            <a:spLocks noGrp="1"/>
          </p:cNvSpPr>
          <p:nvPr>
            <p:ph type="sldNum" sz="quarter" idx="5"/>
          </p:nvPr>
        </p:nvSpPr>
        <p:spPr/>
        <p:txBody>
          <a:bodyPr/>
          <a:lstStyle/>
          <a:p>
            <a:fld id="{3DB5A25E-30C5-44AF-8771-A6A699A6645B}" type="slidenum">
              <a:rPr lang="de-DE" smtClean="0"/>
              <a:t>18</a:t>
            </a:fld>
            <a:endParaRPr lang="de-DE" dirty="0"/>
          </a:p>
        </p:txBody>
      </p:sp>
    </p:spTree>
    <p:extLst>
      <p:ext uri="{BB962C8B-B14F-4D97-AF65-F5344CB8AC3E}">
        <p14:creationId xmlns:p14="http://schemas.microsoft.com/office/powerpoint/2010/main" val="28411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Diese wiederum sortieren wir nun danach, als wie schwierig die Kleingruppen die Umsetzung</a:t>
            </a:r>
          </a:p>
          <a:p>
            <a:pPr marL="0" indent="0">
              <a:buFont typeface="Wingdings" panose="05000000000000000000" pitchFamily="2" charset="2"/>
              <a:buNone/>
            </a:pPr>
            <a:r>
              <a:rPr lang="de-DE" dirty="0"/>
              <a:t>bewertet haben.</a:t>
            </a:r>
          </a:p>
          <a:p>
            <a:pPr marL="0" indent="0">
              <a:buFont typeface="Wingdings" panose="05000000000000000000" pitchFamily="2" charset="2"/>
              <a:buNone/>
            </a:pPr>
            <a:r>
              <a:rPr lang="de-DE" dirty="0"/>
              <a:t>[Markieren Sie drei Bereiche an der Wand: Schwierig – mittel – leicht. Die Kleingruppen pinnen ihre Kärtchen nun </a:t>
            </a:r>
          </a:p>
          <a:p>
            <a:pPr marL="0" indent="0">
              <a:buFont typeface="Wingdings" panose="05000000000000000000" pitchFamily="2" charset="2"/>
              <a:buNone/>
            </a:pPr>
            <a:r>
              <a:rPr lang="de-DE" dirty="0"/>
              <a:t>in die entsprechenden Bereiche.]</a:t>
            </a:r>
          </a:p>
        </p:txBody>
      </p:sp>
      <p:sp>
        <p:nvSpPr>
          <p:cNvPr id="4" name="Foliennummernplatzhalter 3"/>
          <p:cNvSpPr>
            <a:spLocks noGrp="1"/>
          </p:cNvSpPr>
          <p:nvPr>
            <p:ph type="sldNum" sz="quarter" idx="5"/>
          </p:nvPr>
        </p:nvSpPr>
        <p:spPr/>
        <p:txBody>
          <a:bodyPr/>
          <a:lstStyle/>
          <a:p>
            <a:fld id="{3DB5A25E-30C5-44AF-8771-A6A699A6645B}" type="slidenum">
              <a:rPr lang="de-DE" smtClean="0"/>
              <a:t>19</a:t>
            </a:fld>
            <a:endParaRPr lang="de-DE"/>
          </a:p>
        </p:txBody>
      </p:sp>
    </p:spTree>
    <p:extLst>
      <p:ext uri="{BB962C8B-B14F-4D97-AF65-F5344CB8AC3E}">
        <p14:creationId xmlns:p14="http://schemas.microsoft.com/office/powerpoint/2010/main" val="203116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unserem ersten Treffen haben wir näher beleuchtet, was christlicher Glaube und unsere Kirchgemeinde</a:t>
            </a:r>
          </a:p>
          <a:p>
            <a:r>
              <a:rPr lang="de-DE" dirty="0"/>
              <a:t>mit Nachhaltigkeitsthemen wie z.B. dem Klimawandel zu tun haben. Dabei haben wir diese</a:t>
            </a:r>
          </a:p>
          <a:p>
            <a:r>
              <a:rPr lang="de-DE" dirty="0"/>
              <a:t>zwei Fragen hier versucht zu beantworten. [</a:t>
            </a:r>
            <a:r>
              <a:rPr lang="de-DE" i="1" dirty="0"/>
              <a:t>vorlesen</a:t>
            </a:r>
            <a:r>
              <a:rPr lang="de-DE" dirty="0"/>
              <a:t>]</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485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Aus diesen wichtigsten Punkten, wollen wir heute gemeinsam eine Auswahl für die erste Umsetzung treffen.</a:t>
            </a:r>
          </a:p>
          <a:p>
            <a:pPr marL="0" indent="0">
              <a:buFont typeface="Wingdings" panose="05000000000000000000" pitchFamily="2" charset="2"/>
              <a:buNone/>
            </a:pPr>
            <a:r>
              <a:rPr lang="de-DE" dirty="0"/>
              <a:t>Wichtig: Wir sollten versuchen eine gute Mischung zu finden aus schwierigen und leichten Veränderungen.</a:t>
            </a:r>
          </a:p>
          <a:p>
            <a:pPr marL="0" indent="0">
              <a:buFont typeface="Wingdings" panose="05000000000000000000" pitchFamily="2" charset="2"/>
              <a:buNone/>
            </a:pPr>
            <a:r>
              <a:rPr lang="de-DE" dirty="0"/>
              <a:t>Wir dürfen uns nicht überfordern, wollen uns aber natürlich auch nicht unterfordern.</a:t>
            </a:r>
          </a:p>
          <a:p>
            <a:pPr marL="0" indent="0">
              <a:buFont typeface="Wingdings" panose="05000000000000000000" pitchFamily="2" charset="2"/>
              <a:buNone/>
            </a:pPr>
            <a:endParaRPr lang="de-DE" dirty="0"/>
          </a:p>
          <a:p>
            <a:pPr marL="0" indent="0">
              <a:buFont typeface="Wingdings" panose="05000000000000000000" pitchFamily="2" charset="2"/>
              <a:buNone/>
            </a:pPr>
            <a:r>
              <a:rPr lang="de-DE" dirty="0"/>
              <a:t>Z.B eine schwierige Veränderung, 1-2 mittelschwere und eine oder mehrere einfache Veränderungen.</a:t>
            </a:r>
          </a:p>
        </p:txBody>
      </p:sp>
      <p:sp>
        <p:nvSpPr>
          <p:cNvPr id="4" name="Foliennummernplatzhalter 3"/>
          <p:cNvSpPr>
            <a:spLocks noGrp="1"/>
          </p:cNvSpPr>
          <p:nvPr>
            <p:ph type="sldNum" sz="quarter" idx="5"/>
          </p:nvPr>
        </p:nvSpPr>
        <p:spPr/>
        <p:txBody>
          <a:bodyPr/>
          <a:lstStyle/>
          <a:p>
            <a:fld id="{3DB5A25E-30C5-44AF-8771-A6A699A6645B}" type="slidenum">
              <a:rPr lang="de-DE" smtClean="0"/>
              <a:t>20</a:t>
            </a:fld>
            <a:endParaRPr lang="de-DE"/>
          </a:p>
        </p:txBody>
      </p:sp>
    </p:spTree>
    <p:extLst>
      <p:ext uri="{BB962C8B-B14F-4D97-AF65-F5344CB8AC3E}">
        <p14:creationId xmlns:p14="http://schemas.microsoft.com/office/powerpoint/2010/main" val="580689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Dafür schlage ich folgendes Vorgehen vor:</a:t>
            </a:r>
          </a:p>
        </p:txBody>
      </p:sp>
      <p:sp>
        <p:nvSpPr>
          <p:cNvPr id="4" name="Foliennummernplatzhalter 3"/>
          <p:cNvSpPr>
            <a:spLocks noGrp="1"/>
          </p:cNvSpPr>
          <p:nvPr>
            <p:ph type="sldNum" sz="quarter" idx="5"/>
          </p:nvPr>
        </p:nvSpPr>
        <p:spPr/>
        <p:txBody>
          <a:bodyPr/>
          <a:lstStyle/>
          <a:p>
            <a:fld id="{3DB5A25E-30C5-44AF-8771-A6A699A6645B}" type="slidenum">
              <a:rPr lang="de-DE" smtClean="0"/>
              <a:t>21</a:t>
            </a:fld>
            <a:endParaRPr lang="de-DE"/>
          </a:p>
        </p:txBody>
      </p:sp>
    </p:spTree>
    <p:extLst>
      <p:ext uri="{BB962C8B-B14F-4D97-AF65-F5344CB8AC3E}">
        <p14:creationId xmlns:p14="http://schemas.microsoft.com/office/powerpoint/2010/main" val="1621394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Damit alle ihre Meinung sagen können, teilen wir uns in 2 Gruppen auf.</a:t>
            </a:r>
          </a:p>
          <a:p>
            <a:pPr marL="0" indent="0">
              <a:buFont typeface="Wingdings" panose="05000000000000000000" pitchFamily="2" charset="2"/>
              <a:buNone/>
            </a:pPr>
            <a:r>
              <a:rPr lang="de-DE" dirty="0"/>
              <a:t>Jede Gruppe geht die möglichen Veränderungen gemeinsam durch und einigt sich auf einen Vorschlag.</a:t>
            </a:r>
          </a:p>
          <a:p>
            <a:pPr marL="0" indent="0">
              <a:buFont typeface="Wingdings" panose="05000000000000000000" pitchFamily="2" charset="2"/>
              <a:buNone/>
            </a:pPr>
            <a:r>
              <a:rPr lang="de-DE" dirty="0"/>
              <a:t>Am Ende sollte jede Gruppe einen Vorschlag von 3-5 Zielen haben.</a:t>
            </a:r>
          </a:p>
          <a:p>
            <a:pPr marL="0" indent="0">
              <a:buFont typeface="Wingdings" panose="05000000000000000000" pitchFamily="2" charset="2"/>
              <a:buNone/>
            </a:pPr>
            <a:r>
              <a:rPr lang="de-DE" dirty="0"/>
              <a:t>[Geben Sie jeder Gruppe ein Exemplar des Dokuments „Gruppenvorschlag“ zum Ausfüllen]</a:t>
            </a:r>
          </a:p>
        </p:txBody>
      </p:sp>
      <p:sp>
        <p:nvSpPr>
          <p:cNvPr id="4" name="Foliennummernplatzhalter 3"/>
          <p:cNvSpPr>
            <a:spLocks noGrp="1"/>
          </p:cNvSpPr>
          <p:nvPr>
            <p:ph type="sldNum" sz="quarter" idx="5"/>
          </p:nvPr>
        </p:nvSpPr>
        <p:spPr/>
        <p:txBody>
          <a:bodyPr/>
          <a:lstStyle/>
          <a:p>
            <a:fld id="{3DB5A25E-30C5-44AF-8771-A6A699A6645B}" type="slidenum">
              <a:rPr lang="de-DE" smtClean="0"/>
              <a:t>22</a:t>
            </a:fld>
            <a:endParaRPr lang="de-DE"/>
          </a:p>
        </p:txBody>
      </p:sp>
    </p:spTree>
    <p:extLst>
      <p:ext uri="{BB962C8B-B14F-4D97-AF65-F5344CB8AC3E}">
        <p14:creationId xmlns:p14="http://schemas.microsoft.com/office/powerpoint/2010/main" val="2828368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Dann tauschen wir uns gemeinsam mit allen über die unterschiedlichen Entwürfe aus und versuchen daraus einen Vorschlag zu erarbeiten, mit dem alle mitgehen können.</a:t>
            </a:r>
          </a:p>
          <a:p>
            <a:pPr marL="0" indent="0">
              <a:buFont typeface="Wingdings" panose="05000000000000000000" pitchFamily="2" charset="2"/>
              <a:buNone/>
            </a:pPr>
            <a:r>
              <a:rPr lang="de-DE" dirty="0"/>
              <a:t>[GRUPPENARBEIT 15-20 Minuten]</a:t>
            </a:r>
          </a:p>
        </p:txBody>
      </p:sp>
      <p:sp>
        <p:nvSpPr>
          <p:cNvPr id="4" name="Foliennummernplatzhalter 3"/>
          <p:cNvSpPr>
            <a:spLocks noGrp="1"/>
          </p:cNvSpPr>
          <p:nvPr>
            <p:ph type="sldNum" sz="quarter" idx="5"/>
          </p:nvPr>
        </p:nvSpPr>
        <p:spPr/>
        <p:txBody>
          <a:bodyPr/>
          <a:lstStyle/>
          <a:p>
            <a:fld id="{3DB5A25E-30C5-44AF-8771-A6A699A6645B}" type="slidenum">
              <a:rPr lang="de-DE" smtClean="0"/>
              <a:t>23</a:t>
            </a:fld>
            <a:endParaRPr lang="de-DE"/>
          </a:p>
        </p:txBody>
      </p:sp>
    </p:spTree>
    <p:extLst>
      <p:ext uri="{BB962C8B-B14F-4D97-AF65-F5344CB8AC3E}">
        <p14:creationId xmlns:p14="http://schemas.microsoft.com/office/powerpoint/2010/main" val="2386130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24</a:t>
            </a:fld>
            <a:endParaRPr lang="de-DE"/>
          </a:p>
        </p:txBody>
      </p:sp>
    </p:spTree>
    <p:extLst>
      <p:ext uri="{BB962C8B-B14F-4D97-AF65-F5344CB8AC3E}">
        <p14:creationId xmlns:p14="http://schemas.microsoft.com/office/powerpoint/2010/main" val="2549527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[Wenn es einen konkreten gemeinsamen Vorschlag gibt, tragen Sie diesen in das Dokument „Konsensvorschlag“ ein.</a:t>
            </a:r>
          </a:p>
          <a:p>
            <a:pPr marL="0" indent="0">
              <a:buFont typeface="Wingdings" panose="05000000000000000000" pitchFamily="2" charset="2"/>
              <a:buNone/>
            </a:pPr>
            <a:r>
              <a:rPr lang="de-DE" dirty="0"/>
              <a:t>Es wird dann abgefragt, wie jede und jeder zu dem Vorschlag steht.</a:t>
            </a:r>
          </a:p>
          <a:p>
            <a:pPr marL="0" indent="0">
              <a:buFont typeface="Wingdings" panose="05000000000000000000" pitchFamily="2" charset="2"/>
              <a:buNone/>
            </a:pPr>
            <a:r>
              <a:rPr lang="de-DE" dirty="0"/>
              <a:t>Fragen Sie die Punkte 1 – 5 nacheinander ab. Wenn es Vetos, Bedenken oder Enthaltungen gibt,</a:t>
            </a:r>
          </a:p>
          <a:p>
            <a:pPr marL="0" indent="0">
              <a:buFont typeface="Wingdings" panose="05000000000000000000" pitchFamily="2" charset="2"/>
              <a:buNone/>
            </a:pPr>
            <a:r>
              <a:rPr lang="de-DE" dirty="0"/>
              <a:t>geben Sie den entsprechenden Personen die Möglichkeit, kurz zu begründen was sie stört.</a:t>
            </a:r>
          </a:p>
          <a:p>
            <a:pPr marL="0" indent="0">
              <a:buFont typeface="Wingdings" panose="05000000000000000000" pitchFamily="2" charset="2"/>
              <a:buNone/>
            </a:pPr>
            <a:r>
              <a:rPr lang="de-DE" dirty="0"/>
              <a:t>Sollte es ein Veto geben, oder viele Bedenken muss ein neuer Vorschlag ausgearbeitet werden.]</a:t>
            </a:r>
          </a:p>
        </p:txBody>
      </p:sp>
      <p:sp>
        <p:nvSpPr>
          <p:cNvPr id="4" name="Foliennummernplatzhalter 3"/>
          <p:cNvSpPr>
            <a:spLocks noGrp="1"/>
          </p:cNvSpPr>
          <p:nvPr>
            <p:ph type="sldNum" sz="quarter" idx="5"/>
          </p:nvPr>
        </p:nvSpPr>
        <p:spPr/>
        <p:txBody>
          <a:bodyPr/>
          <a:lstStyle/>
          <a:p>
            <a:fld id="{3DB5A25E-30C5-44AF-8771-A6A699A6645B}" type="slidenum">
              <a:rPr lang="de-DE" smtClean="0"/>
              <a:t>25</a:t>
            </a:fld>
            <a:endParaRPr lang="de-DE"/>
          </a:p>
        </p:txBody>
      </p:sp>
    </p:spTree>
    <p:extLst>
      <p:ext uri="{BB962C8B-B14F-4D97-AF65-F5344CB8AC3E}">
        <p14:creationId xmlns:p14="http://schemas.microsoft.com/office/powerpoint/2010/main" val="2846346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[Fragen Sie zum Schluss, ob alle (auch wenn sie eventuell Bedenken haben) diesen Vorschlag mittragen können und wollen.</a:t>
            </a:r>
          </a:p>
          <a:p>
            <a:pPr marL="0" indent="0">
              <a:buFont typeface="Wingdings" panose="05000000000000000000" pitchFamily="2" charset="2"/>
              <a:buNone/>
            </a:pPr>
            <a:r>
              <a:rPr lang="de-DE" dirty="0"/>
              <a:t>Nur wenn alle Zustimmung signalisieren, kann von einem Konsens ausgegangen werden. Falls nicht, empfiehlt sich eine</a:t>
            </a:r>
          </a:p>
          <a:p>
            <a:pPr marL="0" indent="0">
              <a:buFont typeface="Wingdings" panose="05000000000000000000" pitchFamily="2" charset="2"/>
              <a:buNone/>
            </a:pPr>
            <a:r>
              <a:rPr lang="de-DE" dirty="0"/>
              <a:t>Überarbeitung des Vorschlags, bis es einen Konsens gibt.]</a:t>
            </a:r>
          </a:p>
        </p:txBody>
      </p:sp>
      <p:sp>
        <p:nvSpPr>
          <p:cNvPr id="4" name="Foliennummernplatzhalter 3"/>
          <p:cNvSpPr>
            <a:spLocks noGrp="1"/>
          </p:cNvSpPr>
          <p:nvPr>
            <p:ph type="sldNum" sz="quarter" idx="5"/>
          </p:nvPr>
        </p:nvSpPr>
        <p:spPr/>
        <p:txBody>
          <a:bodyPr/>
          <a:lstStyle/>
          <a:p>
            <a:fld id="{3DB5A25E-30C5-44AF-8771-A6A699A6645B}" type="slidenum">
              <a:rPr lang="de-DE" smtClean="0"/>
              <a:t>26</a:t>
            </a:fld>
            <a:endParaRPr lang="de-DE"/>
          </a:p>
        </p:txBody>
      </p:sp>
    </p:spTree>
    <p:extLst>
      <p:ext uri="{BB962C8B-B14F-4D97-AF65-F5344CB8AC3E}">
        <p14:creationId xmlns:p14="http://schemas.microsoft.com/office/powerpoint/2010/main" val="894554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[Gehen Sie diesen Punkt nur an, wenn noch Zeit und Motivation da ist. Sonst verschieben Sie dies</a:t>
            </a:r>
          </a:p>
          <a:p>
            <a:r>
              <a:rPr lang="de-DE" dirty="0"/>
              <a:t>getrost in das nächste Treffen. Einen Konsens zu finden, ist ein zentraler Schritt und kann manchmal</a:t>
            </a:r>
          </a:p>
          <a:p>
            <a:r>
              <a:rPr lang="de-DE" dirty="0"/>
              <a:t>etwas länger dauern. Das ist einfach so.]</a:t>
            </a:r>
          </a:p>
        </p:txBody>
      </p:sp>
      <p:sp>
        <p:nvSpPr>
          <p:cNvPr id="4" name="Foliennummernplatzhalter 3"/>
          <p:cNvSpPr>
            <a:spLocks noGrp="1"/>
          </p:cNvSpPr>
          <p:nvPr>
            <p:ph type="sldNum" sz="quarter" idx="5"/>
          </p:nvPr>
        </p:nvSpPr>
        <p:spPr/>
        <p:txBody>
          <a:bodyPr/>
          <a:lstStyle/>
          <a:p>
            <a:fld id="{3DB5A25E-30C5-44AF-8771-A6A699A6645B}" type="slidenum">
              <a:rPr lang="de-DE" smtClean="0"/>
              <a:t>27</a:t>
            </a:fld>
            <a:endParaRPr lang="de-DE"/>
          </a:p>
        </p:txBody>
      </p:sp>
    </p:spTree>
    <p:extLst>
      <p:ext uri="{BB962C8B-B14F-4D97-AF65-F5344CB8AC3E}">
        <p14:creationId xmlns:p14="http://schemas.microsoft.com/office/powerpoint/2010/main" val="2709582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eaLnBrk="1" fontAlgn="auto" latinLnBrk="0" hangingPunct="1"/>
            <a:r>
              <a:rPr lang="de-DE" sz="1200" b="0" i="0" u="none" strike="noStrike" kern="1200" dirty="0">
                <a:solidFill>
                  <a:schemeClr val="tx1"/>
                </a:solidFill>
                <a:effectLst/>
                <a:latin typeface="+mn-lt"/>
                <a:ea typeface="+mn-ea"/>
                <a:cs typeface="+mn-cs"/>
              </a:rPr>
              <a:t>[Bilden Sie neue Kleingruppen, je nach dem wer an welchem Thema am meisten Interesse hat und an der Umsetzung mitwirken möchte.</a:t>
            </a:r>
          </a:p>
          <a:p>
            <a:pPr rtl="0" eaLnBrk="1" fontAlgn="auto" latinLnBrk="0" hangingPunct="1"/>
            <a:r>
              <a:rPr lang="de-DE" sz="1200" b="0" i="0" u="none" strike="noStrike" kern="1200" dirty="0">
                <a:solidFill>
                  <a:schemeClr val="tx1"/>
                </a:solidFill>
                <a:effectLst/>
                <a:latin typeface="+mn-lt"/>
                <a:ea typeface="+mn-ea"/>
                <a:cs typeface="+mn-cs"/>
              </a:rPr>
              <a:t>Jede Gruppe bekommt für eines der abgestimmten Ziele ein Exemplar des Dokuments „Zielformulierung“.]</a:t>
            </a:r>
          </a:p>
          <a:p>
            <a:pPr rtl="0" eaLnBrk="1" fontAlgn="auto" latinLnBrk="0" hangingPunct="1"/>
            <a:r>
              <a:rPr lang="de-DE" sz="1200" b="0" i="0" u="none" strike="noStrike" kern="1200" dirty="0">
                <a:solidFill>
                  <a:schemeClr val="tx1"/>
                </a:solidFill>
                <a:effectLst/>
                <a:latin typeface="+mn-lt"/>
                <a:ea typeface="+mn-ea"/>
                <a:cs typeface="+mn-cs"/>
              </a:rPr>
              <a:t>Dieser Bogen soll bei der Umsetzung helfen. Je konkreter die Formulierungen und Zeitangaben, desto wahrscheinlicher ist</a:t>
            </a:r>
          </a:p>
          <a:p>
            <a:pPr rtl="0" eaLnBrk="1" fontAlgn="auto" latinLnBrk="0" hangingPunct="1"/>
            <a:r>
              <a:rPr lang="de-DE" sz="1200" b="0" i="0" u="none" strike="noStrike" kern="1200" dirty="0">
                <a:solidFill>
                  <a:schemeClr val="tx1"/>
                </a:solidFill>
                <a:effectLst/>
                <a:latin typeface="+mn-lt"/>
                <a:ea typeface="+mn-ea"/>
                <a:cs typeface="+mn-cs"/>
              </a:rPr>
              <a:t>es, dass die Umsetzung in den Anforderungen des Alltags nicht untergehen.</a:t>
            </a:r>
          </a:p>
          <a:p>
            <a:pPr rtl="0" eaLnBrk="1" fontAlgn="auto" latinLnBrk="0" hangingPunct="1"/>
            <a:endParaRPr lang="de-DE" sz="1200" b="0" i="0" u="none" strike="noStrike" kern="1200" dirty="0">
              <a:solidFill>
                <a:schemeClr val="tx1"/>
              </a:solidFill>
              <a:effectLst/>
              <a:latin typeface="+mn-lt"/>
              <a:ea typeface="+mn-ea"/>
              <a:cs typeface="+mn-cs"/>
            </a:endParaRPr>
          </a:p>
          <a:p>
            <a:pPr rtl="0" eaLnBrk="1" fontAlgn="auto" latinLnBrk="0" hangingPunct="1"/>
            <a:r>
              <a:rPr lang="de-DE" sz="1200" b="0" i="0" u="none" strike="noStrike" kern="1200" dirty="0">
                <a:solidFill>
                  <a:schemeClr val="tx1"/>
                </a:solidFill>
                <a:effectLst/>
                <a:latin typeface="+mn-lt"/>
                <a:ea typeface="+mn-ea"/>
                <a:cs typeface="+mn-cs"/>
              </a:rPr>
              <a:t>Tragen Sie ein:</a:t>
            </a:r>
          </a:p>
          <a:p>
            <a:pPr rtl="0" eaLnBrk="1" fontAlgn="auto" latinLnBrk="0" hangingPunct="1"/>
            <a:r>
              <a:rPr lang="de-DE" sz="1200" b="0" i="0" u="none" strike="noStrike" kern="1200" dirty="0">
                <a:solidFill>
                  <a:schemeClr val="tx1"/>
                </a:solidFill>
                <a:effectLst/>
                <a:latin typeface="+mn-lt"/>
                <a:ea typeface="+mn-ea"/>
                <a:cs typeface="+mn-cs"/>
              </a:rPr>
              <a:t>Was muss zur Zielerreichung konkret getan werden? </a:t>
            </a:r>
          </a:p>
          <a:p>
            <a:pPr rtl="0" eaLnBrk="1" fontAlgn="auto" latinLnBrk="0" hangingPunct="1"/>
            <a:r>
              <a:rPr lang="de-DE" sz="1200" b="0" i="0" u="none" strike="noStrike" kern="1200" dirty="0">
                <a:solidFill>
                  <a:schemeClr val="tx1"/>
                </a:solidFill>
                <a:effectLst/>
                <a:latin typeface="+mn-lt"/>
                <a:ea typeface="+mn-ea"/>
                <a:cs typeface="+mn-cs"/>
              </a:rPr>
              <a:t>Dabei wird es sicherlich mehrere Teilaufgaben geben, zum Beispiel</a:t>
            </a:r>
          </a:p>
          <a:p>
            <a:pPr rtl="0" eaLnBrk="1" fontAlgn="auto" latinLnBrk="0" hangingPunct="1"/>
            <a:r>
              <a:rPr lang="de-DE" sz="1200" b="0" i="0" u="none" strike="noStrike" kern="1200" dirty="0">
                <a:solidFill>
                  <a:schemeClr val="tx1"/>
                </a:solidFill>
                <a:effectLst/>
                <a:latin typeface="+mn-lt"/>
                <a:ea typeface="+mn-ea"/>
                <a:cs typeface="+mn-cs"/>
              </a:rPr>
              <a:t>zunächst das Einholen von bestimmten Informationen usw.</a:t>
            </a:r>
          </a:p>
          <a:p>
            <a:pPr rtl="0" eaLnBrk="1" fontAlgn="t" latinLnBrk="0" hangingPunct="1"/>
            <a:r>
              <a:rPr lang="de-DE" sz="1200" b="0" i="0" u="none" strike="noStrike" kern="1200" dirty="0">
                <a:solidFill>
                  <a:schemeClr val="tx1"/>
                </a:solidFill>
                <a:effectLst/>
                <a:latin typeface="+mn-lt"/>
                <a:ea typeface="+mn-ea"/>
                <a:cs typeface="+mn-cs"/>
              </a:rPr>
              <a:t>Am besten so exakt wie möglich.</a:t>
            </a:r>
          </a:p>
          <a:p>
            <a:pPr rtl="0" eaLnBrk="1" fontAlgn="t" latinLnBrk="0" hangingPunct="1"/>
            <a:r>
              <a:rPr lang="de-DE" sz="1200" b="0" i="0" u="none" strike="noStrike" kern="1200" dirty="0">
                <a:solidFill>
                  <a:schemeClr val="tx1"/>
                </a:solidFill>
                <a:effectLst/>
                <a:latin typeface="+mn-lt"/>
                <a:ea typeface="+mn-ea"/>
                <a:cs typeface="+mn-cs"/>
              </a:rPr>
              <a:t>Zudem sollte eingetragen werden, wer für die Ausführung zuständig ist. Wer kann im Zweifelsfall einspringen?</a:t>
            </a:r>
          </a:p>
          <a:p>
            <a:pPr rtl="0" eaLnBrk="1" fontAlgn="t" latinLnBrk="0" hangingPunct="1"/>
            <a:r>
              <a:rPr lang="de-DE" sz="1200" b="0" i="0" u="none" strike="noStrike" kern="1200" dirty="0">
                <a:solidFill>
                  <a:schemeClr val="tx1"/>
                </a:solidFill>
                <a:effectLst/>
                <a:latin typeface="+mn-lt"/>
                <a:ea typeface="+mn-ea"/>
                <a:cs typeface="+mn-cs"/>
              </a:rPr>
              <a:t>Wann wird die Aufgabe ausgeführt?</a:t>
            </a:r>
          </a:p>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28</a:t>
            </a:fld>
            <a:endParaRPr lang="de-DE"/>
          </a:p>
        </p:txBody>
      </p:sp>
    </p:spTree>
    <p:extLst>
      <p:ext uri="{BB962C8B-B14F-4D97-AF65-F5344CB8AC3E}">
        <p14:creationId xmlns:p14="http://schemas.microsoft.com/office/powerpoint/2010/main" val="1503372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nächsten Treffen wollen wir dann gemeinsam schauen, wie weit wir in unserer Umsetzung gekommen sind.</a:t>
            </a:r>
          </a:p>
          <a:p>
            <a:r>
              <a:rPr lang="de-DE" dirty="0"/>
              <a:t>An welchen Stellen benötigen Leute Unterstützung?</a:t>
            </a:r>
          </a:p>
          <a:p>
            <a:r>
              <a:rPr lang="de-DE" dirty="0"/>
              <a:t>An welchen Stellen können wir uns bereits gemeinsam über Erfolge freuen?</a:t>
            </a:r>
          </a:p>
          <a:p>
            <a:endParaRPr lang="de-DE" dirty="0"/>
          </a:p>
          <a:p>
            <a:r>
              <a:rPr lang="de-DE" b="1" i="1" dirty="0"/>
              <a:t>[Gemeinsamer schöner Abschluss: z.B. Lied oder Gebet]</a:t>
            </a:r>
            <a:endParaRPr lang="en-US" b="1" i="1"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65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Fazit war, dass wir über unseren Einkauf und unseren allgemeinen Verbrauch </a:t>
            </a:r>
          </a:p>
          <a:p>
            <a:r>
              <a:rPr lang="de-DE" dirty="0"/>
              <a:t>als Gemeinde aktiv mitentscheiden können, welche Produktionsweisen wir unterstützen</a:t>
            </a:r>
          </a:p>
          <a:p>
            <a:r>
              <a:rPr lang="de-DE" dirty="0"/>
              <a:t>wollen und welche nicht. Die Bewahrung der Schöpfung und der Schutz anderer Menschen</a:t>
            </a:r>
          </a:p>
          <a:p>
            <a:r>
              <a:rPr lang="de-DE" dirty="0"/>
              <a:t>sollten dabei im Vordergrund stehen.</a:t>
            </a: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998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30</a:t>
            </a:fld>
            <a:endParaRPr lang="de-DE"/>
          </a:p>
        </p:txBody>
      </p:sp>
    </p:spTree>
    <p:extLst>
      <p:ext uri="{BB962C8B-B14F-4D97-AF65-F5344CB8AC3E}">
        <p14:creationId xmlns:p14="http://schemas.microsoft.com/office/powerpoint/2010/main" val="1976837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31</a:t>
            </a:fld>
            <a:endParaRPr lang="de-DE"/>
          </a:p>
        </p:txBody>
      </p:sp>
    </p:spTree>
    <p:extLst>
      <p:ext uri="{BB962C8B-B14F-4D97-AF65-F5344CB8AC3E}">
        <p14:creationId xmlns:p14="http://schemas.microsoft.com/office/powerpoint/2010/main" val="221982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t>Gemeinsam mit allen Kirchgemeinden in Deutschland haben wir ein enormes Gewicht</a:t>
            </a:r>
          </a:p>
          <a:p>
            <a:r>
              <a:rPr lang="de-DE" i="0" dirty="0"/>
              <a:t>und können auf Produktionsweisen Einfluss nehmen.</a:t>
            </a:r>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23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haben bereits gemeinsam den Ist-Zustand festgestellt.</a:t>
            </a:r>
            <a:endParaRPr lang="en-US"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23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t>Anhand von Checklisten haben wir zunächst wertfrei zu analysiert, wie unsere Gemeindestrukturen </a:t>
            </a:r>
          </a:p>
          <a:p>
            <a:r>
              <a:rPr lang="de-DE" i="0" dirty="0"/>
              <a:t>und unser Gemeindeverbrauch eigentlich aussehen.</a:t>
            </a:r>
            <a:endParaRPr lang="de-DE" dirty="0"/>
          </a:p>
          <a:p>
            <a:endParaRPr lang="de-DE" dirty="0"/>
          </a:p>
          <a:p>
            <a:r>
              <a:rPr lang="de-DE" dirty="0"/>
              <a:t>Folgende Themen wurden analysiert:</a:t>
            </a:r>
          </a:p>
          <a:p>
            <a:r>
              <a:rPr lang="de-DE" dirty="0"/>
              <a:t>[…]</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2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Dann haben wir den Wunsch-Zustand formuliert.</a:t>
            </a:r>
            <a:endParaRPr lang="en-US"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23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Dafür haben wir drei verschiedene Aspekte beleuchtet: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Zuerst haben wir überlegt, wie wir uns als Umweltgruppe den Verbrauch unserer Gemeinde wünschen würden.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0000"/>
              </a:solidFill>
              <a:latin typeface="PT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0000"/>
              </a:solidFill>
              <a:latin typeface="PTSans-Regular"/>
            </a:endParaRPr>
          </a:p>
        </p:txBody>
      </p:sp>
      <p:sp>
        <p:nvSpPr>
          <p:cNvPr id="4" name="Foliennummernplatzhalter 3"/>
          <p:cNvSpPr>
            <a:spLocks noGrp="1"/>
          </p:cNvSpPr>
          <p:nvPr>
            <p:ph type="sldNum" sz="quarter" idx="5"/>
          </p:nvPr>
        </p:nvSpPr>
        <p:spPr/>
        <p:txBody>
          <a:bodyPr/>
          <a:lstStyle/>
          <a:p>
            <a:fld id="{3DB5A25E-30C5-44AF-8771-A6A699A6645B}" type="slidenum">
              <a:rPr lang="de-DE" smtClean="0"/>
              <a:t>8</a:t>
            </a:fld>
            <a:endParaRPr lang="de-DE"/>
          </a:p>
        </p:txBody>
      </p:sp>
    </p:spTree>
    <p:extLst>
      <p:ext uri="{BB962C8B-B14F-4D97-AF65-F5344CB8AC3E}">
        <p14:creationId xmlns:p14="http://schemas.microsoft.com/office/powerpoint/2010/main" val="337865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Dann, wie wichtig uns diese Änderungen wären.</a:t>
            </a:r>
          </a:p>
        </p:txBody>
      </p:sp>
      <p:sp>
        <p:nvSpPr>
          <p:cNvPr id="4" name="Foliennummernplatzhalter 3"/>
          <p:cNvSpPr>
            <a:spLocks noGrp="1"/>
          </p:cNvSpPr>
          <p:nvPr>
            <p:ph type="sldNum" sz="quarter" idx="5"/>
          </p:nvPr>
        </p:nvSpPr>
        <p:spPr/>
        <p:txBody>
          <a:bodyPr/>
          <a:lstStyle/>
          <a:p>
            <a:fld id="{3DB5A25E-30C5-44AF-8771-A6A699A6645B}" type="slidenum">
              <a:rPr lang="de-DE" smtClean="0"/>
              <a:t>9</a:t>
            </a:fld>
            <a:endParaRPr lang="de-DE"/>
          </a:p>
        </p:txBody>
      </p:sp>
    </p:spTree>
    <p:extLst>
      <p:ext uri="{BB962C8B-B14F-4D97-AF65-F5344CB8AC3E}">
        <p14:creationId xmlns:p14="http://schemas.microsoft.com/office/powerpoint/2010/main" val="60090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426988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419168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297987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265791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367542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53A7F26-E775-4A8C-A26C-771E03E5A3A6}" type="datetimeFigureOut">
              <a:rPr lang="de-DE" smtClean="0"/>
              <a:t>26.02.2021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117692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53A7F26-E775-4A8C-A26C-771E03E5A3A6}" type="datetimeFigureOut">
              <a:rPr lang="de-DE" smtClean="0"/>
              <a:t>26.02.2021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389174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53A7F26-E775-4A8C-A26C-771E03E5A3A6}" type="datetimeFigureOut">
              <a:rPr lang="de-DE" smtClean="0"/>
              <a:t>26.02.2021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319955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7F26-E775-4A8C-A26C-771E03E5A3A6}" type="datetimeFigureOut">
              <a:rPr lang="de-DE" smtClean="0"/>
              <a:t>26.02.2021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260150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53A7F26-E775-4A8C-A26C-771E03E5A3A6}" type="datetimeFigureOut">
              <a:rPr lang="de-DE" smtClean="0"/>
              <a:t>26.02.2021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145642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53A7F26-E775-4A8C-A26C-771E03E5A3A6}" type="datetimeFigureOut">
              <a:rPr lang="de-DE" smtClean="0"/>
              <a:t>26.02.2021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303166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7F26-E775-4A8C-A26C-771E03E5A3A6}" type="datetimeFigureOut">
              <a:rPr lang="de-DE" smtClean="0"/>
              <a:t>26.02.2021</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D429D-3127-4CD2-9BDC-57D4611A8B2F}" type="slidenum">
              <a:rPr lang="de-DE" smtClean="0"/>
              <a:t>‹Nr.›</a:t>
            </a:fld>
            <a:endParaRPr lang="de-DE"/>
          </a:p>
        </p:txBody>
      </p:sp>
    </p:spTree>
    <p:extLst>
      <p:ext uri="{BB962C8B-B14F-4D97-AF65-F5344CB8AC3E}">
        <p14:creationId xmlns:p14="http://schemas.microsoft.com/office/powerpoint/2010/main" val="1003200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9" descr="Ein Bild, das Text enthält.&#10;&#10;Automatisch generierte Beschreibung">
            <a:extLst>
              <a:ext uri="{FF2B5EF4-FFF2-40B4-BE49-F238E27FC236}">
                <a16:creationId xmlns:a16="http://schemas.microsoft.com/office/drawing/2014/main" id="{0450E0F6-A182-4D81-ADF1-D126C2300EEF}"/>
              </a:ext>
            </a:extLst>
          </p:cNvPr>
          <p:cNvPicPr>
            <a:picLocks noChangeAspect="1"/>
          </p:cNvPicPr>
          <p:nvPr/>
        </p:nvPicPr>
        <p:blipFill>
          <a:blip r:embed="rId3"/>
          <a:srcRect r="87150"/>
          <a:stretch>
            <a:fillRect/>
          </a:stretch>
        </p:blipFill>
        <p:spPr>
          <a:xfrm>
            <a:off x="3283372" y="5650050"/>
            <a:ext cx="515264" cy="739411"/>
          </a:xfrm>
          <a:prstGeom prst="rect">
            <a:avLst/>
          </a:prstGeom>
          <a:noFill/>
          <a:ln cap="flat">
            <a:noFill/>
          </a:ln>
        </p:spPr>
      </p:pic>
      <p:pic>
        <p:nvPicPr>
          <p:cNvPr id="18" name="Grafik 16" descr="Ein Bild, das Zeichnung enthält.&#10;&#10;Automatisch generierte Beschreibung">
            <a:extLst>
              <a:ext uri="{FF2B5EF4-FFF2-40B4-BE49-F238E27FC236}">
                <a16:creationId xmlns:a16="http://schemas.microsoft.com/office/drawing/2014/main" id="{F7B596BB-A841-4CCE-9C74-F08FC74DA74C}"/>
              </a:ext>
            </a:extLst>
          </p:cNvPr>
          <p:cNvPicPr>
            <a:picLocks noChangeAspect="1"/>
          </p:cNvPicPr>
          <p:nvPr/>
        </p:nvPicPr>
        <p:blipFill rotWithShape="1">
          <a:blip r:embed="rId4"/>
          <a:srcRect l="18298" t="4521" b="7736"/>
          <a:stretch/>
        </p:blipFill>
        <p:spPr>
          <a:xfrm>
            <a:off x="-1" y="0"/>
            <a:ext cx="1957384" cy="6858000"/>
          </a:xfrm>
          <a:prstGeom prst="rect">
            <a:avLst/>
          </a:prstGeom>
          <a:noFill/>
          <a:ln cap="flat">
            <a:noFill/>
          </a:ln>
        </p:spPr>
      </p:pic>
      <p:pic>
        <p:nvPicPr>
          <p:cNvPr id="30" name="Grafik 18" descr="Ein Bild, das Monitor, Bildschirm, Wasser, groß enthält.&#10;&#10;Automatisch generierte Beschreibung">
            <a:extLst>
              <a:ext uri="{FF2B5EF4-FFF2-40B4-BE49-F238E27FC236}">
                <a16:creationId xmlns:a16="http://schemas.microsoft.com/office/drawing/2014/main" id="{757DE230-A0D6-42BD-9526-FF911655BEDA}"/>
              </a:ext>
            </a:extLst>
          </p:cNvPr>
          <p:cNvPicPr>
            <a:picLocks noChangeAspect="1"/>
          </p:cNvPicPr>
          <p:nvPr/>
        </p:nvPicPr>
        <p:blipFill rotWithShape="1">
          <a:blip r:embed="rId5"/>
          <a:srcRect l="-1" r="6609"/>
          <a:stretch/>
        </p:blipFill>
        <p:spPr>
          <a:xfrm flipH="1">
            <a:off x="-1" y="2884803"/>
            <a:ext cx="8945732" cy="2313249"/>
          </a:xfrm>
          <a:prstGeom prst="rect">
            <a:avLst/>
          </a:prstGeom>
          <a:noFill/>
          <a:ln cap="flat">
            <a:noFill/>
          </a:ln>
        </p:spPr>
      </p:pic>
      <p:sp>
        <p:nvSpPr>
          <p:cNvPr id="31" name="Text Box 3">
            <a:extLst>
              <a:ext uri="{FF2B5EF4-FFF2-40B4-BE49-F238E27FC236}">
                <a16:creationId xmlns:a16="http://schemas.microsoft.com/office/drawing/2014/main" id="{6BD379E3-8A1E-4761-864F-902B37CC7516}"/>
              </a:ext>
            </a:extLst>
          </p:cNvPr>
          <p:cNvSpPr txBox="1"/>
          <p:nvPr/>
        </p:nvSpPr>
        <p:spPr>
          <a:xfrm>
            <a:off x="1774941" y="1227069"/>
            <a:ext cx="5540258" cy="924613"/>
          </a:xfrm>
          <a:prstGeom prst="rect">
            <a:avLst/>
          </a:prstGeom>
          <a:noFill/>
          <a:ln cap="flat">
            <a:noFill/>
          </a:ln>
        </p:spPr>
        <p:txBody>
          <a:bodyPr vert="horz" wrap="square" lIns="36576" tIns="36576" rIns="36576" bIns="36576" anchor="t" anchorCtr="0" compatLnSpc="1">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900" b="1" i="0" u="none" strike="noStrike" kern="1200" cap="none" spc="-100" baseline="0">
                <a:solidFill>
                  <a:srgbClr val="2A6431"/>
                </a:solidFill>
                <a:uFillTx/>
                <a:latin typeface="Calibri"/>
              </a:rPr>
              <a:t>GEMEINSAM UNTERWEGS</a:t>
            </a:r>
          </a:p>
        </p:txBody>
      </p:sp>
      <p:pic>
        <p:nvPicPr>
          <p:cNvPr id="32" name="Picture 4">
            <a:extLst>
              <a:ext uri="{FF2B5EF4-FFF2-40B4-BE49-F238E27FC236}">
                <a16:creationId xmlns:a16="http://schemas.microsoft.com/office/drawing/2014/main" id="{E1BA6ABD-D455-48FE-A180-93D5E45A47A2}"/>
              </a:ext>
            </a:extLst>
          </p:cNvPr>
          <p:cNvPicPr>
            <a:picLocks noChangeAspect="1"/>
          </p:cNvPicPr>
          <p:nvPr/>
        </p:nvPicPr>
        <p:blipFill>
          <a:blip r:embed="rId6"/>
          <a:srcRect/>
          <a:stretch>
            <a:fillRect/>
          </a:stretch>
        </p:blipFill>
        <p:spPr>
          <a:xfrm>
            <a:off x="7684270" y="459229"/>
            <a:ext cx="1228798" cy="1256897"/>
          </a:xfrm>
          <a:prstGeom prst="rect">
            <a:avLst/>
          </a:prstGeom>
          <a:noFill/>
          <a:ln cap="flat">
            <a:noFill/>
          </a:ln>
        </p:spPr>
      </p:pic>
      <p:pic>
        <p:nvPicPr>
          <p:cNvPr id="33" name="Picture 5">
            <a:extLst>
              <a:ext uri="{FF2B5EF4-FFF2-40B4-BE49-F238E27FC236}">
                <a16:creationId xmlns:a16="http://schemas.microsoft.com/office/drawing/2014/main" id="{EEC3156E-63FA-45EF-8F67-648A6FB8ADC8}"/>
              </a:ext>
            </a:extLst>
          </p:cNvPr>
          <p:cNvPicPr>
            <a:picLocks noChangeAspect="1"/>
          </p:cNvPicPr>
          <p:nvPr/>
        </p:nvPicPr>
        <p:blipFill>
          <a:blip r:embed="rId7"/>
          <a:srcRect/>
          <a:stretch>
            <a:fillRect/>
          </a:stretch>
        </p:blipFill>
        <p:spPr>
          <a:xfrm>
            <a:off x="6476814" y="5286118"/>
            <a:ext cx="565748" cy="425525"/>
          </a:xfrm>
          <a:prstGeom prst="rect">
            <a:avLst/>
          </a:prstGeom>
          <a:noFill/>
          <a:ln cap="flat">
            <a:noFill/>
          </a:ln>
        </p:spPr>
      </p:pic>
      <p:pic>
        <p:nvPicPr>
          <p:cNvPr id="34" name="Picture 6" descr="EU_Logo">
            <a:extLst>
              <a:ext uri="{FF2B5EF4-FFF2-40B4-BE49-F238E27FC236}">
                <a16:creationId xmlns:a16="http://schemas.microsoft.com/office/drawing/2014/main" id="{674B4483-EA05-4E66-A127-45F825BEBA2B}"/>
              </a:ext>
            </a:extLst>
          </p:cNvPr>
          <p:cNvPicPr>
            <a:picLocks noChangeAspect="1"/>
          </p:cNvPicPr>
          <p:nvPr/>
        </p:nvPicPr>
        <p:blipFill>
          <a:blip r:embed="rId8"/>
          <a:srcRect/>
          <a:stretch>
            <a:fillRect/>
          </a:stretch>
        </p:blipFill>
        <p:spPr>
          <a:xfrm>
            <a:off x="5856814" y="5363577"/>
            <a:ext cx="423604" cy="282641"/>
          </a:xfrm>
          <a:prstGeom prst="rect">
            <a:avLst/>
          </a:prstGeom>
          <a:noFill/>
          <a:ln cap="flat">
            <a:noFill/>
          </a:ln>
        </p:spPr>
      </p:pic>
      <p:pic>
        <p:nvPicPr>
          <p:cNvPr id="35" name="Picture 7" descr="LOGO NORD SÜD">
            <a:extLst>
              <a:ext uri="{FF2B5EF4-FFF2-40B4-BE49-F238E27FC236}">
                <a16:creationId xmlns:a16="http://schemas.microsoft.com/office/drawing/2014/main" id="{08B6F3A0-6669-4221-B61A-9CCB9847D431}"/>
              </a:ext>
            </a:extLst>
          </p:cNvPr>
          <p:cNvPicPr>
            <a:picLocks noChangeAspect="1"/>
          </p:cNvPicPr>
          <p:nvPr/>
        </p:nvPicPr>
        <p:blipFill>
          <a:blip r:embed="rId9"/>
          <a:srcRect/>
          <a:stretch>
            <a:fillRect/>
          </a:stretch>
        </p:blipFill>
        <p:spPr>
          <a:xfrm>
            <a:off x="8238808" y="5354068"/>
            <a:ext cx="543866" cy="255602"/>
          </a:xfrm>
          <a:prstGeom prst="rect">
            <a:avLst/>
          </a:prstGeom>
          <a:noFill/>
          <a:ln cap="flat">
            <a:noFill/>
          </a:ln>
        </p:spPr>
      </p:pic>
      <p:sp>
        <p:nvSpPr>
          <p:cNvPr id="36" name="Text Box 8">
            <a:extLst>
              <a:ext uri="{FF2B5EF4-FFF2-40B4-BE49-F238E27FC236}">
                <a16:creationId xmlns:a16="http://schemas.microsoft.com/office/drawing/2014/main" id="{D1BA4214-7CBC-47EB-A115-CE4EA2D421F0}"/>
              </a:ext>
            </a:extLst>
          </p:cNvPr>
          <p:cNvSpPr txBox="1"/>
          <p:nvPr/>
        </p:nvSpPr>
        <p:spPr>
          <a:xfrm>
            <a:off x="5810253" y="5765685"/>
            <a:ext cx="3057525" cy="1136772"/>
          </a:xfrm>
          <a:prstGeom prst="rect">
            <a:avLst/>
          </a:prstGeom>
          <a:noFill/>
          <a:ln cap="flat">
            <a:noFill/>
          </a:ln>
        </p:spPr>
        <p:txBody>
          <a:bodyPr vert="horz" wrap="square" lIns="36576" tIns="36576" rIns="36576" bIns="36576" anchor="t" anchorCtr="0" compatLnSpc="1">
            <a:no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900" b="0" i="0" u="none" strike="noStrike" kern="1200" cap="none" spc="0" baseline="0">
                <a:solidFill>
                  <a:srgbClr val="000000"/>
                </a:solidFill>
                <a:uFillTx/>
                <a:latin typeface="Calibri" pitchFamily="34"/>
              </a:rPr>
              <a:t>Diese Präsentation wurde mit finanzieller Unterstützung der Europäischen Union und des BMZ erstellt.</a:t>
            </a:r>
            <a:r>
              <a:rPr lang="de-DE" sz="900" b="0" i="0" u="none" strike="noStrike" kern="0" cap="none" spc="0" baseline="0">
                <a:solidFill>
                  <a:srgbClr val="000000"/>
                </a:solidFill>
                <a:uFillTx/>
                <a:latin typeface="Calibri" pitchFamily="34"/>
              </a:rPr>
              <a:t> Für den Inhalt dieses Dokuments ist ausschließlich das Projekt Gemeinde N verantwortlich und es gibt nicht die Position der Europäischen Union, des BMZ, von NOPLANETB oder der Stiftung Nord-Süd-Brücken wieder.</a:t>
            </a:r>
            <a:endParaRPr lang="de-DE" sz="1800" b="0" i="0" u="none" strike="noStrike" kern="0" cap="none" spc="0" baseline="0">
              <a:solidFill>
                <a:srgbClr val="000000"/>
              </a:solidFill>
              <a:uFillTx/>
              <a:latin typeface="Arial"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900" b="0" i="0" u="none" strike="noStrike" kern="1200" cap="none" spc="0" baseline="0">
                <a:solidFill>
                  <a:srgbClr val="000000"/>
                </a:solidFill>
                <a:uFillTx/>
                <a:latin typeface="Calibri" pitchFamily="34"/>
              </a:rPr>
              <a:t> </a:t>
            </a:r>
            <a:endParaRPr lang="de-DE" sz="1800" b="0" i="0" u="none" strike="noStrike" kern="1200" cap="none" spc="0" baseline="0">
              <a:solidFill>
                <a:srgbClr val="000000"/>
              </a:solidFill>
              <a:uFillTx/>
              <a:latin typeface="Arial" pitchFamily="34"/>
            </a:endParaRPr>
          </a:p>
        </p:txBody>
      </p:sp>
      <p:sp>
        <p:nvSpPr>
          <p:cNvPr id="38" name="Rechteck 1">
            <a:extLst>
              <a:ext uri="{FF2B5EF4-FFF2-40B4-BE49-F238E27FC236}">
                <a16:creationId xmlns:a16="http://schemas.microsoft.com/office/drawing/2014/main" id="{7733C3E2-6E67-4C23-855C-2707CFD25B8F}"/>
              </a:ext>
            </a:extLst>
          </p:cNvPr>
          <p:cNvSpPr/>
          <p:nvPr/>
        </p:nvSpPr>
        <p:spPr>
          <a:xfrm>
            <a:off x="2101044" y="3497214"/>
            <a:ext cx="8162016" cy="1200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FFFFFF"/>
                </a:solidFill>
                <a:uFillTx/>
                <a:latin typeface="Calibri "/>
              </a:rPr>
              <a:t>für Gerechtigkeit, Frieden &amp;   </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FFFFFF"/>
                </a:solidFill>
                <a:uFillTx/>
                <a:latin typeface="Calibri "/>
              </a:rPr>
              <a:t>         Bewahrung der Schöpfung</a:t>
            </a:r>
            <a:endParaRPr lang="de-DE" sz="1800" b="0" i="0" u="none" strike="noStrike" kern="1200" cap="none" spc="0" baseline="0">
              <a:solidFill>
                <a:srgbClr val="FFFFFF"/>
              </a:solidFill>
              <a:uFillTx/>
              <a:latin typeface="Calibri "/>
            </a:endParaRPr>
          </a:p>
        </p:txBody>
      </p:sp>
      <p:sp>
        <p:nvSpPr>
          <p:cNvPr id="39" name="Text Box 2">
            <a:extLst>
              <a:ext uri="{FF2B5EF4-FFF2-40B4-BE49-F238E27FC236}">
                <a16:creationId xmlns:a16="http://schemas.microsoft.com/office/drawing/2014/main" id="{078DF850-C8B5-4DE1-B74E-1D2EE74C74C9}"/>
              </a:ext>
            </a:extLst>
          </p:cNvPr>
          <p:cNvSpPr txBox="1"/>
          <p:nvPr/>
        </p:nvSpPr>
        <p:spPr>
          <a:xfrm>
            <a:off x="1662397" y="131810"/>
            <a:ext cx="6054535" cy="1256897"/>
          </a:xfrm>
          <a:prstGeom prst="rect">
            <a:avLst/>
          </a:prstGeom>
          <a:noFill/>
          <a:ln cap="flat">
            <a:noFill/>
          </a:ln>
        </p:spPr>
        <p:txBody>
          <a:bodyPr vert="horz" wrap="square" lIns="36576" tIns="36576" rIns="36576" bIns="36576" anchor="t" anchorCtr="0" compatLnSpc="1">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800" b="1" i="0" u="none" strike="noStrike" kern="1200" cap="none" spc="300" baseline="0">
                <a:solidFill>
                  <a:srgbClr val="2A6431"/>
                </a:solidFill>
                <a:uFillTx/>
                <a:latin typeface="Calibri"/>
              </a:rPr>
              <a:t>GEMEINDE</a:t>
            </a:r>
            <a:r>
              <a:rPr lang="de-DE" sz="8000" b="1" i="0" u="none" strike="noStrike" kern="1200" cap="none" spc="300" baseline="0">
                <a:solidFill>
                  <a:srgbClr val="000000"/>
                </a:solidFill>
                <a:uFillTx/>
                <a:latin typeface="Calibri"/>
              </a:rPr>
              <a:t> </a:t>
            </a:r>
            <a:endParaRPr lang="de-DE" sz="2800" b="0" i="0" u="none" strike="noStrike" kern="1200" cap="none" spc="300" baseline="0">
              <a:solidFill>
                <a:srgbClr val="000000"/>
              </a:solidFill>
              <a:uFillTx/>
              <a:latin typeface="Calibri"/>
            </a:endParaRPr>
          </a:p>
        </p:txBody>
      </p:sp>
      <p:pic>
        <p:nvPicPr>
          <p:cNvPr id="40" name="Grafik 5">
            <a:extLst>
              <a:ext uri="{FF2B5EF4-FFF2-40B4-BE49-F238E27FC236}">
                <a16:creationId xmlns:a16="http://schemas.microsoft.com/office/drawing/2014/main" id="{BF57BD91-7B2E-4DE3-91AA-00250DA9353C}"/>
              </a:ext>
            </a:extLst>
          </p:cNvPr>
          <p:cNvPicPr>
            <a:picLocks noChangeAspect="1"/>
          </p:cNvPicPr>
          <p:nvPr/>
        </p:nvPicPr>
        <p:blipFill>
          <a:blip r:embed="rId10"/>
          <a:stretch>
            <a:fillRect/>
          </a:stretch>
        </p:blipFill>
        <p:spPr>
          <a:xfrm>
            <a:off x="7027191" y="5363577"/>
            <a:ext cx="1205096" cy="354512"/>
          </a:xfrm>
          <a:prstGeom prst="rect">
            <a:avLst/>
          </a:prstGeom>
          <a:noFill/>
          <a:ln cap="flat">
            <a:noFill/>
          </a:ln>
        </p:spPr>
      </p:pic>
      <p:pic>
        <p:nvPicPr>
          <p:cNvPr id="41" name="Grafik 20" descr="Ein Bild, das Raum enthält.&#10;&#10;Automatisch generierte Beschreibung">
            <a:extLst>
              <a:ext uri="{FF2B5EF4-FFF2-40B4-BE49-F238E27FC236}">
                <a16:creationId xmlns:a16="http://schemas.microsoft.com/office/drawing/2014/main" id="{AE180F88-FABB-46FA-BB01-D7837ACDB0EE}"/>
              </a:ext>
            </a:extLst>
          </p:cNvPr>
          <p:cNvPicPr>
            <a:picLocks noChangeAspect="1"/>
          </p:cNvPicPr>
          <p:nvPr/>
        </p:nvPicPr>
        <p:blipFill>
          <a:blip r:embed="rId11"/>
          <a:stretch>
            <a:fillRect/>
          </a:stretch>
        </p:blipFill>
        <p:spPr>
          <a:xfrm>
            <a:off x="46515" y="3056811"/>
            <a:ext cx="1950991" cy="1951786"/>
          </a:xfrm>
          <a:prstGeom prst="rect">
            <a:avLst/>
          </a:prstGeom>
          <a:noFill/>
          <a:ln cap="flat">
            <a:noFill/>
          </a:ln>
        </p:spPr>
      </p:pic>
      <p:pic>
        <p:nvPicPr>
          <p:cNvPr id="42" name="Grafik 41">
            <a:extLst>
              <a:ext uri="{FF2B5EF4-FFF2-40B4-BE49-F238E27FC236}">
                <a16:creationId xmlns:a16="http://schemas.microsoft.com/office/drawing/2014/main" id="{8EBBCE02-E968-438A-AFD4-0AAD781DD439}"/>
              </a:ext>
            </a:extLst>
          </p:cNvPr>
          <p:cNvPicPr>
            <a:picLocks noChangeAspect="1"/>
          </p:cNvPicPr>
          <p:nvPr/>
        </p:nvPicPr>
        <p:blipFill>
          <a:blip r:embed="rId12"/>
          <a:stretch>
            <a:fillRect/>
          </a:stretch>
        </p:blipFill>
        <p:spPr>
          <a:xfrm>
            <a:off x="1732477" y="5264831"/>
            <a:ext cx="1219087" cy="1333167"/>
          </a:xfrm>
          <a:prstGeom prst="rect">
            <a:avLst/>
          </a:prstGeom>
          <a:noFill/>
          <a:ln cap="flat">
            <a:noFill/>
          </a:ln>
        </p:spPr>
      </p:pic>
      <p:pic>
        <p:nvPicPr>
          <p:cNvPr id="43" name="Grafik 17" descr="Ein Bild, das Text enthält.&#10;&#10;Automatisch generierte Beschreibung">
            <a:extLst>
              <a:ext uri="{FF2B5EF4-FFF2-40B4-BE49-F238E27FC236}">
                <a16:creationId xmlns:a16="http://schemas.microsoft.com/office/drawing/2014/main" id="{020A5644-49FA-4D75-BCB9-0A7A22B4C56E}"/>
              </a:ext>
            </a:extLst>
          </p:cNvPr>
          <p:cNvPicPr>
            <a:picLocks noChangeAspect="1"/>
          </p:cNvPicPr>
          <p:nvPr/>
        </p:nvPicPr>
        <p:blipFill>
          <a:blip r:embed="rId3"/>
          <a:srcRect l="13040" t="27915"/>
          <a:stretch>
            <a:fillRect/>
          </a:stretch>
        </p:blipFill>
        <p:spPr>
          <a:xfrm>
            <a:off x="3333746" y="6300920"/>
            <a:ext cx="2319375" cy="354512"/>
          </a:xfrm>
          <a:prstGeom prst="rect">
            <a:avLst/>
          </a:prstGeom>
          <a:noFill/>
          <a:ln cap="flat">
            <a:noFill/>
          </a:ln>
        </p:spPr>
      </p:pic>
      <p:pic>
        <p:nvPicPr>
          <p:cNvPr id="19" name="Grafik 18">
            <a:extLst>
              <a:ext uri="{FF2B5EF4-FFF2-40B4-BE49-F238E27FC236}">
                <a16:creationId xmlns:a16="http://schemas.microsoft.com/office/drawing/2014/main" id="{E0A337E7-88C7-497E-8599-E90328B11EE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2" y="5053080"/>
            <a:ext cx="649545" cy="1652906"/>
          </a:xfrm>
          <a:prstGeom prst="rect">
            <a:avLst/>
          </a:prstGeom>
        </p:spPr>
      </p:pic>
    </p:spTree>
    <p:extLst>
      <p:ext uri="{BB962C8B-B14F-4D97-AF65-F5344CB8AC3E}">
        <p14:creationId xmlns:p14="http://schemas.microsoft.com/office/powerpoint/2010/main" val="365437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descr="Ein Bild, das Zeichnung enthält.&#10;&#10;Automatisch generierte Beschreibung">
            <a:extLst>
              <a:ext uri="{FF2B5EF4-FFF2-40B4-BE49-F238E27FC236}">
                <a16:creationId xmlns:a16="http://schemas.microsoft.com/office/drawing/2014/main" id="{25C09FDC-F5D0-4D8C-9D29-C928A6C250AD}"/>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5" name="Textfeld 14">
            <a:extLst>
              <a:ext uri="{FF2B5EF4-FFF2-40B4-BE49-F238E27FC236}">
                <a16:creationId xmlns:a16="http://schemas.microsoft.com/office/drawing/2014/main" id="{CA7EB670-D66E-492B-A13E-5FC8C1AB434C}"/>
              </a:ext>
            </a:extLst>
          </p:cNvPr>
          <p:cNvSpPr txBox="1"/>
          <p:nvPr/>
        </p:nvSpPr>
        <p:spPr>
          <a:xfrm>
            <a:off x="6116055" y="118296"/>
            <a:ext cx="3027945" cy="707886"/>
          </a:xfrm>
          <a:prstGeom prst="rect">
            <a:avLst/>
          </a:prstGeom>
          <a:noFill/>
        </p:spPr>
        <p:txBody>
          <a:bodyPr wrap="none" rtlCol="0">
            <a:spAutoFit/>
          </a:bodyPr>
          <a:lstStyle/>
          <a:p>
            <a:r>
              <a:rPr lang="de-DE" sz="4000" b="1" dirty="0">
                <a:solidFill>
                  <a:srgbClr val="29630E"/>
                </a:solidFill>
              </a:rPr>
              <a:t>Schwierigkeit</a:t>
            </a:r>
          </a:p>
        </p:txBody>
      </p:sp>
      <p:pic>
        <p:nvPicPr>
          <p:cNvPr id="12" name="Grafik 11">
            <a:extLst>
              <a:ext uri="{FF2B5EF4-FFF2-40B4-BE49-F238E27FC236}">
                <a16:creationId xmlns:a16="http://schemas.microsoft.com/office/drawing/2014/main" id="{1F853936-9ED2-49E4-BD87-880056CE5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903" y="2085307"/>
            <a:ext cx="1553506" cy="1569660"/>
          </a:xfrm>
          <a:prstGeom prst="rect">
            <a:avLst/>
          </a:prstGeom>
        </p:spPr>
      </p:pic>
      <p:sp>
        <p:nvSpPr>
          <p:cNvPr id="20" name="Textfeld 19">
            <a:extLst>
              <a:ext uri="{FF2B5EF4-FFF2-40B4-BE49-F238E27FC236}">
                <a16:creationId xmlns:a16="http://schemas.microsoft.com/office/drawing/2014/main" id="{F555BA30-090F-4D68-B565-8A8326381741}"/>
              </a:ext>
            </a:extLst>
          </p:cNvPr>
          <p:cNvSpPr txBox="1"/>
          <p:nvPr/>
        </p:nvSpPr>
        <p:spPr>
          <a:xfrm>
            <a:off x="2498624" y="1976804"/>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pic>
        <p:nvPicPr>
          <p:cNvPr id="21" name="Grafik 20">
            <a:extLst>
              <a:ext uri="{FF2B5EF4-FFF2-40B4-BE49-F238E27FC236}">
                <a16:creationId xmlns:a16="http://schemas.microsoft.com/office/drawing/2014/main" id="{9BDCC9DC-8438-4C68-9CE7-F28245115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6812" y="3253974"/>
            <a:ext cx="2612481" cy="3873038"/>
          </a:xfrm>
          <a:prstGeom prst="rect">
            <a:avLst/>
          </a:prstGeom>
        </p:spPr>
      </p:pic>
      <p:pic>
        <p:nvPicPr>
          <p:cNvPr id="22" name="Grafik 21">
            <a:extLst>
              <a:ext uri="{FF2B5EF4-FFF2-40B4-BE49-F238E27FC236}">
                <a16:creationId xmlns:a16="http://schemas.microsoft.com/office/drawing/2014/main" id="{B6A7EED4-AF0D-4239-983E-758641AAD9F5}"/>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87575" y="1484638"/>
            <a:ext cx="1720177" cy="1569661"/>
          </a:xfrm>
          <a:prstGeom prst="rect">
            <a:avLst/>
          </a:prstGeom>
        </p:spPr>
      </p:pic>
      <p:pic>
        <p:nvPicPr>
          <p:cNvPr id="23" name="Grafik 22">
            <a:extLst>
              <a:ext uri="{FF2B5EF4-FFF2-40B4-BE49-F238E27FC236}">
                <a16:creationId xmlns:a16="http://schemas.microsoft.com/office/drawing/2014/main" id="{BBED07EC-D04D-45A1-9485-753BF0F46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0602" y="2269468"/>
            <a:ext cx="1720177" cy="1569661"/>
          </a:xfrm>
          <a:prstGeom prst="rect">
            <a:avLst/>
          </a:prstGeom>
        </p:spPr>
      </p:pic>
      <p:sp>
        <p:nvSpPr>
          <p:cNvPr id="24" name="Textfeld 23">
            <a:extLst>
              <a:ext uri="{FF2B5EF4-FFF2-40B4-BE49-F238E27FC236}">
                <a16:creationId xmlns:a16="http://schemas.microsoft.com/office/drawing/2014/main" id="{7BCAADD7-0918-4AFA-95C0-F68D63789245}"/>
              </a:ext>
            </a:extLst>
          </p:cNvPr>
          <p:cNvSpPr txBox="1"/>
          <p:nvPr/>
        </p:nvSpPr>
        <p:spPr>
          <a:xfrm>
            <a:off x="4547021" y="1407694"/>
            <a:ext cx="687916" cy="1569660"/>
          </a:xfrm>
          <a:prstGeom prst="rect">
            <a:avLst/>
          </a:prstGeom>
          <a:noFill/>
        </p:spPr>
        <p:txBody>
          <a:bodyPr wrap="square" rtlCol="0">
            <a:spAutoFit/>
          </a:bodyPr>
          <a:lstStyle/>
          <a:p>
            <a:r>
              <a:rPr lang="de-DE" sz="9600" b="1" dirty="0">
                <a:solidFill>
                  <a:schemeClr val="bg1"/>
                </a:solidFill>
              </a:rPr>
              <a:t>B</a:t>
            </a:r>
            <a:endParaRPr lang="en-US" sz="8800" b="1" dirty="0">
              <a:solidFill>
                <a:schemeClr val="bg1"/>
              </a:solidFill>
            </a:endParaRPr>
          </a:p>
        </p:txBody>
      </p:sp>
      <p:sp>
        <p:nvSpPr>
          <p:cNvPr id="25" name="Textfeld 24">
            <a:extLst>
              <a:ext uri="{FF2B5EF4-FFF2-40B4-BE49-F238E27FC236}">
                <a16:creationId xmlns:a16="http://schemas.microsoft.com/office/drawing/2014/main" id="{D9FF6C35-E822-4E3E-AE03-C46240AE8B8B}"/>
              </a:ext>
            </a:extLst>
          </p:cNvPr>
          <p:cNvSpPr txBox="1"/>
          <p:nvPr/>
        </p:nvSpPr>
        <p:spPr>
          <a:xfrm>
            <a:off x="6270623" y="2173051"/>
            <a:ext cx="657689" cy="1569660"/>
          </a:xfrm>
          <a:prstGeom prst="rect">
            <a:avLst/>
          </a:prstGeom>
          <a:noFill/>
        </p:spPr>
        <p:txBody>
          <a:bodyPr wrap="square" rtlCol="0">
            <a:spAutoFit/>
          </a:bodyPr>
          <a:lstStyle/>
          <a:p>
            <a:r>
              <a:rPr lang="de-DE" sz="9600" b="1" dirty="0">
                <a:solidFill>
                  <a:schemeClr val="bg1"/>
                </a:solidFill>
              </a:rPr>
              <a:t>C</a:t>
            </a:r>
            <a:endParaRPr lang="en-US" sz="8800" b="1" dirty="0">
              <a:solidFill>
                <a:schemeClr val="bg1"/>
              </a:solidFill>
            </a:endParaRPr>
          </a:p>
        </p:txBody>
      </p:sp>
      <p:sp>
        <p:nvSpPr>
          <p:cNvPr id="26" name="Rechteck: abgerundete Ecken 25">
            <a:extLst>
              <a:ext uri="{FF2B5EF4-FFF2-40B4-BE49-F238E27FC236}">
                <a16:creationId xmlns:a16="http://schemas.microsoft.com/office/drawing/2014/main" id="{F6AD0444-5993-4040-B470-71624914138B}"/>
              </a:ext>
            </a:extLst>
          </p:cNvPr>
          <p:cNvSpPr/>
          <p:nvPr/>
        </p:nvSpPr>
        <p:spPr>
          <a:xfrm>
            <a:off x="641374" y="329184"/>
            <a:ext cx="3326575" cy="914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t>2. Treffen</a:t>
            </a:r>
          </a:p>
        </p:txBody>
      </p:sp>
      <p:pic>
        <p:nvPicPr>
          <p:cNvPr id="13" name="Grafik 12">
            <a:extLst>
              <a:ext uri="{FF2B5EF4-FFF2-40B4-BE49-F238E27FC236}">
                <a16:creationId xmlns:a16="http://schemas.microsoft.com/office/drawing/2014/main" id="{05E3DAB3-EAA6-4193-9A82-176B65A91E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872478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afik 48" descr="Ein Bild, das Zeichnung enthält.&#10;&#10;Automatisch generierte Beschreibung">
            <a:extLst>
              <a:ext uri="{FF2B5EF4-FFF2-40B4-BE49-F238E27FC236}">
                <a16:creationId xmlns:a16="http://schemas.microsoft.com/office/drawing/2014/main" id="{0AF4A970-EB99-4390-9726-996EC794C8B5}"/>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graphicFrame>
        <p:nvGraphicFramePr>
          <p:cNvPr id="2" name="Tabelle 1">
            <a:extLst>
              <a:ext uri="{FF2B5EF4-FFF2-40B4-BE49-F238E27FC236}">
                <a16:creationId xmlns:a16="http://schemas.microsoft.com/office/drawing/2014/main" id="{CD3DFCA2-4D64-42F0-B2EA-6F11A64084F0}"/>
              </a:ext>
            </a:extLst>
          </p:cNvPr>
          <p:cNvGraphicFramePr>
            <a:graphicFrameLocks noGrp="1"/>
          </p:cNvGraphicFramePr>
          <p:nvPr>
            <p:extLst>
              <p:ext uri="{D42A27DB-BD31-4B8C-83A1-F6EECF244321}">
                <p14:modId xmlns:p14="http://schemas.microsoft.com/office/powerpoint/2010/main" val="704526677"/>
              </p:ext>
            </p:extLst>
          </p:nvPr>
        </p:nvGraphicFramePr>
        <p:xfrm>
          <a:off x="513073" y="2389534"/>
          <a:ext cx="8337503" cy="2243136"/>
        </p:xfrm>
        <a:graphic>
          <a:graphicData uri="http://schemas.openxmlformats.org/drawingml/2006/table">
            <a:tbl>
              <a:tblPr/>
              <a:tblGrid>
                <a:gridCol w="975445">
                  <a:extLst>
                    <a:ext uri="{9D8B030D-6E8A-4147-A177-3AD203B41FA5}">
                      <a16:colId xmlns:a16="http://schemas.microsoft.com/office/drawing/2014/main" val="3795535457"/>
                    </a:ext>
                  </a:extLst>
                </a:gridCol>
                <a:gridCol w="1548672">
                  <a:extLst>
                    <a:ext uri="{9D8B030D-6E8A-4147-A177-3AD203B41FA5}">
                      <a16:colId xmlns:a16="http://schemas.microsoft.com/office/drawing/2014/main" val="3233713133"/>
                    </a:ext>
                  </a:extLst>
                </a:gridCol>
                <a:gridCol w="5813386">
                  <a:extLst>
                    <a:ext uri="{9D8B030D-6E8A-4147-A177-3AD203B41FA5}">
                      <a16:colId xmlns:a16="http://schemas.microsoft.com/office/drawing/2014/main" val="3601548973"/>
                    </a:ext>
                  </a:extLst>
                </a:gridCol>
              </a:tblGrid>
              <a:tr h="2243136">
                <a:tc>
                  <a:txBody>
                    <a:bodyPr/>
                    <a:lstStyle/>
                    <a:p>
                      <a:pPr marR="0" indent="0" algn="ctr" rtl="0">
                        <a:lnSpc>
                          <a:spcPct val="150000"/>
                        </a:lnSpc>
                        <a:spcBef>
                          <a:spcPts val="0"/>
                        </a:spcBef>
                        <a:spcAft>
                          <a:spcPts val="600"/>
                        </a:spcAft>
                      </a:pPr>
                      <a:r>
                        <a:rPr lang="de-DE" sz="2000" b="1" kern="1400" dirty="0">
                          <a:ln>
                            <a:noFill/>
                          </a:ln>
                          <a:solidFill>
                            <a:srgbClr val="000000"/>
                          </a:solidFill>
                          <a:effectLst/>
                          <a:latin typeface="Calibri" panose="020F0502020204030204" pitchFamily="34" charset="0"/>
                        </a:rPr>
                        <a:t>3.4</a:t>
                      </a:r>
                      <a:endParaRPr lang="de-DE" sz="1100" kern="1400" dirty="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Papier</a:t>
                      </a:r>
                      <a:endParaRPr lang="de-DE" sz="11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Umweltsiegel</a:t>
                      </a:r>
                      <a:endParaRPr lang="de-DE" sz="11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Beidseitiger Druck</a:t>
                      </a:r>
                      <a:endParaRPr lang="de-DE" sz="11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Einkaufsort*:                                            Kosten**:</a:t>
                      </a:r>
                      <a:endParaRPr lang="de-DE" sz="11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Wunschmenge pro Monat/Quartal/Jahr:        ca.</a:t>
                      </a:r>
                      <a:endParaRPr lang="de-DE" sz="11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extLst>
                  <a:ext uri="{0D108BD9-81ED-4DB2-BD59-A6C34878D82A}">
                    <a16:rowId xmlns:a16="http://schemas.microsoft.com/office/drawing/2014/main" val="2169155000"/>
                  </a:ext>
                </a:extLst>
              </a:tr>
            </a:tbl>
          </a:graphicData>
        </a:graphic>
      </p:graphicFrame>
      <p:sp>
        <p:nvSpPr>
          <p:cNvPr id="4" name="Control 1">
            <a:extLst>
              <a:ext uri="{FF2B5EF4-FFF2-40B4-BE49-F238E27FC236}">
                <a16:creationId xmlns:a16="http://schemas.microsoft.com/office/drawing/2014/main" id="{6CBD1F6B-E36B-4A21-A46B-F187AE9FACC7}"/>
              </a:ext>
            </a:extLst>
          </p:cNvPr>
          <p:cNvSpPr>
            <a:spLocks noChangeArrowheads="1" noChangeShapeType="1"/>
          </p:cNvSpPr>
          <p:nvPr/>
        </p:nvSpPr>
        <p:spPr bwMode="auto">
          <a:xfrm>
            <a:off x="2734518" y="2811619"/>
            <a:ext cx="6637337"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5" name="AutoShape 2">
            <a:extLst>
              <a:ext uri="{FF2B5EF4-FFF2-40B4-BE49-F238E27FC236}">
                <a16:creationId xmlns:a16="http://schemas.microsoft.com/office/drawing/2014/main" id="{8A742DC9-975B-4A80-B4B9-CBE14FABA13D}"/>
              </a:ext>
            </a:extLst>
          </p:cNvPr>
          <p:cNvSpPr>
            <a:spLocks noChangeArrowheads="1"/>
          </p:cNvSpPr>
          <p:nvPr/>
        </p:nvSpPr>
        <p:spPr bwMode="auto">
          <a:xfrm>
            <a:off x="5511189" y="2625685"/>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7" name="AutoShape 3">
            <a:extLst>
              <a:ext uri="{FF2B5EF4-FFF2-40B4-BE49-F238E27FC236}">
                <a16:creationId xmlns:a16="http://schemas.microsoft.com/office/drawing/2014/main" id="{A6DD12C7-51A1-4354-90CF-DE925AB4C5F2}"/>
              </a:ext>
            </a:extLst>
          </p:cNvPr>
          <p:cNvSpPr>
            <a:spLocks noChangeArrowheads="1"/>
          </p:cNvSpPr>
          <p:nvPr/>
        </p:nvSpPr>
        <p:spPr bwMode="auto">
          <a:xfrm>
            <a:off x="4735695" y="3643972"/>
            <a:ext cx="1550987"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000000"/>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AutoShape 4">
            <a:extLst>
              <a:ext uri="{FF2B5EF4-FFF2-40B4-BE49-F238E27FC236}">
                <a16:creationId xmlns:a16="http://schemas.microsoft.com/office/drawing/2014/main" id="{1830A7F0-4587-4E32-A6B9-142732CD7E8A}"/>
              </a:ext>
            </a:extLst>
          </p:cNvPr>
          <p:cNvSpPr>
            <a:spLocks noChangeArrowheads="1"/>
          </p:cNvSpPr>
          <p:nvPr/>
        </p:nvSpPr>
        <p:spPr bwMode="auto">
          <a:xfrm>
            <a:off x="8044439" y="3631720"/>
            <a:ext cx="901700"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panose="020B0604020202020204" pitchFamily="34" charset="0"/>
              </a:rPr>
              <a:t>             </a:t>
            </a:r>
            <a:r>
              <a:rPr kumimoji="0" lang="de-DE" altLang="de-DE" sz="1100" b="0" i="0" u="none" strike="noStrike" cap="none" normalizeH="0" baseline="0" dirty="0">
                <a:ln>
                  <a:noFill/>
                </a:ln>
                <a:solidFill>
                  <a:srgbClr val="000000"/>
                </a:solidFill>
                <a:effectLst/>
                <a:latin typeface="Calibri" panose="020F0502020204030204" pitchFamily="34" charset="0"/>
              </a:rPr>
              <a:t>€/Pack</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 name="AutoShape 5">
            <a:extLst>
              <a:ext uri="{FF2B5EF4-FFF2-40B4-BE49-F238E27FC236}">
                <a16:creationId xmlns:a16="http://schemas.microsoft.com/office/drawing/2014/main" id="{3CDF277E-7942-49CA-9FCB-9F78EC426C0A}"/>
              </a:ext>
            </a:extLst>
          </p:cNvPr>
          <p:cNvSpPr>
            <a:spLocks noChangeArrowheads="1"/>
          </p:cNvSpPr>
          <p:nvPr/>
        </p:nvSpPr>
        <p:spPr bwMode="auto">
          <a:xfrm>
            <a:off x="8044439" y="4168295"/>
            <a:ext cx="901700" cy="268287"/>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a:t>
            </a:r>
            <a:r>
              <a:rPr lang="de-DE" altLang="de-DE" sz="1100" dirty="0">
                <a:solidFill>
                  <a:srgbClr val="000000"/>
                </a:solidFill>
                <a:latin typeface="Calibri" panose="020F0502020204030204" pitchFamily="34" charset="0"/>
              </a:rPr>
              <a:t>Pack</a:t>
            </a:r>
            <a:r>
              <a:rPr kumimoji="0" lang="de-DE" altLang="de-DE" sz="1100" b="0" i="0" u="none" strike="noStrike" cap="none" normalizeH="0" baseline="0" dirty="0">
                <a:ln>
                  <a:noFill/>
                </a:ln>
                <a:solidFill>
                  <a:srgbClr val="000000"/>
                </a:solidFill>
                <a:effectLst/>
                <a:latin typeface="Calibri" panose="020F0502020204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3D17CBD2-C5CB-4F62-A376-E1449A80373F}"/>
              </a:ext>
            </a:extLst>
          </p:cNvPr>
          <p:cNvSpPr txBox="1">
            <a:spLocks noChangeArrowheads="1"/>
          </p:cNvSpPr>
          <p:nvPr/>
        </p:nvSpPr>
        <p:spPr bwMode="auto">
          <a:xfrm>
            <a:off x="5495926" y="2358292"/>
            <a:ext cx="332729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Calibri" panose="020F0502020204030204" pitchFamily="34" charset="0"/>
              </a:rPr>
              <a:t>nie         selten          50%           oft         immer </a:t>
            </a:r>
            <a:endParaRPr kumimoji="0" lang="de-DE" altLang="de-DE" sz="2400" b="0" i="0" u="none" strike="noStrike" cap="none" normalizeH="0" baseline="0" dirty="0">
              <a:ln>
                <a:noFill/>
              </a:ln>
              <a:solidFill>
                <a:schemeClr val="tx1"/>
              </a:solidFill>
              <a:effectLst/>
              <a:latin typeface="Arial" panose="020B0604020202020204" pitchFamily="34" charset="0"/>
            </a:endParaRPr>
          </a:p>
        </p:txBody>
      </p:sp>
      <p:sp>
        <p:nvSpPr>
          <p:cNvPr id="36" name="Control 29">
            <a:extLst>
              <a:ext uri="{FF2B5EF4-FFF2-40B4-BE49-F238E27FC236}">
                <a16:creationId xmlns:a16="http://schemas.microsoft.com/office/drawing/2014/main" id="{413C596A-560E-4CEE-8DCA-14FB71A92EB3}"/>
              </a:ext>
            </a:extLst>
          </p:cNvPr>
          <p:cNvSpPr>
            <a:spLocks noChangeArrowheads="1" noChangeShapeType="1"/>
          </p:cNvSpPr>
          <p:nvPr/>
        </p:nvSpPr>
        <p:spPr bwMode="auto">
          <a:xfrm>
            <a:off x="2595563" y="2996933"/>
            <a:ext cx="6653212" cy="159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64" name="Textfeld 63">
            <a:extLst>
              <a:ext uri="{FF2B5EF4-FFF2-40B4-BE49-F238E27FC236}">
                <a16:creationId xmlns:a16="http://schemas.microsoft.com/office/drawing/2014/main" id="{BC1AB492-D967-4E5F-81D3-B67B60A60945}"/>
              </a:ext>
            </a:extLst>
          </p:cNvPr>
          <p:cNvSpPr txBox="1"/>
          <p:nvPr/>
        </p:nvSpPr>
        <p:spPr>
          <a:xfrm>
            <a:off x="4658577" y="1691010"/>
            <a:ext cx="2001830" cy="369332"/>
          </a:xfrm>
          <a:prstGeom prst="rect">
            <a:avLst/>
          </a:prstGeom>
          <a:noFill/>
        </p:spPr>
        <p:txBody>
          <a:bodyPr wrap="none" rtlCol="0">
            <a:spAutoFit/>
          </a:bodyPr>
          <a:lstStyle/>
          <a:p>
            <a:r>
              <a:rPr lang="de-DE" b="1" dirty="0">
                <a:solidFill>
                  <a:srgbClr val="29630E"/>
                </a:solidFill>
              </a:rPr>
              <a:t>Wunschvorstellung</a:t>
            </a:r>
          </a:p>
        </p:txBody>
      </p:sp>
      <p:sp>
        <p:nvSpPr>
          <p:cNvPr id="69" name="Rechteck 68">
            <a:extLst>
              <a:ext uri="{FF2B5EF4-FFF2-40B4-BE49-F238E27FC236}">
                <a16:creationId xmlns:a16="http://schemas.microsoft.com/office/drawing/2014/main" id="{DE5F635D-504E-4283-B463-2B31644DA653}"/>
              </a:ext>
            </a:extLst>
          </p:cNvPr>
          <p:cNvSpPr/>
          <p:nvPr/>
        </p:nvSpPr>
        <p:spPr>
          <a:xfrm>
            <a:off x="4789580" y="3614281"/>
            <a:ext cx="1534394" cy="369332"/>
          </a:xfrm>
          <a:prstGeom prst="rect">
            <a:avLst/>
          </a:prstGeom>
        </p:spPr>
        <p:txBody>
          <a:bodyPr wrap="none">
            <a:spAutoFit/>
          </a:bodyPr>
          <a:lstStyle/>
          <a:p>
            <a:r>
              <a:rPr lang="de-DE" dirty="0">
                <a:solidFill>
                  <a:srgbClr val="29630E"/>
                </a:solidFill>
                <a:latin typeface="Comic Sans MS" panose="030F0702030302020204" pitchFamily="66" charset="0"/>
              </a:rPr>
              <a:t>www.oeko.de</a:t>
            </a:r>
          </a:p>
        </p:txBody>
      </p:sp>
      <p:sp>
        <p:nvSpPr>
          <p:cNvPr id="70" name="Textfeld 69">
            <a:extLst>
              <a:ext uri="{FF2B5EF4-FFF2-40B4-BE49-F238E27FC236}">
                <a16:creationId xmlns:a16="http://schemas.microsoft.com/office/drawing/2014/main" id="{62206E0A-3DDD-45C1-95F4-FF847560F5B7}"/>
              </a:ext>
            </a:extLst>
          </p:cNvPr>
          <p:cNvSpPr txBox="1"/>
          <p:nvPr/>
        </p:nvSpPr>
        <p:spPr>
          <a:xfrm>
            <a:off x="7959459" y="3585089"/>
            <a:ext cx="821654" cy="338554"/>
          </a:xfrm>
          <a:prstGeom prst="rect">
            <a:avLst/>
          </a:prstGeom>
          <a:noFill/>
        </p:spPr>
        <p:txBody>
          <a:bodyPr wrap="square" rtlCol="0">
            <a:spAutoFit/>
          </a:bodyPr>
          <a:lstStyle/>
          <a:p>
            <a:r>
              <a:rPr lang="de-DE" sz="1600" dirty="0">
                <a:solidFill>
                  <a:srgbClr val="29630E"/>
                </a:solidFill>
                <a:latin typeface="Comic Sans MS" panose="030F0702030302020204" pitchFamily="66" charset="0"/>
              </a:rPr>
              <a:t>2,00</a:t>
            </a:r>
          </a:p>
        </p:txBody>
      </p:sp>
      <p:sp>
        <p:nvSpPr>
          <p:cNvPr id="71" name="Textfeld 70">
            <a:extLst>
              <a:ext uri="{FF2B5EF4-FFF2-40B4-BE49-F238E27FC236}">
                <a16:creationId xmlns:a16="http://schemas.microsoft.com/office/drawing/2014/main" id="{92718CDC-80F7-4958-AE2A-48E81292B127}"/>
              </a:ext>
            </a:extLst>
          </p:cNvPr>
          <p:cNvSpPr txBox="1"/>
          <p:nvPr/>
        </p:nvSpPr>
        <p:spPr>
          <a:xfrm>
            <a:off x="8062536" y="4131387"/>
            <a:ext cx="646178" cy="338554"/>
          </a:xfrm>
          <a:prstGeom prst="rect">
            <a:avLst/>
          </a:prstGeom>
          <a:noFill/>
        </p:spPr>
        <p:txBody>
          <a:bodyPr wrap="square" rtlCol="0">
            <a:spAutoFit/>
          </a:bodyPr>
          <a:lstStyle/>
          <a:p>
            <a:r>
              <a:rPr lang="de-DE" sz="1600" dirty="0">
                <a:solidFill>
                  <a:srgbClr val="29630E"/>
                </a:solidFill>
                <a:latin typeface="Comic Sans MS" panose="030F0702030302020204" pitchFamily="66" charset="0"/>
              </a:rPr>
              <a:t>15</a:t>
            </a:r>
          </a:p>
        </p:txBody>
      </p:sp>
      <p:sp>
        <p:nvSpPr>
          <p:cNvPr id="55" name="Textfeld 54">
            <a:extLst>
              <a:ext uri="{FF2B5EF4-FFF2-40B4-BE49-F238E27FC236}">
                <a16:creationId xmlns:a16="http://schemas.microsoft.com/office/drawing/2014/main" id="{CE34EA16-C821-420C-AAE8-921367C1B1D0}"/>
              </a:ext>
            </a:extLst>
          </p:cNvPr>
          <p:cNvSpPr txBox="1"/>
          <p:nvPr/>
        </p:nvSpPr>
        <p:spPr>
          <a:xfrm>
            <a:off x="1614606" y="1682016"/>
            <a:ext cx="1309461" cy="369332"/>
          </a:xfrm>
          <a:prstGeom prst="rect">
            <a:avLst/>
          </a:prstGeom>
          <a:noFill/>
        </p:spPr>
        <p:txBody>
          <a:bodyPr wrap="none" rtlCol="0">
            <a:spAutoFit/>
          </a:bodyPr>
          <a:lstStyle/>
          <a:p>
            <a:r>
              <a:rPr lang="de-DE" b="1" dirty="0">
                <a:solidFill>
                  <a:srgbClr val="29630E"/>
                </a:solidFill>
              </a:rPr>
              <a:t>Wie wichtig</a:t>
            </a:r>
            <a:endParaRPr lang="de-DE" sz="2800" b="1" dirty="0">
              <a:solidFill>
                <a:srgbClr val="29630E"/>
              </a:solidFill>
            </a:endParaRPr>
          </a:p>
        </p:txBody>
      </p:sp>
      <p:sp>
        <p:nvSpPr>
          <p:cNvPr id="98" name="Freeform 47">
            <a:extLst>
              <a:ext uri="{FF2B5EF4-FFF2-40B4-BE49-F238E27FC236}">
                <a16:creationId xmlns:a16="http://schemas.microsoft.com/office/drawing/2014/main" id="{B3E83826-7351-44CB-8ECD-B49BCB057684}"/>
              </a:ext>
            </a:extLst>
          </p:cNvPr>
          <p:cNvSpPr>
            <a:spLocks/>
          </p:cNvSpPr>
          <p:nvPr/>
        </p:nvSpPr>
        <p:spPr bwMode="auto">
          <a:xfrm>
            <a:off x="678177" y="3154520"/>
            <a:ext cx="459358" cy="36239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9" name="Text Box 48">
            <a:extLst>
              <a:ext uri="{FF2B5EF4-FFF2-40B4-BE49-F238E27FC236}">
                <a16:creationId xmlns:a16="http://schemas.microsoft.com/office/drawing/2014/main" id="{AED6B777-320B-4D6E-A299-9BE8F188E7C3}"/>
              </a:ext>
            </a:extLst>
          </p:cNvPr>
          <p:cNvSpPr txBox="1">
            <a:spLocks noChangeArrowheads="1"/>
          </p:cNvSpPr>
          <p:nvPr/>
        </p:nvSpPr>
        <p:spPr bwMode="auto">
          <a:xfrm>
            <a:off x="849314" y="3157415"/>
            <a:ext cx="271462" cy="3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000000"/>
                </a:solidFill>
                <a:effectLst/>
                <a:latin typeface="Calibri" panose="020F0502020204030204" pitchFamily="34" charset="0"/>
              </a:rPr>
              <a:t>3</a:t>
            </a:r>
            <a:endParaRPr kumimoji="0" lang="de-DE" altLang="de-DE" sz="2800" b="0" i="0" u="none" strike="noStrike" cap="none" normalizeH="0" baseline="0" dirty="0">
              <a:ln>
                <a:noFill/>
              </a:ln>
              <a:solidFill>
                <a:schemeClr val="tx1"/>
              </a:solidFill>
              <a:effectLst/>
              <a:latin typeface="Arial" panose="020B0604020202020204" pitchFamily="34" charset="0"/>
            </a:endParaRPr>
          </a:p>
        </p:txBody>
      </p:sp>
      <p:sp>
        <p:nvSpPr>
          <p:cNvPr id="100" name="Freeform 49">
            <a:extLst>
              <a:ext uri="{FF2B5EF4-FFF2-40B4-BE49-F238E27FC236}">
                <a16:creationId xmlns:a16="http://schemas.microsoft.com/office/drawing/2014/main" id="{8066D248-1B4F-4142-8461-FC5A4EF3960F}"/>
              </a:ext>
            </a:extLst>
          </p:cNvPr>
          <p:cNvSpPr>
            <a:spLocks/>
          </p:cNvSpPr>
          <p:nvPr/>
        </p:nvSpPr>
        <p:spPr bwMode="auto">
          <a:xfrm>
            <a:off x="687701" y="3547079"/>
            <a:ext cx="449834" cy="36239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1" name="Text Box 50">
            <a:extLst>
              <a:ext uri="{FF2B5EF4-FFF2-40B4-BE49-F238E27FC236}">
                <a16:creationId xmlns:a16="http://schemas.microsoft.com/office/drawing/2014/main" id="{7A5894EC-AE6A-4AC7-AD6D-2B8AB8ECEF69}"/>
              </a:ext>
            </a:extLst>
          </p:cNvPr>
          <p:cNvSpPr txBox="1">
            <a:spLocks noChangeArrowheads="1"/>
          </p:cNvSpPr>
          <p:nvPr/>
        </p:nvSpPr>
        <p:spPr bwMode="auto">
          <a:xfrm>
            <a:off x="845081" y="3526227"/>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000000"/>
                </a:solidFill>
                <a:effectLst/>
                <a:latin typeface="Calibri" panose="020F0502020204030204" pitchFamily="34" charset="0"/>
              </a:rPr>
              <a:t>2</a:t>
            </a:r>
            <a:endParaRPr kumimoji="0" lang="de-DE" altLang="de-DE" sz="2800" b="0" i="0" u="none" strike="noStrike" cap="none" normalizeH="0" baseline="0" dirty="0">
              <a:ln>
                <a:noFill/>
              </a:ln>
              <a:solidFill>
                <a:schemeClr val="tx1"/>
              </a:solidFill>
              <a:effectLst/>
              <a:latin typeface="Arial" panose="020B0604020202020204" pitchFamily="34" charset="0"/>
            </a:endParaRPr>
          </a:p>
        </p:txBody>
      </p:sp>
      <p:sp>
        <p:nvSpPr>
          <p:cNvPr id="102" name="Freeform 51">
            <a:extLst>
              <a:ext uri="{FF2B5EF4-FFF2-40B4-BE49-F238E27FC236}">
                <a16:creationId xmlns:a16="http://schemas.microsoft.com/office/drawing/2014/main" id="{43299076-9668-45EB-B5AC-23F8BD66C746}"/>
              </a:ext>
            </a:extLst>
          </p:cNvPr>
          <p:cNvSpPr>
            <a:spLocks/>
          </p:cNvSpPr>
          <p:nvPr/>
        </p:nvSpPr>
        <p:spPr bwMode="auto">
          <a:xfrm>
            <a:off x="672177" y="3955313"/>
            <a:ext cx="459358" cy="369339"/>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21" name="Text Box 52">
            <a:extLst>
              <a:ext uri="{FF2B5EF4-FFF2-40B4-BE49-F238E27FC236}">
                <a16:creationId xmlns:a16="http://schemas.microsoft.com/office/drawing/2014/main" id="{D5E63D2C-598C-43F0-B1E5-ED32636A3EB4}"/>
              </a:ext>
            </a:extLst>
          </p:cNvPr>
          <p:cNvSpPr txBox="1">
            <a:spLocks noChangeArrowheads="1"/>
          </p:cNvSpPr>
          <p:nvPr/>
        </p:nvSpPr>
        <p:spPr bwMode="auto">
          <a:xfrm>
            <a:off x="827815" y="3939638"/>
            <a:ext cx="261937" cy="219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Calibri" panose="020F0502020204030204" pitchFamily="34" charset="0"/>
              </a:rPr>
              <a:t>1</a:t>
            </a:r>
            <a:endParaRPr kumimoji="0" lang="de-DE" altLang="de-DE" sz="3200" b="0" i="0" u="none" strike="noStrike" cap="none" normalizeH="0" baseline="0" dirty="0">
              <a:ln>
                <a:noFill/>
              </a:ln>
              <a:solidFill>
                <a:schemeClr val="tx1"/>
              </a:solidFill>
              <a:effectLst/>
              <a:latin typeface="Arial" panose="020B0604020202020204" pitchFamily="34" charset="0"/>
            </a:endParaRPr>
          </a:p>
        </p:txBody>
      </p:sp>
      <p:cxnSp>
        <p:nvCxnSpPr>
          <p:cNvPr id="122" name="Gerader Verbinder 121">
            <a:extLst>
              <a:ext uri="{FF2B5EF4-FFF2-40B4-BE49-F238E27FC236}">
                <a16:creationId xmlns:a16="http://schemas.microsoft.com/office/drawing/2014/main" id="{325A9389-92CE-4328-8120-5C3076CC6D80}"/>
              </a:ext>
            </a:extLst>
          </p:cNvPr>
          <p:cNvCxnSpPr>
            <a:cxnSpLocks/>
          </p:cNvCxnSpPr>
          <p:nvPr/>
        </p:nvCxnSpPr>
        <p:spPr>
          <a:xfrm>
            <a:off x="752762" y="3979554"/>
            <a:ext cx="319711" cy="320855"/>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93741F8A-232C-47CB-AFE2-67AA1F4E8C7A}"/>
              </a:ext>
            </a:extLst>
          </p:cNvPr>
          <p:cNvCxnSpPr>
            <a:cxnSpLocks/>
          </p:cNvCxnSpPr>
          <p:nvPr/>
        </p:nvCxnSpPr>
        <p:spPr>
          <a:xfrm flipH="1">
            <a:off x="759442" y="4008705"/>
            <a:ext cx="317103" cy="29244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124" name="Textfeld 123">
            <a:extLst>
              <a:ext uri="{FF2B5EF4-FFF2-40B4-BE49-F238E27FC236}">
                <a16:creationId xmlns:a16="http://schemas.microsoft.com/office/drawing/2014/main" id="{18D57B45-7D33-4DFF-99EC-1947D8931BA5}"/>
              </a:ext>
            </a:extLst>
          </p:cNvPr>
          <p:cNvSpPr txBox="1"/>
          <p:nvPr/>
        </p:nvSpPr>
        <p:spPr>
          <a:xfrm>
            <a:off x="169017" y="1687479"/>
            <a:ext cx="1316258" cy="369332"/>
          </a:xfrm>
          <a:prstGeom prst="rect">
            <a:avLst/>
          </a:prstGeom>
          <a:noFill/>
        </p:spPr>
        <p:txBody>
          <a:bodyPr wrap="none" rtlCol="0">
            <a:spAutoFit/>
          </a:bodyPr>
          <a:lstStyle/>
          <a:p>
            <a:r>
              <a:rPr lang="de-DE" b="1" dirty="0">
                <a:solidFill>
                  <a:srgbClr val="29630E"/>
                </a:solidFill>
              </a:rPr>
              <a:t>Wie einfach</a:t>
            </a:r>
            <a:endParaRPr lang="de-DE" sz="2800" b="1" dirty="0">
              <a:solidFill>
                <a:srgbClr val="29630E"/>
              </a:solidFill>
            </a:endParaRPr>
          </a:p>
        </p:txBody>
      </p:sp>
      <p:sp>
        <p:nvSpPr>
          <p:cNvPr id="125" name="Freeform 47">
            <a:extLst>
              <a:ext uri="{FF2B5EF4-FFF2-40B4-BE49-F238E27FC236}">
                <a16:creationId xmlns:a16="http://schemas.microsoft.com/office/drawing/2014/main" id="{590AF770-C024-4711-9669-9C60BB1DC7A3}"/>
              </a:ext>
            </a:extLst>
          </p:cNvPr>
          <p:cNvSpPr>
            <a:spLocks/>
          </p:cNvSpPr>
          <p:nvPr/>
        </p:nvSpPr>
        <p:spPr bwMode="auto">
          <a:xfrm>
            <a:off x="2051251" y="3154520"/>
            <a:ext cx="459358" cy="36239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26" name="Text Box 48">
            <a:extLst>
              <a:ext uri="{FF2B5EF4-FFF2-40B4-BE49-F238E27FC236}">
                <a16:creationId xmlns:a16="http://schemas.microsoft.com/office/drawing/2014/main" id="{53F5549A-0914-4775-A28A-1F9346AD091E}"/>
              </a:ext>
            </a:extLst>
          </p:cNvPr>
          <p:cNvSpPr txBox="1">
            <a:spLocks noChangeArrowheads="1"/>
          </p:cNvSpPr>
          <p:nvPr/>
        </p:nvSpPr>
        <p:spPr bwMode="auto">
          <a:xfrm>
            <a:off x="2222388" y="3157415"/>
            <a:ext cx="271462" cy="3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000000"/>
                </a:solidFill>
                <a:effectLst/>
                <a:latin typeface="Calibri" panose="020F0502020204030204" pitchFamily="34" charset="0"/>
              </a:rPr>
              <a:t>3</a:t>
            </a:r>
            <a:endParaRPr kumimoji="0" lang="de-DE" altLang="de-DE" sz="2800" b="0" i="0" u="none" strike="noStrike" cap="none" normalizeH="0" baseline="0" dirty="0">
              <a:ln>
                <a:noFill/>
              </a:ln>
              <a:solidFill>
                <a:schemeClr val="tx1"/>
              </a:solidFill>
              <a:effectLst/>
              <a:latin typeface="Arial" panose="020B0604020202020204" pitchFamily="34" charset="0"/>
            </a:endParaRPr>
          </a:p>
        </p:txBody>
      </p:sp>
      <p:sp>
        <p:nvSpPr>
          <p:cNvPr id="127" name="Freeform 49">
            <a:extLst>
              <a:ext uri="{FF2B5EF4-FFF2-40B4-BE49-F238E27FC236}">
                <a16:creationId xmlns:a16="http://schemas.microsoft.com/office/drawing/2014/main" id="{CF60A31F-3F55-402E-93A7-571F0148A385}"/>
              </a:ext>
            </a:extLst>
          </p:cNvPr>
          <p:cNvSpPr>
            <a:spLocks/>
          </p:cNvSpPr>
          <p:nvPr/>
        </p:nvSpPr>
        <p:spPr bwMode="auto">
          <a:xfrm>
            <a:off x="2060775" y="3547079"/>
            <a:ext cx="449834" cy="36239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0" name="Text Box 50">
            <a:extLst>
              <a:ext uri="{FF2B5EF4-FFF2-40B4-BE49-F238E27FC236}">
                <a16:creationId xmlns:a16="http://schemas.microsoft.com/office/drawing/2014/main" id="{96C687D5-F251-4EEF-A9F5-8532FCC17988}"/>
              </a:ext>
            </a:extLst>
          </p:cNvPr>
          <p:cNvSpPr txBox="1">
            <a:spLocks noChangeArrowheads="1"/>
          </p:cNvSpPr>
          <p:nvPr/>
        </p:nvSpPr>
        <p:spPr bwMode="auto">
          <a:xfrm>
            <a:off x="2218155" y="3526227"/>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000000"/>
                </a:solidFill>
                <a:effectLst/>
                <a:latin typeface="Calibri" panose="020F0502020204030204" pitchFamily="34" charset="0"/>
              </a:rPr>
              <a:t>2</a:t>
            </a:r>
            <a:endParaRPr kumimoji="0" lang="de-DE" altLang="de-DE" sz="2800" b="0" i="0" u="none" strike="noStrike" cap="none" normalizeH="0" baseline="0" dirty="0">
              <a:ln>
                <a:noFill/>
              </a:ln>
              <a:solidFill>
                <a:schemeClr val="tx1"/>
              </a:solidFill>
              <a:effectLst/>
              <a:latin typeface="Arial" panose="020B0604020202020204" pitchFamily="34" charset="0"/>
            </a:endParaRPr>
          </a:p>
        </p:txBody>
      </p:sp>
      <p:sp>
        <p:nvSpPr>
          <p:cNvPr id="131" name="Freeform 51">
            <a:extLst>
              <a:ext uri="{FF2B5EF4-FFF2-40B4-BE49-F238E27FC236}">
                <a16:creationId xmlns:a16="http://schemas.microsoft.com/office/drawing/2014/main" id="{E0B08ADE-B806-4112-B7D6-FB5179B58ED2}"/>
              </a:ext>
            </a:extLst>
          </p:cNvPr>
          <p:cNvSpPr>
            <a:spLocks/>
          </p:cNvSpPr>
          <p:nvPr/>
        </p:nvSpPr>
        <p:spPr bwMode="auto">
          <a:xfrm>
            <a:off x="2045251" y="3955313"/>
            <a:ext cx="459358" cy="369339"/>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2" name="Text Box 52">
            <a:extLst>
              <a:ext uri="{FF2B5EF4-FFF2-40B4-BE49-F238E27FC236}">
                <a16:creationId xmlns:a16="http://schemas.microsoft.com/office/drawing/2014/main" id="{7852CAC7-1C76-4CE9-B114-87A2A4D37FCC}"/>
              </a:ext>
            </a:extLst>
          </p:cNvPr>
          <p:cNvSpPr txBox="1">
            <a:spLocks noChangeArrowheads="1"/>
          </p:cNvSpPr>
          <p:nvPr/>
        </p:nvSpPr>
        <p:spPr bwMode="auto">
          <a:xfrm>
            <a:off x="2200889" y="3939638"/>
            <a:ext cx="261937" cy="219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Calibri" panose="020F0502020204030204" pitchFamily="34" charset="0"/>
              </a:rPr>
              <a:t>1</a:t>
            </a:r>
            <a:endParaRPr kumimoji="0" lang="de-DE" altLang="de-DE" sz="3200" b="0" i="0" u="none" strike="noStrike" cap="none" normalizeH="0" baseline="0" dirty="0">
              <a:ln>
                <a:noFill/>
              </a:ln>
              <a:solidFill>
                <a:schemeClr val="tx1"/>
              </a:solidFill>
              <a:effectLst/>
              <a:latin typeface="Arial" panose="020B0604020202020204" pitchFamily="34" charset="0"/>
            </a:endParaRPr>
          </a:p>
        </p:txBody>
      </p:sp>
      <p:cxnSp>
        <p:nvCxnSpPr>
          <p:cNvPr id="133" name="Gerader Verbinder 132">
            <a:extLst>
              <a:ext uri="{FF2B5EF4-FFF2-40B4-BE49-F238E27FC236}">
                <a16:creationId xmlns:a16="http://schemas.microsoft.com/office/drawing/2014/main" id="{B5D891BC-E075-4950-A04B-A6B1F2A936AB}"/>
              </a:ext>
            </a:extLst>
          </p:cNvPr>
          <p:cNvCxnSpPr>
            <a:cxnSpLocks/>
          </p:cNvCxnSpPr>
          <p:nvPr/>
        </p:nvCxnSpPr>
        <p:spPr>
          <a:xfrm>
            <a:off x="2092892" y="3145938"/>
            <a:ext cx="407358" cy="361858"/>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38F9EAEE-8C52-4E13-BDA2-30FF3394B29B}"/>
              </a:ext>
            </a:extLst>
          </p:cNvPr>
          <p:cNvCxnSpPr>
            <a:cxnSpLocks/>
          </p:cNvCxnSpPr>
          <p:nvPr/>
        </p:nvCxnSpPr>
        <p:spPr>
          <a:xfrm flipH="1">
            <a:off x="2182974" y="3180320"/>
            <a:ext cx="317103" cy="29244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135" name="AutoShape 2">
            <a:extLst>
              <a:ext uri="{FF2B5EF4-FFF2-40B4-BE49-F238E27FC236}">
                <a16:creationId xmlns:a16="http://schemas.microsoft.com/office/drawing/2014/main" id="{54A6FE93-9CAA-4D13-B7FE-5DC499FF0EE2}"/>
              </a:ext>
            </a:extLst>
          </p:cNvPr>
          <p:cNvSpPr>
            <a:spLocks noChangeArrowheads="1"/>
          </p:cNvSpPr>
          <p:nvPr/>
        </p:nvSpPr>
        <p:spPr bwMode="auto">
          <a:xfrm>
            <a:off x="6244957" y="2618639"/>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6" name="AutoShape 2">
            <a:extLst>
              <a:ext uri="{FF2B5EF4-FFF2-40B4-BE49-F238E27FC236}">
                <a16:creationId xmlns:a16="http://schemas.microsoft.com/office/drawing/2014/main" id="{0A544FE2-1346-4B2B-B76B-C750852E9A75}"/>
              </a:ext>
            </a:extLst>
          </p:cNvPr>
          <p:cNvSpPr>
            <a:spLocks noChangeArrowheads="1"/>
          </p:cNvSpPr>
          <p:nvPr/>
        </p:nvSpPr>
        <p:spPr bwMode="auto">
          <a:xfrm>
            <a:off x="6979128" y="2618639"/>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7" name="AutoShape 2">
            <a:extLst>
              <a:ext uri="{FF2B5EF4-FFF2-40B4-BE49-F238E27FC236}">
                <a16:creationId xmlns:a16="http://schemas.microsoft.com/office/drawing/2014/main" id="{74C55E1B-BBE9-45AD-A9D0-1330906AB5FE}"/>
              </a:ext>
            </a:extLst>
          </p:cNvPr>
          <p:cNvSpPr>
            <a:spLocks noChangeArrowheads="1"/>
          </p:cNvSpPr>
          <p:nvPr/>
        </p:nvSpPr>
        <p:spPr bwMode="auto">
          <a:xfrm>
            <a:off x="7712494" y="2611803"/>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8" name="AutoShape 2">
            <a:extLst>
              <a:ext uri="{FF2B5EF4-FFF2-40B4-BE49-F238E27FC236}">
                <a16:creationId xmlns:a16="http://schemas.microsoft.com/office/drawing/2014/main" id="{80EB341C-3A58-4864-B284-3CF8F1AB2031}"/>
              </a:ext>
            </a:extLst>
          </p:cNvPr>
          <p:cNvSpPr>
            <a:spLocks noChangeArrowheads="1"/>
          </p:cNvSpPr>
          <p:nvPr/>
        </p:nvSpPr>
        <p:spPr bwMode="auto">
          <a:xfrm>
            <a:off x="8445860" y="2618639"/>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9" name="AutoShape 2">
            <a:extLst>
              <a:ext uri="{FF2B5EF4-FFF2-40B4-BE49-F238E27FC236}">
                <a16:creationId xmlns:a16="http://schemas.microsoft.com/office/drawing/2014/main" id="{5DD780AE-8864-40E1-84A1-73BB3FD03267}"/>
              </a:ext>
            </a:extLst>
          </p:cNvPr>
          <p:cNvSpPr>
            <a:spLocks noChangeArrowheads="1"/>
          </p:cNvSpPr>
          <p:nvPr/>
        </p:nvSpPr>
        <p:spPr bwMode="auto">
          <a:xfrm>
            <a:off x="5495926" y="3207813"/>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0" name="Text Box 6">
            <a:extLst>
              <a:ext uri="{FF2B5EF4-FFF2-40B4-BE49-F238E27FC236}">
                <a16:creationId xmlns:a16="http://schemas.microsoft.com/office/drawing/2014/main" id="{A9412C82-5DE8-4E18-9CD3-D6DBED767483}"/>
              </a:ext>
            </a:extLst>
          </p:cNvPr>
          <p:cNvSpPr txBox="1">
            <a:spLocks noChangeArrowheads="1"/>
          </p:cNvSpPr>
          <p:nvPr/>
        </p:nvSpPr>
        <p:spPr bwMode="auto">
          <a:xfrm>
            <a:off x="5480663" y="2940420"/>
            <a:ext cx="332729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Calibri" panose="020F0502020204030204" pitchFamily="34" charset="0"/>
              </a:rPr>
              <a:t>nie         selten          50%           oft         immer </a:t>
            </a:r>
            <a:endParaRPr kumimoji="0" lang="de-DE" altLang="de-DE" sz="2400" b="0" i="0" u="none" strike="noStrike" cap="none" normalizeH="0" baseline="0" dirty="0">
              <a:ln>
                <a:noFill/>
              </a:ln>
              <a:solidFill>
                <a:schemeClr val="tx1"/>
              </a:solidFill>
              <a:effectLst/>
              <a:latin typeface="Arial" panose="020B0604020202020204" pitchFamily="34" charset="0"/>
            </a:endParaRPr>
          </a:p>
        </p:txBody>
      </p:sp>
      <p:sp>
        <p:nvSpPr>
          <p:cNvPr id="141" name="AutoShape 2">
            <a:extLst>
              <a:ext uri="{FF2B5EF4-FFF2-40B4-BE49-F238E27FC236}">
                <a16:creationId xmlns:a16="http://schemas.microsoft.com/office/drawing/2014/main" id="{10DD9340-A207-4124-A5F5-7084187116FF}"/>
              </a:ext>
            </a:extLst>
          </p:cNvPr>
          <p:cNvSpPr>
            <a:spLocks noChangeArrowheads="1"/>
          </p:cNvSpPr>
          <p:nvPr/>
        </p:nvSpPr>
        <p:spPr bwMode="auto">
          <a:xfrm>
            <a:off x="6229694" y="3200767"/>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2" name="AutoShape 2">
            <a:extLst>
              <a:ext uri="{FF2B5EF4-FFF2-40B4-BE49-F238E27FC236}">
                <a16:creationId xmlns:a16="http://schemas.microsoft.com/office/drawing/2014/main" id="{9614D87B-A622-4F0F-A567-4BE6F17E0288}"/>
              </a:ext>
            </a:extLst>
          </p:cNvPr>
          <p:cNvSpPr>
            <a:spLocks noChangeArrowheads="1"/>
          </p:cNvSpPr>
          <p:nvPr/>
        </p:nvSpPr>
        <p:spPr bwMode="auto">
          <a:xfrm>
            <a:off x="6963865" y="3200767"/>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3" name="AutoShape 2">
            <a:extLst>
              <a:ext uri="{FF2B5EF4-FFF2-40B4-BE49-F238E27FC236}">
                <a16:creationId xmlns:a16="http://schemas.microsoft.com/office/drawing/2014/main" id="{35D0A607-10C8-4C0F-B4DF-3281D3D23E8C}"/>
              </a:ext>
            </a:extLst>
          </p:cNvPr>
          <p:cNvSpPr>
            <a:spLocks noChangeArrowheads="1"/>
          </p:cNvSpPr>
          <p:nvPr/>
        </p:nvSpPr>
        <p:spPr bwMode="auto">
          <a:xfrm>
            <a:off x="7697231" y="3193931"/>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4" name="AutoShape 2">
            <a:extLst>
              <a:ext uri="{FF2B5EF4-FFF2-40B4-BE49-F238E27FC236}">
                <a16:creationId xmlns:a16="http://schemas.microsoft.com/office/drawing/2014/main" id="{3EAFB2B2-EEE2-4C19-A8A9-B8DC564671CE}"/>
              </a:ext>
            </a:extLst>
          </p:cNvPr>
          <p:cNvSpPr>
            <a:spLocks noChangeArrowheads="1"/>
          </p:cNvSpPr>
          <p:nvPr/>
        </p:nvSpPr>
        <p:spPr bwMode="auto">
          <a:xfrm>
            <a:off x="8430597" y="3200767"/>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cxnSp>
        <p:nvCxnSpPr>
          <p:cNvPr id="65" name="Gerader Verbinder 64">
            <a:extLst>
              <a:ext uri="{FF2B5EF4-FFF2-40B4-BE49-F238E27FC236}">
                <a16:creationId xmlns:a16="http://schemas.microsoft.com/office/drawing/2014/main" id="{0B8772DC-57F5-4C9C-B750-567848FE546F}"/>
              </a:ext>
            </a:extLst>
          </p:cNvPr>
          <p:cNvCxnSpPr>
            <a:cxnSpLocks/>
          </p:cNvCxnSpPr>
          <p:nvPr/>
        </p:nvCxnSpPr>
        <p:spPr>
          <a:xfrm>
            <a:off x="8430597" y="2619108"/>
            <a:ext cx="325812" cy="268194"/>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32DAC5F0-32DD-4071-977E-6833B9F04DA6}"/>
              </a:ext>
            </a:extLst>
          </p:cNvPr>
          <p:cNvCxnSpPr>
            <a:cxnSpLocks/>
          </p:cNvCxnSpPr>
          <p:nvPr/>
        </p:nvCxnSpPr>
        <p:spPr>
          <a:xfrm flipH="1">
            <a:off x="8427558" y="2625685"/>
            <a:ext cx="318580" cy="266242"/>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08EE1D9E-748C-4978-92DA-F35C9C0764C9}"/>
              </a:ext>
            </a:extLst>
          </p:cNvPr>
          <p:cNvCxnSpPr>
            <a:cxnSpLocks/>
          </p:cNvCxnSpPr>
          <p:nvPr/>
        </p:nvCxnSpPr>
        <p:spPr>
          <a:xfrm>
            <a:off x="6903054" y="3188874"/>
            <a:ext cx="325812" cy="268194"/>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03194D87-6403-4EC3-A295-E91923D69DFC}"/>
              </a:ext>
            </a:extLst>
          </p:cNvPr>
          <p:cNvCxnSpPr>
            <a:cxnSpLocks/>
          </p:cNvCxnSpPr>
          <p:nvPr/>
        </p:nvCxnSpPr>
        <p:spPr>
          <a:xfrm flipH="1">
            <a:off x="6900015" y="3195451"/>
            <a:ext cx="318580" cy="266242"/>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sp>
        <p:nvSpPr>
          <p:cNvPr id="48" name="Rechteck: abgerundete Ecken 47">
            <a:extLst>
              <a:ext uri="{FF2B5EF4-FFF2-40B4-BE49-F238E27FC236}">
                <a16:creationId xmlns:a16="http://schemas.microsoft.com/office/drawing/2014/main" id="{C543263C-5750-48B1-90FB-C66B833D510E}"/>
              </a:ext>
            </a:extLst>
          </p:cNvPr>
          <p:cNvSpPr/>
          <p:nvPr/>
        </p:nvSpPr>
        <p:spPr>
          <a:xfrm>
            <a:off x="641374" y="329184"/>
            <a:ext cx="3326575" cy="914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t>2. Treffen</a:t>
            </a:r>
          </a:p>
        </p:txBody>
      </p:sp>
      <p:pic>
        <p:nvPicPr>
          <p:cNvPr id="50" name="Grafik 49">
            <a:extLst>
              <a:ext uri="{FF2B5EF4-FFF2-40B4-BE49-F238E27FC236}">
                <a16:creationId xmlns:a16="http://schemas.microsoft.com/office/drawing/2014/main" id="{C77DC72B-B961-4709-9E11-106C46111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28899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64"/>
                                        </p:tgtEl>
                                      </p:cBhvr>
                                    </p:animEffect>
                                    <p:animScale>
                                      <p:cBhvr>
                                        <p:cTn id="7" dur="1000" autoRev="1" fill="hold"/>
                                        <p:tgtEl>
                                          <p:spTgt spid="64"/>
                                        </p:tgtEl>
                                      </p:cBhvr>
                                      <p:by x="105000" y="105000"/>
                                    </p:animScale>
                                  </p:childTnLst>
                                </p:cTn>
                              </p:par>
                              <p:par>
                                <p:cTn id="8" presetID="22" presetClass="entr" presetSubtype="8" fill="hold" nodeType="withEffect">
                                  <p:stCondLst>
                                    <p:cond delay="225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500"/>
                                        <p:tgtEl>
                                          <p:spTgt spid="65"/>
                                        </p:tgtEl>
                                      </p:cBhvr>
                                    </p:animEffect>
                                  </p:childTnLst>
                                </p:cTn>
                              </p:par>
                              <p:par>
                                <p:cTn id="11" presetID="22" presetClass="entr" presetSubtype="2" fill="hold" nodeType="withEffect">
                                  <p:stCondLst>
                                    <p:cond delay="2750"/>
                                  </p:stCondLst>
                                  <p:childTnLst>
                                    <p:set>
                                      <p:cBhvr>
                                        <p:cTn id="12" dur="1" fill="hold">
                                          <p:stCondLst>
                                            <p:cond delay="0"/>
                                          </p:stCondLst>
                                        </p:cTn>
                                        <p:tgtEl>
                                          <p:spTgt spid="66"/>
                                        </p:tgtEl>
                                        <p:attrNameLst>
                                          <p:attrName>style.visibility</p:attrName>
                                        </p:attrNameLst>
                                      </p:cBhvr>
                                      <p:to>
                                        <p:strVal val="visible"/>
                                      </p:to>
                                    </p:set>
                                    <p:animEffect transition="in" filter="wipe(right)">
                                      <p:cBhvr>
                                        <p:cTn id="13" dur="500"/>
                                        <p:tgtEl>
                                          <p:spTgt spid="66"/>
                                        </p:tgtEl>
                                      </p:cBhvr>
                                    </p:animEffect>
                                  </p:childTnLst>
                                </p:cTn>
                              </p:par>
                              <p:par>
                                <p:cTn id="14" presetID="22" presetClass="entr" presetSubtype="8" fill="hold" nodeType="withEffect">
                                  <p:stCondLst>
                                    <p:cond delay="3250"/>
                                  </p:stCondLst>
                                  <p:childTnLst>
                                    <p:set>
                                      <p:cBhvr>
                                        <p:cTn id="15" dur="1" fill="hold">
                                          <p:stCondLst>
                                            <p:cond delay="0"/>
                                          </p:stCondLst>
                                        </p:cTn>
                                        <p:tgtEl>
                                          <p:spTgt spid="145"/>
                                        </p:tgtEl>
                                        <p:attrNameLst>
                                          <p:attrName>style.visibility</p:attrName>
                                        </p:attrNameLst>
                                      </p:cBhvr>
                                      <p:to>
                                        <p:strVal val="visible"/>
                                      </p:to>
                                    </p:set>
                                    <p:animEffect transition="in" filter="wipe(left)">
                                      <p:cBhvr>
                                        <p:cTn id="16" dur="500"/>
                                        <p:tgtEl>
                                          <p:spTgt spid="145"/>
                                        </p:tgtEl>
                                      </p:cBhvr>
                                    </p:animEffect>
                                  </p:childTnLst>
                                </p:cTn>
                              </p:par>
                              <p:par>
                                <p:cTn id="17" presetID="22" presetClass="entr" presetSubtype="2" fill="hold" nodeType="withEffect">
                                  <p:stCondLst>
                                    <p:cond delay="3750"/>
                                  </p:stCondLst>
                                  <p:childTnLst>
                                    <p:set>
                                      <p:cBhvr>
                                        <p:cTn id="18" dur="1" fill="hold">
                                          <p:stCondLst>
                                            <p:cond delay="0"/>
                                          </p:stCondLst>
                                        </p:cTn>
                                        <p:tgtEl>
                                          <p:spTgt spid="146"/>
                                        </p:tgtEl>
                                        <p:attrNameLst>
                                          <p:attrName>style.visibility</p:attrName>
                                        </p:attrNameLst>
                                      </p:cBhvr>
                                      <p:to>
                                        <p:strVal val="visible"/>
                                      </p:to>
                                    </p:set>
                                    <p:animEffect transition="in" filter="wipe(right)">
                                      <p:cBhvr>
                                        <p:cTn id="19" dur="500"/>
                                        <p:tgtEl>
                                          <p:spTgt spid="146"/>
                                        </p:tgtEl>
                                      </p:cBhvr>
                                    </p:animEffect>
                                  </p:childTnLst>
                                </p:cTn>
                              </p:par>
                              <p:par>
                                <p:cTn id="20" presetID="22" presetClass="entr" presetSubtype="8" fill="hold" grpId="0" nodeType="withEffect">
                                  <p:stCondLst>
                                    <p:cond delay="425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1500"/>
                                        <p:tgtEl>
                                          <p:spTgt spid="69"/>
                                        </p:tgtEl>
                                      </p:cBhvr>
                                    </p:animEffect>
                                  </p:childTnLst>
                                </p:cTn>
                              </p:par>
                              <p:par>
                                <p:cTn id="23" presetID="22" presetClass="entr" presetSubtype="8" fill="hold" nodeType="withEffect">
                                  <p:stCondLst>
                                    <p:cond delay="5750"/>
                                  </p:stCondLst>
                                  <p:childTnLst>
                                    <p:set>
                                      <p:cBhvr>
                                        <p:cTn id="24" dur="1" fill="hold">
                                          <p:stCondLst>
                                            <p:cond delay="0"/>
                                          </p:stCondLst>
                                        </p:cTn>
                                        <p:tgtEl>
                                          <p:spTgt spid="70">
                                            <p:txEl>
                                              <p:pRg st="0" end="0"/>
                                            </p:txEl>
                                          </p:spTgt>
                                        </p:tgtEl>
                                        <p:attrNameLst>
                                          <p:attrName>style.visibility</p:attrName>
                                        </p:attrNameLst>
                                      </p:cBhvr>
                                      <p:to>
                                        <p:strVal val="visible"/>
                                      </p:to>
                                    </p:set>
                                    <p:animEffect transition="in" filter="wipe(left)">
                                      <p:cBhvr>
                                        <p:cTn id="25" dur="1000"/>
                                        <p:tgtEl>
                                          <p:spTgt spid="70">
                                            <p:txEl>
                                              <p:pRg st="0" end="0"/>
                                            </p:txEl>
                                          </p:spTgt>
                                        </p:tgtEl>
                                      </p:cBhvr>
                                    </p:animEffect>
                                  </p:childTnLst>
                                </p:cTn>
                              </p:par>
                              <p:par>
                                <p:cTn id="26" presetID="22" presetClass="entr" presetSubtype="8" fill="hold" grpId="0" nodeType="withEffect">
                                  <p:stCondLst>
                                    <p:cond delay="675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10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1500" tmFilter="0, 0; .2, .5; .8, .5; 1, 0"/>
                                        <p:tgtEl>
                                          <p:spTgt spid="55"/>
                                        </p:tgtEl>
                                      </p:cBhvr>
                                    </p:animEffect>
                                    <p:animScale>
                                      <p:cBhvr>
                                        <p:cTn id="33" dur="750" autoRev="1" fill="hold"/>
                                        <p:tgtEl>
                                          <p:spTgt spid="55"/>
                                        </p:tgtEl>
                                      </p:cBhvr>
                                      <p:by x="105000" y="105000"/>
                                    </p:animScale>
                                  </p:childTnLst>
                                </p:cTn>
                              </p:par>
                              <p:par>
                                <p:cTn id="34" presetID="22" presetClass="entr" presetSubtype="8" fill="hold" nodeType="withEffect">
                                  <p:stCondLst>
                                    <p:cond delay="1750"/>
                                  </p:stCondLst>
                                  <p:childTnLst>
                                    <p:set>
                                      <p:cBhvr>
                                        <p:cTn id="35" dur="1" fill="hold">
                                          <p:stCondLst>
                                            <p:cond delay="0"/>
                                          </p:stCondLst>
                                        </p:cTn>
                                        <p:tgtEl>
                                          <p:spTgt spid="133"/>
                                        </p:tgtEl>
                                        <p:attrNameLst>
                                          <p:attrName>style.visibility</p:attrName>
                                        </p:attrNameLst>
                                      </p:cBhvr>
                                      <p:to>
                                        <p:strVal val="visible"/>
                                      </p:to>
                                    </p:set>
                                    <p:animEffect transition="in" filter="wipe(left)">
                                      <p:cBhvr>
                                        <p:cTn id="36" dur="500"/>
                                        <p:tgtEl>
                                          <p:spTgt spid="133"/>
                                        </p:tgtEl>
                                      </p:cBhvr>
                                    </p:animEffect>
                                  </p:childTnLst>
                                </p:cTn>
                              </p:par>
                              <p:par>
                                <p:cTn id="37" presetID="22" presetClass="entr" presetSubtype="2" fill="hold" nodeType="withEffect">
                                  <p:stCondLst>
                                    <p:cond delay="2250"/>
                                  </p:stCondLst>
                                  <p:childTnLst>
                                    <p:set>
                                      <p:cBhvr>
                                        <p:cTn id="38" dur="1" fill="hold">
                                          <p:stCondLst>
                                            <p:cond delay="0"/>
                                          </p:stCondLst>
                                        </p:cTn>
                                        <p:tgtEl>
                                          <p:spTgt spid="134"/>
                                        </p:tgtEl>
                                        <p:attrNameLst>
                                          <p:attrName>style.visibility</p:attrName>
                                        </p:attrNameLst>
                                      </p:cBhvr>
                                      <p:to>
                                        <p:strVal val="visible"/>
                                      </p:to>
                                    </p:set>
                                    <p:animEffect transition="in" filter="wipe(right)">
                                      <p:cBhvr>
                                        <p:cTn id="39" dur="500"/>
                                        <p:tgtEl>
                                          <p:spTgt spid="134"/>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grpId="0" nodeType="clickEffect">
                                  <p:stCondLst>
                                    <p:cond delay="0"/>
                                  </p:stCondLst>
                                  <p:childTnLst>
                                    <p:animEffect transition="out" filter="fade">
                                      <p:cBhvr>
                                        <p:cTn id="43" dur="1500" tmFilter="0, 0; .2, .5; .8, .5; 1, 0"/>
                                        <p:tgtEl>
                                          <p:spTgt spid="124"/>
                                        </p:tgtEl>
                                      </p:cBhvr>
                                    </p:animEffect>
                                    <p:animScale>
                                      <p:cBhvr>
                                        <p:cTn id="44" dur="750" autoRev="1" fill="hold"/>
                                        <p:tgtEl>
                                          <p:spTgt spid="124"/>
                                        </p:tgtEl>
                                      </p:cBhvr>
                                      <p:by x="105000" y="105000"/>
                                    </p:animScale>
                                  </p:childTnLst>
                                </p:cTn>
                              </p:par>
                              <p:par>
                                <p:cTn id="45" presetID="22" presetClass="entr" presetSubtype="8" fill="hold" nodeType="withEffect">
                                  <p:stCondLst>
                                    <p:cond delay="1750"/>
                                  </p:stCondLst>
                                  <p:childTnLst>
                                    <p:set>
                                      <p:cBhvr>
                                        <p:cTn id="46" dur="1" fill="hold">
                                          <p:stCondLst>
                                            <p:cond delay="0"/>
                                          </p:stCondLst>
                                        </p:cTn>
                                        <p:tgtEl>
                                          <p:spTgt spid="122"/>
                                        </p:tgtEl>
                                        <p:attrNameLst>
                                          <p:attrName>style.visibility</p:attrName>
                                        </p:attrNameLst>
                                      </p:cBhvr>
                                      <p:to>
                                        <p:strVal val="visible"/>
                                      </p:to>
                                    </p:set>
                                    <p:animEffect transition="in" filter="wipe(left)">
                                      <p:cBhvr>
                                        <p:cTn id="47" dur="500"/>
                                        <p:tgtEl>
                                          <p:spTgt spid="122"/>
                                        </p:tgtEl>
                                      </p:cBhvr>
                                    </p:animEffect>
                                  </p:childTnLst>
                                </p:cTn>
                              </p:par>
                              <p:par>
                                <p:cTn id="48" presetID="22" presetClass="entr" presetSubtype="2" fill="hold" nodeType="withEffect">
                                  <p:stCondLst>
                                    <p:cond delay="2250"/>
                                  </p:stCondLst>
                                  <p:childTnLst>
                                    <p:set>
                                      <p:cBhvr>
                                        <p:cTn id="49" dur="1" fill="hold">
                                          <p:stCondLst>
                                            <p:cond delay="0"/>
                                          </p:stCondLst>
                                        </p:cTn>
                                        <p:tgtEl>
                                          <p:spTgt spid="123"/>
                                        </p:tgtEl>
                                        <p:attrNameLst>
                                          <p:attrName>style.visibility</p:attrName>
                                        </p:attrNameLst>
                                      </p:cBhvr>
                                      <p:to>
                                        <p:strVal val="visible"/>
                                      </p:to>
                                    </p:set>
                                    <p:animEffect transition="in" filter="wipe(right)">
                                      <p:cBhvr>
                                        <p:cTn id="5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9" grpId="0"/>
      <p:bldP spid="71" grpId="0"/>
      <p:bldP spid="55" grpId="0"/>
      <p:bldP spid="1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3" name="Grafik 18" descr="Ein Bild, das Monitor, Bildschirm, Wasser, groß enthält.&#10;&#10;Automatisch generierte Beschreibung">
            <a:extLst>
              <a:ext uri="{FF2B5EF4-FFF2-40B4-BE49-F238E27FC236}">
                <a16:creationId xmlns:a16="http://schemas.microsoft.com/office/drawing/2014/main" id="{34ED3A7E-82A6-4371-B8D0-29408643E6C2}"/>
              </a:ext>
            </a:extLst>
          </p:cNvPr>
          <p:cNvPicPr>
            <a:picLocks noChangeAspect="1"/>
          </p:cNvPicPr>
          <p:nvPr/>
        </p:nvPicPr>
        <p:blipFill>
          <a:blip r:embed="rId3"/>
          <a:srcRect r="3664"/>
          <a:stretch>
            <a:fillRect/>
          </a:stretch>
        </p:blipFill>
        <p:spPr>
          <a:xfrm flipH="1">
            <a:off x="272763" y="5747541"/>
            <a:ext cx="4859674" cy="821596"/>
          </a:xfrm>
          <a:prstGeom prst="rect">
            <a:avLst/>
          </a:prstGeom>
          <a:noFill/>
          <a:ln cap="flat">
            <a:noFill/>
          </a:ln>
        </p:spPr>
      </p:pic>
      <p:sp>
        <p:nvSpPr>
          <p:cNvPr id="2" name="Rechteck 1">
            <a:extLst>
              <a:ext uri="{FF2B5EF4-FFF2-40B4-BE49-F238E27FC236}">
                <a16:creationId xmlns:a16="http://schemas.microsoft.com/office/drawing/2014/main" id="{B5034D62-D8AB-46C2-B0FF-78A7A43159F5}"/>
              </a:ext>
            </a:extLst>
          </p:cNvPr>
          <p:cNvSpPr/>
          <p:nvPr/>
        </p:nvSpPr>
        <p:spPr>
          <a:xfrm>
            <a:off x="1585310" y="5701397"/>
            <a:ext cx="2499831"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Ist-Zustand</a:t>
            </a:r>
          </a:p>
        </p:txBody>
      </p:sp>
      <p:pic>
        <p:nvPicPr>
          <p:cNvPr id="5" name="Grafik 18" descr="Ein Bild, das Monitor, Bildschirm, Wasser, groß enthält.&#10;&#10;Automatisch generierte Beschreibung">
            <a:extLst>
              <a:ext uri="{FF2B5EF4-FFF2-40B4-BE49-F238E27FC236}">
                <a16:creationId xmlns:a16="http://schemas.microsoft.com/office/drawing/2014/main" id="{D3EA6495-CEC9-493A-9373-705CE143A1D7}"/>
              </a:ext>
            </a:extLst>
          </p:cNvPr>
          <p:cNvPicPr>
            <a:picLocks noChangeAspect="1"/>
          </p:cNvPicPr>
          <p:nvPr/>
        </p:nvPicPr>
        <p:blipFill>
          <a:blip r:embed="rId3"/>
          <a:srcRect r="3664"/>
          <a:stretch>
            <a:fillRect/>
          </a:stretch>
        </p:blipFill>
        <p:spPr>
          <a:xfrm flipH="1">
            <a:off x="1954082" y="4856490"/>
            <a:ext cx="4859674" cy="821596"/>
          </a:xfrm>
          <a:prstGeom prst="rect">
            <a:avLst/>
          </a:prstGeom>
          <a:noFill/>
          <a:ln cap="flat">
            <a:noFill/>
          </a:ln>
        </p:spPr>
      </p:pic>
      <p:sp>
        <p:nvSpPr>
          <p:cNvPr id="6" name="Rechteck 5">
            <a:extLst>
              <a:ext uri="{FF2B5EF4-FFF2-40B4-BE49-F238E27FC236}">
                <a16:creationId xmlns:a16="http://schemas.microsoft.com/office/drawing/2014/main" id="{3856B4C6-46BF-4254-8D4B-D3F928CEF5D6}"/>
              </a:ext>
            </a:extLst>
          </p:cNvPr>
          <p:cNvSpPr/>
          <p:nvPr/>
        </p:nvSpPr>
        <p:spPr>
          <a:xfrm>
            <a:off x="2897654" y="4780889"/>
            <a:ext cx="3434322"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Wunsch-Zustand</a:t>
            </a:r>
          </a:p>
        </p:txBody>
      </p:sp>
      <p:pic>
        <p:nvPicPr>
          <p:cNvPr id="8" name="Grafik 18" descr="Ein Bild, das Monitor, Bildschirm, Wasser, groß enthält.&#10;&#10;Automatisch generierte Beschreibung">
            <a:extLst>
              <a:ext uri="{FF2B5EF4-FFF2-40B4-BE49-F238E27FC236}">
                <a16:creationId xmlns:a16="http://schemas.microsoft.com/office/drawing/2014/main" id="{07C25295-20CF-4224-A3C9-6E7D5037F36C}"/>
              </a:ext>
            </a:extLst>
          </p:cNvPr>
          <p:cNvPicPr>
            <a:picLocks noChangeAspect="1"/>
          </p:cNvPicPr>
          <p:nvPr/>
        </p:nvPicPr>
        <p:blipFill>
          <a:blip r:embed="rId3"/>
          <a:srcRect r="3664"/>
          <a:stretch>
            <a:fillRect/>
          </a:stretch>
        </p:blipFill>
        <p:spPr>
          <a:xfrm flipH="1">
            <a:off x="3451122" y="3958005"/>
            <a:ext cx="4601175" cy="821596"/>
          </a:xfrm>
          <a:prstGeom prst="rect">
            <a:avLst/>
          </a:prstGeom>
          <a:noFill/>
          <a:ln cap="flat">
            <a:noFill/>
          </a:ln>
        </p:spPr>
      </p:pic>
      <p:sp>
        <p:nvSpPr>
          <p:cNvPr id="9" name="Rechteck 8">
            <a:extLst>
              <a:ext uri="{FF2B5EF4-FFF2-40B4-BE49-F238E27FC236}">
                <a16:creationId xmlns:a16="http://schemas.microsoft.com/office/drawing/2014/main" id="{6A9E1F43-0E34-454D-9610-E18C30D55313}"/>
              </a:ext>
            </a:extLst>
          </p:cNvPr>
          <p:cNvSpPr/>
          <p:nvPr/>
        </p:nvSpPr>
        <p:spPr>
          <a:xfrm>
            <a:off x="4255787" y="3911861"/>
            <a:ext cx="3294193"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Ziele auswählen</a:t>
            </a:r>
          </a:p>
        </p:txBody>
      </p:sp>
      <p:pic>
        <p:nvPicPr>
          <p:cNvPr id="10" name="Grafik 18" descr="Ein Bild, das Monitor, Bildschirm, Wasser, groß enthält.&#10;&#10;Automatisch generierte Beschreibung">
            <a:extLst>
              <a:ext uri="{FF2B5EF4-FFF2-40B4-BE49-F238E27FC236}">
                <a16:creationId xmlns:a16="http://schemas.microsoft.com/office/drawing/2014/main" id="{07BF98BD-676D-4B7E-9254-58A164ADADAC}"/>
              </a:ext>
            </a:extLst>
          </p:cNvPr>
          <p:cNvPicPr>
            <a:picLocks noChangeAspect="1"/>
          </p:cNvPicPr>
          <p:nvPr/>
        </p:nvPicPr>
        <p:blipFill>
          <a:blip r:embed="rId3"/>
          <a:srcRect r="3664"/>
          <a:stretch>
            <a:fillRect/>
          </a:stretch>
        </p:blipFill>
        <p:spPr>
          <a:xfrm flipH="1">
            <a:off x="4807973" y="3021461"/>
            <a:ext cx="4136840" cy="821596"/>
          </a:xfrm>
          <a:prstGeom prst="rect">
            <a:avLst/>
          </a:prstGeom>
          <a:noFill/>
          <a:ln cap="flat">
            <a:noFill/>
          </a:ln>
        </p:spPr>
      </p:pic>
      <p:sp>
        <p:nvSpPr>
          <p:cNvPr id="11" name="Rechteck 10">
            <a:extLst>
              <a:ext uri="{FF2B5EF4-FFF2-40B4-BE49-F238E27FC236}">
                <a16:creationId xmlns:a16="http://schemas.microsoft.com/office/drawing/2014/main" id="{96AACE23-CF75-4CE8-BD59-2406E3B2B08D}"/>
              </a:ext>
            </a:extLst>
          </p:cNvPr>
          <p:cNvSpPr/>
          <p:nvPr/>
        </p:nvSpPr>
        <p:spPr>
          <a:xfrm>
            <a:off x="5331723" y="2975357"/>
            <a:ext cx="2483729"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Erste Schritte</a:t>
            </a:r>
          </a:p>
        </p:txBody>
      </p:sp>
      <p:sp>
        <p:nvSpPr>
          <p:cNvPr id="12" name="Pfeil: nach rechts 15">
            <a:extLst>
              <a:ext uri="{FF2B5EF4-FFF2-40B4-BE49-F238E27FC236}">
                <a16:creationId xmlns:a16="http://schemas.microsoft.com/office/drawing/2014/main" id="{0B8B83E8-8A0A-4AEC-9D84-1AFF022F4A50}"/>
              </a:ext>
            </a:extLst>
          </p:cNvPr>
          <p:cNvSpPr/>
          <p:nvPr/>
        </p:nvSpPr>
        <p:spPr>
          <a:xfrm>
            <a:off x="6590481" y="2009314"/>
            <a:ext cx="2199797"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chemeClr val="bg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2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Grafik 13">
            <a:extLst>
              <a:ext uri="{FF2B5EF4-FFF2-40B4-BE49-F238E27FC236}">
                <a16:creationId xmlns:a16="http://schemas.microsoft.com/office/drawing/2014/main" id="{22156654-E97D-4378-9FD8-5F7562066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114" y="1016590"/>
            <a:ext cx="1293879" cy="3035814"/>
          </a:xfrm>
          <a:prstGeom prst="rect">
            <a:avLst/>
          </a:prstGeom>
        </p:spPr>
      </p:pic>
    </p:spTree>
    <p:extLst>
      <p:ext uri="{BB962C8B-B14F-4D97-AF65-F5344CB8AC3E}">
        <p14:creationId xmlns:p14="http://schemas.microsoft.com/office/powerpoint/2010/main" val="353002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5955 0.13033 L -0.15955 0.13056 C -0.15764 0.09283 -0.15833 0.09537 -0.15521 0.0625 C -0.15469 0.05487 -0.15399 0.047 -0.15295 0.03936 C -0.15243 0.03658 -0.15208 0.03403 -0.15052 0.03125 C -0.14982 0.0301 -0.14739 0.0294 -0.14583 0.02825 C -0.1441 0.02709 -0.14288 0.02547 -0.14132 0.02431 C -0.13524 0.01806 -0.13611 0.01621 -0.12726 0.01112 C -0.12552 0.00996 -0.12292 0.00903 -0.12048 0.00811 C -0.11875 0.00649 -0.11823 0.0044 -0.11597 0.00301 C -0.10798 -0.00254 -0.1066 -0.00231 -0.09739 -0.00509 C -0.09496 -0.00648 -0.09375 -0.0081 -0.09045 -0.00925 C -0.08715 -0.01018 -0.08246 -0.01041 -0.07882 -0.01111 C -0.07656 -0.01157 -0.07413 -0.0125 -0.07205 -0.01296 C -0.06354 -0.01273 -0.05503 -0.01273 -0.04653 -0.01226 C -0.04167 -0.0118 -0.03507 -0.01088 -0.03021 -0.01018 C -0.02812 -0.00925 -0.02604 -0.00787 -0.02344 -0.00694 C -0.0191 -0.00555 -0.01423 -0.00439 -0.00955 -0.003 C -0.00156 -0.00069 -0.00451 -0.00185 -1.38889E-6 -4.44444E-6 L -1.38889E-6 -4.44444E-6 " pathEditMode="relative" rAng="0" ptsTypes="AAAAAAAAAAAAAAAAAAAA">
                                      <p:cBhvr>
                                        <p:cTn id="6" dur="2000" fill="hold"/>
                                        <p:tgtEl>
                                          <p:spTgt spid="14"/>
                                        </p:tgtEl>
                                        <p:attrNameLst>
                                          <p:attrName>ppt_x</p:attrName>
                                          <p:attrName>ppt_y</p:attrName>
                                        </p:attrNameLst>
                                      </p:cBhvr>
                                      <p:rCtr x="7969" y="-7153"/>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fik 30" descr="Ein Bild, das Zeichnung enthält.&#10;&#10;Automatisch generierte Beschreibung">
            <a:extLst>
              <a:ext uri="{FF2B5EF4-FFF2-40B4-BE49-F238E27FC236}">
                <a16:creationId xmlns:a16="http://schemas.microsoft.com/office/drawing/2014/main" id="{AA6C3882-97AA-4ECA-9B39-A112F12274B2}"/>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15" name="Grafik 6" descr="Ein Bild, das Text, Schild, Uhr, Raum enthält.&#10;&#10;Automatisch generierte Beschreibung">
            <a:extLst>
              <a:ext uri="{FF2B5EF4-FFF2-40B4-BE49-F238E27FC236}">
                <a16:creationId xmlns:a16="http://schemas.microsoft.com/office/drawing/2014/main" id="{D58F3971-4F3E-4D4C-966D-7A0514F0C474}"/>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sp>
        <p:nvSpPr>
          <p:cNvPr id="13" name="Rechteck: abgerundete Ecken 12">
            <a:extLst>
              <a:ext uri="{FF2B5EF4-FFF2-40B4-BE49-F238E27FC236}">
                <a16:creationId xmlns:a16="http://schemas.microsoft.com/office/drawing/2014/main" id="{64A7CF9B-4709-4DDF-B9AA-4ABE7E4BAFAE}"/>
              </a:ext>
            </a:extLst>
          </p:cNvPr>
          <p:cNvSpPr/>
          <p:nvPr/>
        </p:nvSpPr>
        <p:spPr>
          <a:xfrm>
            <a:off x="641374" y="329184"/>
            <a:ext cx="3326575" cy="914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t>Heute</a:t>
            </a:r>
          </a:p>
        </p:txBody>
      </p:sp>
      <p:pic>
        <p:nvPicPr>
          <p:cNvPr id="12" name="Grafik 11">
            <a:extLst>
              <a:ext uri="{FF2B5EF4-FFF2-40B4-BE49-F238E27FC236}">
                <a16:creationId xmlns:a16="http://schemas.microsoft.com/office/drawing/2014/main" id="{32DB618A-5B89-4FB5-9019-E02E97C88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56288" flipH="1">
            <a:off x="776968" y="1602552"/>
            <a:ext cx="1735051" cy="2427212"/>
          </a:xfrm>
          <a:prstGeom prst="rect">
            <a:avLst/>
          </a:prstGeom>
        </p:spPr>
      </p:pic>
      <p:pic>
        <p:nvPicPr>
          <p:cNvPr id="14" name="Grafik 13">
            <a:extLst>
              <a:ext uri="{FF2B5EF4-FFF2-40B4-BE49-F238E27FC236}">
                <a16:creationId xmlns:a16="http://schemas.microsoft.com/office/drawing/2014/main" id="{3A7CF688-70A4-40F5-9CAF-D7213BA944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56288" flipH="1">
            <a:off x="4418145" y="3141200"/>
            <a:ext cx="1172838" cy="1640716"/>
          </a:xfrm>
          <a:prstGeom prst="rect">
            <a:avLst/>
          </a:prstGeom>
        </p:spPr>
      </p:pic>
      <p:pic>
        <p:nvPicPr>
          <p:cNvPr id="20" name="Grafik 19">
            <a:extLst>
              <a:ext uri="{FF2B5EF4-FFF2-40B4-BE49-F238E27FC236}">
                <a16:creationId xmlns:a16="http://schemas.microsoft.com/office/drawing/2014/main" id="{6170FF5F-C6C0-4DE3-85E3-159F17B3A7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338344">
            <a:off x="7027926" y="1774689"/>
            <a:ext cx="1710723" cy="2427212"/>
          </a:xfrm>
          <a:prstGeom prst="rect">
            <a:avLst/>
          </a:prstGeom>
        </p:spPr>
      </p:pic>
      <p:pic>
        <p:nvPicPr>
          <p:cNvPr id="22" name="Grafik 21">
            <a:extLst>
              <a:ext uri="{FF2B5EF4-FFF2-40B4-BE49-F238E27FC236}">
                <a16:creationId xmlns:a16="http://schemas.microsoft.com/office/drawing/2014/main" id="{C0FAF9FF-9CBE-4375-B630-DEC4EA2068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338344">
            <a:off x="8146836" y="3561925"/>
            <a:ext cx="930696" cy="1320493"/>
          </a:xfrm>
          <a:prstGeom prst="rect">
            <a:avLst/>
          </a:prstGeom>
        </p:spPr>
      </p:pic>
      <p:pic>
        <p:nvPicPr>
          <p:cNvPr id="23" name="Grafik 22">
            <a:extLst>
              <a:ext uri="{FF2B5EF4-FFF2-40B4-BE49-F238E27FC236}">
                <a16:creationId xmlns:a16="http://schemas.microsoft.com/office/drawing/2014/main" id="{810F1841-0478-4109-A342-F96DE0CA0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338344">
            <a:off x="6417766" y="4974951"/>
            <a:ext cx="1112907" cy="1579017"/>
          </a:xfrm>
          <a:prstGeom prst="rect">
            <a:avLst/>
          </a:prstGeom>
        </p:spPr>
      </p:pic>
      <p:pic>
        <p:nvPicPr>
          <p:cNvPr id="24" name="Grafik 23">
            <a:extLst>
              <a:ext uri="{FF2B5EF4-FFF2-40B4-BE49-F238E27FC236}">
                <a16:creationId xmlns:a16="http://schemas.microsoft.com/office/drawing/2014/main" id="{6D740852-3D59-4FD9-AE76-BAE4D4C4C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56288" flipH="1">
            <a:off x="3644681" y="1427770"/>
            <a:ext cx="1172838" cy="1640716"/>
          </a:xfrm>
          <a:prstGeom prst="rect">
            <a:avLst/>
          </a:prstGeom>
        </p:spPr>
      </p:pic>
      <p:pic>
        <p:nvPicPr>
          <p:cNvPr id="17" name="Grafik 16">
            <a:extLst>
              <a:ext uri="{FF2B5EF4-FFF2-40B4-BE49-F238E27FC236}">
                <a16:creationId xmlns:a16="http://schemas.microsoft.com/office/drawing/2014/main" id="{341DF626-4485-4F6F-BD6A-90053314A0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30512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3"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Zeichnung enthält.&#10;&#10;Automatisch generierte Beschreibung">
            <a:extLst>
              <a:ext uri="{FF2B5EF4-FFF2-40B4-BE49-F238E27FC236}">
                <a16:creationId xmlns:a16="http://schemas.microsoft.com/office/drawing/2014/main" id="{F013DC19-6809-4332-ABEB-8729A00E0FDA}"/>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10" name="Grafik 6" descr="Ein Bild, das Text, Schild, Uhr, Raum enthält.&#10;&#10;Automatisch generierte Beschreibung">
            <a:extLst>
              <a:ext uri="{FF2B5EF4-FFF2-40B4-BE49-F238E27FC236}">
                <a16:creationId xmlns:a16="http://schemas.microsoft.com/office/drawing/2014/main" id="{0D15D37F-AB5A-4A65-ACEA-2A3C9B6AF396}"/>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7" name="Grafik 6" descr="Ein Bild, das Schild enthält.&#10;&#10;Automatisch generierte Beschreibung">
            <a:extLst>
              <a:ext uri="{FF2B5EF4-FFF2-40B4-BE49-F238E27FC236}">
                <a16:creationId xmlns:a16="http://schemas.microsoft.com/office/drawing/2014/main" id="{9D7629A2-7E7F-42C3-93EC-B9509C1A6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68153">
            <a:off x="6936825" y="1218661"/>
            <a:ext cx="2380291" cy="3130037"/>
          </a:xfrm>
          <a:prstGeom prst="rect">
            <a:avLst/>
          </a:prstGeom>
        </p:spPr>
      </p:pic>
      <p:pic>
        <p:nvPicPr>
          <p:cNvPr id="9" name="Grafik 8" descr="Ein Bild, das Schild enthält.&#10;&#10;Automatisch generierte Beschreibung">
            <a:extLst>
              <a:ext uri="{FF2B5EF4-FFF2-40B4-BE49-F238E27FC236}">
                <a16:creationId xmlns:a16="http://schemas.microsoft.com/office/drawing/2014/main" id="{DBD1B82E-D21A-498B-958E-6C454779EB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243925" flipH="1">
            <a:off x="376530" y="1140822"/>
            <a:ext cx="2359351" cy="3130037"/>
          </a:xfrm>
          <a:prstGeom prst="rect">
            <a:avLst/>
          </a:prstGeom>
        </p:spPr>
      </p:pic>
      <p:pic>
        <p:nvPicPr>
          <p:cNvPr id="12" name="Grafik 11">
            <a:extLst>
              <a:ext uri="{FF2B5EF4-FFF2-40B4-BE49-F238E27FC236}">
                <a16:creationId xmlns:a16="http://schemas.microsoft.com/office/drawing/2014/main" id="{69293C1D-A863-4DA5-A2F5-A860C8A10C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59453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16" descr="Ein Bild, das Zeichnung enthält.&#10;&#10;Automatisch generierte Beschreibung">
            <a:extLst>
              <a:ext uri="{FF2B5EF4-FFF2-40B4-BE49-F238E27FC236}">
                <a16:creationId xmlns:a16="http://schemas.microsoft.com/office/drawing/2014/main" id="{5FE595E2-0E68-4184-92F0-C66A06E3CDF2}"/>
              </a:ext>
            </a:extLst>
          </p:cNvPr>
          <p:cNvPicPr>
            <a:picLocks noChangeAspect="1"/>
          </p:cNvPicPr>
          <p:nvPr/>
        </p:nvPicPr>
        <p:blipFill rotWithShape="1">
          <a:blip r:embed="rId3"/>
          <a:srcRect l="18298" t="4521" b="7736"/>
          <a:stretch/>
        </p:blipFill>
        <p:spPr>
          <a:xfrm>
            <a:off x="-1" y="0"/>
            <a:ext cx="1957383" cy="6858000"/>
          </a:xfrm>
          <a:prstGeom prst="rect">
            <a:avLst/>
          </a:prstGeom>
          <a:noFill/>
          <a:ln cap="flat">
            <a:noFill/>
          </a:ln>
        </p:spPr>
      </p:pic>
      <p:sp>
        <p:nvSpPr>
          <p:cNvPr id="2" name="Textfeld 1">
            <a:extLst>
              <a:ext uri="{FF2B5EF4-FFF2-40B4-BE49-F238E27FC236}">
                <a16:creationId xmlns:a16="http://schemas.microsoft.com/office/drawing/2014/main" id="{0BA42284-C619-40E6-A5DA-B1C75A902A1C}"/>
              </a:ext>
            </a:extLst>
          </p:cNvPr>
          <p:cNvSpPr txBox="1"/>
          <p:nvPr/>
        </p:nvSpPr>
        <p:spPr>
          <a:xfrm>
            <a:off x="1725648" y="543478"/>
            <a:ext cx="4223849" cy="1046440"/>
          </a:xfrm>
          <a:prstGeom prst="rect">
            <a:avLst/>
          </a:prstGeom>
          <a:noFill/>
        </p:spPr>
        <p:txBody>
          <a:bodyPr wrap="square" rtlCol="0">
            <a:spAutoFit/>
          </a:bodyPr>
          <a:lstStyle/>
          <a:p>
            <a:r>
              <a:rPr lang="de-DE" sz="4400" b="1" dirty="0">
                <a:solidFill>
                  <a:srgbClr val="29630E"/>
                </a:solidFill>
              </a:rPr>
              <a:t>Ablauf</a:t>
            </a:r>
            <a:endParaRPr lang="de-DE" sz="4400" dirty="0">
              <a:solidFill>
                <a:srgbClr val="29630E"/>
              </a:solidFill>
            </a:endParaRPr>
          </a:p>
          <a:p>
            <a:endParaRPr lang="de-DE" dirty="0"/>
          </a:p>
        </p:txBody>
      </p:sp>
      <p:sp>
        <p:nvSpPr>
          <p:cNvPr id="5" name="Textfeld 4">
            <a:extLst>
              <a:ext uri="{FF2B5EF4-FFF2-40B4-BE49-F238E27FC236}">
                <a16:creationId xmlns:a16="http://schemas.microsoft.com/office/drawing/2014/main" id="{63A1CAF9-D7C7-4DF4-B5BF-22762B37819B}"/>
              </a:ext>
            </a:extLst>
          </p:cNvPr>
          <p:cNvSpPr txBox="1"/>
          <p:nvPr/>
        </p:nvSpPr>
        <p:spPr>
          <a:xfrm>
            <a:off x="1725648" y="1938745"/>
            <a:ext cx="7721599" cy="3539430"/>
          </a:xfrm>
          <a:prstGeom prst="rect">
            <a:avLst/>
          </a:prstGeom>
          <a:noFill/>
        </p:spPr>
        <p:txBody>
          <a:bodyPr wrap="square" rtlCol="0">
            <a:spAutoFit/>
          </a:bodyPr>
          <a:lstStyle/>
          <a:p>
            <a:r>
              <a:rPr lang="de-DE" sz="2800" b="1" dirty="0">
                <a:solidFill>
                  <a:srgbClr val="29630E"/>
                </a:solidFill>
              </a:rPr>
              <a:t>    Ziele sortieren:  Wichtigkeit &amp; Schwierigkeit</a:t>
            </a:r>
          </a:p>
          <a:p>
            <a:r>
              <a:rPr lang="de-DE" sz="2800" dirty="0">
                <a:solidFill>
                  <a:srgbClr val="29630E"/>
                </a:solidFill>
              </a:rPr>
              <a:t>       </a:t>
            </a:r>
            <a:endParaRPr lang="de-DE" sz="2800" b="1" dirty="0">
              <a:solidFill>
                <a:srgbClr val="29630E"/>
              </a:solidFill>
            </a:endParaRPr>
          </a:p>
          <a:p>
            <a:r>
              <a:rPr lang="de-DE" sz="2800" b="1" dirty="0">
                <a:solidFill>
                  <a:srgbClr val="29630E"/>
                </a:solidFill>
              </a:rPr>
              <a:t>       Vorschlag erarbeiten</a:t>
            </a:r>
          </a:p>
          <a:p>
            <a:r>
              <a:rPr lang="de-DE" sz="2800" dirty="0">
                <a:solidFill>
                  <a:srgbClr val="29630E"/>
                </a:solidFill>
              </a:rPr>
              <a:t>          </a:t>
            </a:r>
            <a:endParaRPr lang="de-DE" sz="2800" b="1" dirty="0">
              <a:solidFill>
                <a:srgbClr val="29630E"/>
              </a:solidFill>
            </a:endParaRPr>
          </a:p>
          <a:p>
            <a:r>
              <a:rPr lang="de-DE" sz="2800" b="1" dirty="0">
                <a:solidFill>
                  <a:srgbClr val="29630E"/>
                </a:solidFill>
              </a:rPr>
              <a:t>      Konsensfindung</a:t>
            </a:r>
          </a:p>
          <a:p>
            <a:endParaRPr lang="de-DE" sz="2800" b="1" dirty="0">
              <a:solidFill>
                <a:srgbClr val="29630E"/>
              </a:solidFill>
            </a:endParaRPr>
          </a:p>
          <a:p>
            <a:r>
              <a:rPr lang="de-DE" sz="2800" b="1" dirty="0">
                <a:solidFill>
                  <a:srgbClr val="29630E"/>
                </a:solidFill>
              </a:rPr>
              <a:t>    Umsetzung</a:t>
            </a:r>
          </a:p>
          <a:p>
            <a:endParaRPr lang="de-DE" sz="2800" b="1" dirty="0">
              <a:solidFill>
                <a:srgbClr val="286548"/>
              </a:solidFill>
            </a:endParaRPr>
          </a:p>
        </p:txBody>
      </p:sp>
      <p:pic>
        <p:nvPicPr>
          <p:cNvPr id="7" name="Grafik 6">
            <a:extLst>
              <a:ext uri="{FF2B5EF4-FFF2-40B4-BE49-F238E27FC236}">
                <a16:creationId xmlns:a16="http://schemas.microsoft.com/office/drawing/2014/main" id="{BFC117A7-EB06-49C3-A461-1DA8D276D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217425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Zeichnung enthält.&#10;&#10;Automatisch generierte Beschreibung">
            <a:extLst>
              <a:ext uri="{FF2B5EF4-FFF2-40B4-BE49-F238E27FC236}">
                <a16:creationId xmlns:a16="http://schemas.microsoft.com/office/drawing/2014/main" id="{91E87000-8E1A-4A3B-9B08-CAEF963509C4}"/>
              </a:ext>
            </a:extLst>
          </p:cNvPr>
          <p:cNvPicPr>
            <a:picLocks noChangeAspect="1"/>
          </p:cNvPicPr>
          <p:nvPr/>
        </p:nvPicPr>
        <p:blipFill rotWithShape="1">
          <a:blip r:embed="rId3"/>
          <a:srcRect l="18297" t="4554" b="7035"/>
          <a:stretch/>
        </p:blipFill>
        <p:spPr>
          <a:xfrm>
            <a:off x="-1" y="1"/>
            <a:ext cx="1957393" cy="6858000"/>
          </a:xfrm>
          <a:prstGeom prst="rect">
            <a:avLst/>
          </a:prstGeom>
          <a:noFill/>
          <a:ln cap="flat">
            <a:noFill/>
          </a:ln>
        </p:spPr>
      </p:pic>
      <p:pic>
        <p:nvPicPr>
          <p:cNvPr id="8" name="Grafik 7" descr="Ein Bild, das Monitor, Bildschirm, Wasser, groß enthält.&#10;&#10;Automatisch generierte Beschreibung">
            <a:extLst>
              <a:ext uri="{FF2B5EF4-FFF2-40B4-BE49-F238E27FC236}">
                <a16:creationId xmlns:a16="http://schemas.microsoft.com/office/drawing/2014/main" id="{24195A40-FF46-49A4-B7C0-0AD2C2BD12C5}"/>
              </a:ext>
            </a:extLst>
          </p:cNvPr>
          <p:cNvPicPr>
            <a:picLocks noChangeAspect="1"/>
          </p:cNvPicPr>
          <p:nvPr/>
        </p:nvPicPr>
        <p:blipFill rotWithShape="1">
          <a:blip r:embed="rId4"/>
          <a:srcRect r="6608"/>
          <a:stretch/>
        </p:blipFill>
        <p:spPr>
          <a:xfrm flipH="1">
            <a:off x="0" y="2884803"/>
            <a:ext cx="8945730" cy="2313249"/>
          </a:xfrm>
          <a:prstGeom prst="rect">
            <a:avLst/>
          </a:prstGeom>
          <a:noFill/>
          <a:ln cap="flat">
            <a:noFill/>
          </a:ln>
        </p:spPr>
      </p:pic>
      <p:sp>
        <p:nvSpPr>
          <p:cNvPr id="2" name="Rechteck 1">
            <a:extLst>
              <a:ext uri="{FF2B5EF4-FFF2-40B4-BE49-F238E27FC236}">
                <a16:creationId xmlns:a16="http://schemas.microsoft.com/office/drawing/2014/main" id="{3FFE4012-1734-41EC-B71E-6DDCC29F795A}"/>
              </a:ext>
            </a:extLst>
          </p:cNvPr>
          <p:cNvSpPr/>
          <p:nvPr/>
        </p:nvSpPr>
        <p:spPr>
          <a:xfrm>
            <a:off x="2033300" y="3443030"/>
            <a:ext cx="6815729" cy="1323439"/>
          </a:xfrm>
          <a:prstGeom prst="rect">
            <a:avLst/>
          </a:prstGeom>
        </p:spPr>
        <p:txBody>
          <a:bodyPr wrap="square">
            <a:spAutoFit/>
          </a:bodyPr>
          <a:lstStyle/>
          <a:p>
            <a:pPr eaLnBrk="0" fontAlgn="base" hangingPunct="0">
              <a:spcBef>
                <a:spcPct val="0"/>
              </a:spcBef>
              <a:spcAft>
                <a:spcPct val="0"/>
              </a:spcAft>
            </a:pPr>
            <a:r>
              <a:rPr lang="de-DE" altLang="de-DE" sz="4000" b="1" dirty="0">
                <a:solidFill>
                  <a:schemeClr val="bg1"/>
                </a:solidFill>
                <a:latin typeface="Calibri "/>
              </a:rPr>
              <a:t>Ziele sortieren: </a:t>
            </a:r>
          </a:p>
          <a:p>
            <a:pPr eaLnBrk="0" fontAlgn="base" hangingPunct="0">
              <a:spcBef>
                <a:spcPct val="0"/>
              </a:spcBef>
              <a:spcAft>
                <a:spcPct val="0"/>
              </a:spcAft>
            </a:pPr>
            <a:r>
              <a:rPr lang="de-DE" altLang="de-DE" sz="4000" b="1" dirty="0">
                <a:solidFill>
                  <a:schemeClr val="bg1"/>
                </a:solidFill>
                <a:latin typeface="Calibri "/>
              </a:rPr>
              <a:t>    Wichtigkeit &amp; Schwierigkeit</a:t>
            </a:r>
            <a:endParaRPr lang="de-DE" altLang="de-DE" sz="2000" dirty="0">
              <a:solidFill>
                <a:schemeClr val="bg1"/>
              </a:solidFill>
              <a:latin typeface="Calibri "/>
            </a:endParaRPr>
          </a:p>
        </p:txBody>
      </p:sp>
      <p:pic>
        <p:nvPicPr>
          <p:cNvPr id="6" name="Grafik 5">
            <a:extLst>
              <a:ext uri="{FF2B5EF4-FFF2-40B4-BE49-F238E27FC236}">
                <a16:creationId xmlns:a16="http://schemas.microsoft.com/office/drawing/2014/main" id="{F434FE09-B2A0-4CB5-9319-A4ECD6D136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38035732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rafik 47" descr="Ein Bild, das Zeichnung enthält.&#10;&#10;Automatisch generierte Beschreibung">
            <a:extLst>
              <a:ext uri="{FF2B5EF4-FFF2-40B4-BE49-F238E27FC236}">
                <a16:creationId xmlns:a16="http://schemas.microsoft.com/office/drawing/2014/main" id="{61712A43-340D-47F1-B763-90EAD8BB43D8}"/>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graphicFrame>
        <p:nvGraphicFramePr>
          <p:cNvPr id="2" name="Tabelle 1">
            <a:extLst>
              <a:ext uri="{FF2B5EF4-FFF2-40B4-BE49-F238E27FC236}">
                <a16:creationId xmlns:a16="http://schemas.microsoft.com/office/drawing/2014/main" id="{CD3DFCA2-4D64-42F0-B2EA-6F11A64084F0}"/>
              </a:ext>
            </a:extLst>
          </p:cNvPr>
          <p:cNvGraphicFramePr>
            <a:graphicFrameLocks noGrp="1"/>
          </p:cNvGraphicFramePr>
          <p:nvPr/>
        </p:nvGraphicFramePr>
        <p:xfrm>
          <a:off x="513073" y="2389534"/>
          <a:ext cx="8337503" cy="2243136"/>
        </p:xfrm>
        <a:graphic>
          <a:graphicData uri="http://schemas.openxmlformats.org/drawingml/2006/table">
            <a:tbl>
              <a:tblPr/>
              <a:tblGrid>
                <a:gridCol w="975445">
                  <a:extLst>
                    <a:ext uri="{9D8B030D-6E8A-4147-A177-3AD203B41FA5}">
                      <a16:colId xmlns:a16="http://schemas.microsoft.com/office/drawing/2014/main" val="3795535457"/>
                    </a:ext>
                  </a:extLst>
                </a:gridCol>
                <a:gridCol w="1548672">
                  <a:extLst>
                    <a:ext uri="{9D8B030D-6E8A-4147-A177-3AD203B41FA5}">
                      <a16:colId xmlns:a16="http://schemas.microsoft.com/office/drawing/2014/main" val="3233713133"/>
                    </a:ext>
                  </a:extLst>
                </a:gridCol>
                <a:gridCol w="5813386">
                  <a:extLst>
                    <a:ext uri="{9D8B030D-6E8A-4147-A177-3AD203B41FA5}">
                      <a16:colId xmlns:a16="http://schemas.microsoft.com/office/drawing/2014/main" val="3601548973"/>
                    </a:ext>
                  </a:extLst>
                </a:gridCol>
              </a:tblGrid>
              <a:tr h="2243136">
                <a:tc>
                  <a:txBody>
                    <a:bodyPr/>
                    <a:lstStyle/>
                    <a:p>
                      <a:pPr marR="0" indent="0" algn="ctr" rtl="0">
                        <a:lnSpc>
                          <a:spcPct val="150000"/>
                        </a:lnSpc>
                        <a:spcBef>
                          <a:spcPts val="0"/>
                        </a:spcBef>
                        <a:spcAft>
                          <a:spcPts val="600"/>
                        </a:spcAft>
                      </a:pPr>
                      <a:r>
                        <a:rPr lang="de-DE" sz="2000" b="1" kern="1400" dirty="0">
                          <a:ln>
                            <a:noFill/>
                          </a:ln>
                          <a:solidFill>
                            <a:srgbClr val="000000"/>
                          </a:solidFill>
                          <a:effectLst/>
                          <a:latin typeface="Calibri" panose="020F0502020204030204" pitchFamily="34" charset="0"/>
                        </a:rPr>
                        <a:t>3.4</a:t>
                      </a:r>
                      <a:endParaRPr lang="de-DE" sz="1100" kern="1400" dirty="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Papier</a:t>
                      </a:r>
                      <a:endParaRPr lang="de-DE" sz="11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Umweltsiegel</a:t>
                      </a:r>
                      <a:endParaRPr lang="de-DE" sz="11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Beidseitiger Druck</a:t>
                      </a:r>
                      <a:endParaRPr lang="de-DE" sz="11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Einkaufsort*:                                            Kosten**:</a:t>
                      </a:r>
                      <a:endParaRPr lang="de-DE" sz="11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2000" kern="1400" dirty="0">
                          <a:ln>
                            <a:noFill/>
                          </a:ln>
                          <a:solidFill>
                            <a:srgbClr val="000000"/>
                          </a:solidFill>
                          <a:effectLst/>
                          <a:latin typeface="Calibri" panose="020F0502020204030204" pitchFamily="34" charset="0"/>
                        </a:rPr>
                        <a:t>Wunschmenge pro Monat/Quartal/Jahr:        ca.</a:t>
                      </a:r>
                      <a:endParaRPr lang="de-DE" sz="11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extLst>
                  <a:ext uri="{0D108BD9-81ED-4DB2-BD59-A6C34878D82A}">
                    <a16:rowId xmlns:a16="http://schemas.microsoft.com/office/drawing/2014/main" val="2169155000"/>
                  </a:ext>
                </a:extLst>
              </a:tr>
            </a:tbl>
          </a:graphicData>
        </a:graphic>
      </p:graphicFrame>
      <p:sp>
        <p:nvSpPr>
          <p:cNvPr id="4" name="Control 1">
            <a:extLst>
              <a:ext uri="{FF2B5EF4-FFF2-40B4-BE49-F238E27FC236}">
                <a16:creationId xmlns:a16="http://schemas.microsoft.com/office/drawing/2014/main" id="{6CBD1F6B-E36B-4A21-A46B-F187AE9FACC7}"/>
              </a:ext>
            </a:extLst>
          </p:cNvPr>
          <p:cNvSpPr>
            <a:spLocks noChangeArrowheads="1" noChangeShapeType="1"/>
          </p:cNvSpPr>
          <p:nvPr/>
        </p:nvSpPr>
        <p:spPr bwMode="auto">
          <a:xfrm>
            <a:off x="2734518" y="2811619"/>
            <a:ext cx="6637337"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5" name="AutoShape 2">
            <a:extLst>
              <a:ext uri="{FF2B5EF4-FFF2-40B4-BE49-F238E27FC236}">
                <a16:creationId xmlns:a16="http://schemas.microsoft.com/office/drawing/2014/main" id="{8A742DC9-975B-4A80-B4B9-CBE14FABA13D}"/>
              </a:ext>
            </a:extLst>
          </p:cNvPr>
          <p:cNvSpPr>
            <a:spLocks noChangeArrowheads="1"/>
          </p:cNvSpPr>
          <p:nvPr/>
        </p:nvSpPr>
        <p:spPr bwMode="auto">
          <a:xfrm>
            <a:off x="5511189" y="2625685"/>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7" name="AutoShape 3">
            <a:extLst>
              <a:ext uri="{FF2B5EF4-FFF2-40B4-BE49-F238E27FC236}">
                <a16:creationId xmlns:a16="http://schemas.microsoft.com/office/drawing/2014/main" id="{A6DD12C7-51A1-4354-90CF-DE925AB4C5F2}"/>
              </a:ext>
            </a:extLst>
          </p:cNvPr>
          <p:cNvSpPr>
            <a:spLocks noChangeArrowheads="1"/>
          </p:cNvSpPr>
          <p:nvPr/>
        </p:nvSpPr>
        <p:spPr bwMode="auto">
          <a:xfrm>
            <a:off x="4735695" y="3643972"/>
            <a:ext cx="1550987"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000000"/>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AutoShape 4">
            <a:extLst>
              <a:ext uri="{FF2B5EF4-FFF2-40B4-BE49-F238E27FC236}">
                <a16:creationId xmlns:a16="http://schemas.microsoft.com/office/drawing/2014/main" id="{1830A7F0-4587-4E32-A6B9-142732CD7E8A}"/>
              </a:ext>
            </a:extLst>
          </p:cNvPr>
          <p:cNvSpPr>
            <a:spLocks noChangeArrowheads="1"/>
          </p:cNvSpPr>
          <p:nvPr/>
        </p:nvSpPr>
        <p:spPr bwMode="auto">
          <a:xfrm>
            <a:off x="8044439" y="3631720"/>
            <a:ext cx="901700"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panose="020B0604020202020204" pitchFamily="34" charset="0"/>
              </a:rPr>
              <a:t>             </a:t>
            </a:r>
            <a:r>
              <a:rPr kumimoji="0" lang="de-DE" altLang="de-DE" sz="1100" b="0" i="0" u="none" strike="noStrike" cap="none" normalizeH="0" baseline="0" dirty="0">
                <a:ln>
                  <a:noFill/>
                </a:ln>
                <a:solidFill>
                  <a:srgbClr val="000000"/>
                </a:solidFill>
                <a:effectLst/>
                <a:latin typeface="Calibri" panose="020F0502020204030204" pitchFamily="34" charset="0"/>
              </a:rPr>
              <a:t>€/Pack</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 name="AutoShape 5">
            <a:extLst>
              <a:ext uri="{FF2B5EF4-FFF2-40B4-BE49-F238E27FC236}">
                <a16:creationId xmlns:a16="http://schemas.microsoft.com/office/drawing/2014/main" id="{3CDF277E-7942-49CA-9FCB-9F78EC426C0A}"/>
              </a:ext>
            </a:extLst>
          </p:cNvPr>
          <p:cNvSpPr>
            <a:spLocks noChangeArrowheads="1"/>
          </p:cNvSpPr>
          <p:nvPr/>
        </p:nvSpPr>
        <p:spPr bwMode="auto">
          <a:xfrm>
            <a:off x="8044439" y="4168295"/>
            <a:ext cx="901700" cy="268287"/>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a:t>
            </a:r>
            <a:r>
              <a:rPr lang="de-DE" altLang="de-DE" sz="1100" dirty="0">
                <a:solidFill>
                  <a:srgbClr val="000000"/>
                </a:solidFill>
                <a:latin typeface="Calibri" panose="020F0502020204030204" pitchFamily="34" charset="0"/>
              </a:rPr>
              <a:t>Pack</a:t>
            </a:r>
            <a:r>
              <a:rPr kumimoji="0" lang="de-DE" altLang="de-DE" sz="1100" b="0" i="0" u="none" strike="noStrike" cap="none" normalizeH="0" baseline="0" dirty="0">
                <a:ln>
                  <a:noFill/>
                </a:ln>
                <a:solidFill>
                  <a:srgbClr val="000000"/>
                </a:solidFill>
                <a:effectLst/>
                <a:latin typeface="Calibri" panose="020F0502020204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3D17CBD2-C5CB-4F62-A376-E1449A80373F}"/>
              </a:ext>
            </a:extLst>
          </p:cNvPr>
          <p:cNvSpPr txBox="1">
            <a:spLocks noChangeArrowheads="1"/>
          </p:cNvSpPr>
          <p:nvPr/>
        </p:nvSpPr>
        <p:spPr bwMode="auto">
          <a:xfrm>
            <a:off x="5495926" y="2358292"/>
            <a:ext cx="332729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Calibri" panose="020F0502020204030204" pitchFamily="34" charset="0"/>
              </a:rPr>
              <a:t>nie         selten          50%           oft         immer </a:t>
            </a:r>
            <a:endParaRPr kumimoji="0" lang="de-DE" altLang="de-DE" sz="2400" b="0" i="0" u="none" strike="noStrike" cap="none" normalizeH="0" baseline="0" dirty="0">
              <a:ln>
                <a:noFill/>
              </a:ln>
              <a:solidFill>
                <a:schemeClr val="tx1"/>
              </a:solidFill>
              <a:effectLst/>
              <a:latin typeface="Arial" panose="020B0604020202020204" pitchFamily="34" charset="0"/>
            </a:endParaRPr>
          </a:p>
        </p:txBody>
      </p:sp>
      <p:sp>
        <p:nvSpPr>
          <p:cNvPr id="36" name="Control 29">
            <a:extLst>
              <a:ext uri="{FF2B5EF4-FFF2-40B4-BE49-F238E27FC236}">
                <a16:creationId xmlns:a16="http://schemas.microsoft.com/office/drawing/2014/main" id="{413C596A-560E-4CEE-8DCA-14FB71A92EB3}"/>
              </a:ext>
            </a:extLst>
          </p:cNvPr>
          <p:cNvSpPr>
            <a:spLocks noChangeArrowheads="1" noChangeShapeType="1"/>
          </p:cNvSpPr>
          <p:nvPr/>
        </p:nvSpPr>
        <p:spPr bwMode="auto">
          <a:xfrm>
            <a:off x="2595563" y="2996933"/>
            <a:ext cx="6653212" cy="159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64" name="Textfeld 63">
            <a:extLst>
              <a:ext uri="{FF2B5EF4-FFF2-40B4-BE49-F238E27FC236}">
                <a16:creationId xmlns:a16="http://schemas.microsoft.com/office/drawing/2014/main" id="{BC1AB492-D967-4E5F-81D3-B67B60A60945}"/>
              </a:ext>
            </a:extLst>
          </p:cNvPr>
          <p:cNvSpPr txBox="1"/>
          <p:nvPr/>
        </p:nvSpPr>
        <p:spPr>
          <a:xfrm>
            <a:off x="4658577" y="1691010"/>
            <a:ext cx="2001830" cy="369332"/>
          </a:xfrm>
          <a:prstGeom prst="rect">
            <a:avLst/>
          </a:prstGeom>
          <a:noFill/>
        </p:spPr>
        <p:txBody>
          <a:bodyPr wrap="none" rtlCol="0">
            <a:spAutoFit/>
          </a:bodyPr>
          <a:lstStyle/>
          <a:p>
            <a:r>
              <a:rPr lang="de-DE" b="1" dirty="0">
                <a:solidFill>
                  <a:srgbClr val="29630E"/>
                </a:solidFill>
              </a:rPr>
              <a:t>Wunschvorstellung</a:t>
            </a:r>
          </a:p>
        </p:txBody>
      </p:sp>
      <p:sp>
        <p:nvSpPr>
          <p:cNvPr id="69" name="Rechteck 68">
            <a:extLst>
              <a:ext uri="{FF2B5EF4-FFF2-40B4-BE49-F238E27FC236}">
                <a16:creationId xmlns:a16="http://schemas.microsoft.com/office/drawing/2014/main" id="{DE5F635D-504E-4283-B463-2B31644DA653}"/>
              </a:ext>
            </a:extLst>
          </p:cNvPr>
          <p:cNvSpPr/>
          <p:nvPr/>
        </p:nvSpPr>
        <p:spPr>
          <a:xfrm>
            <a:off x="4821736" y="3614281"/>
            <a:ext cx="1534394" cy="369332"/>
          </a:xfrm>
          <a:prstGeom prst="rect">
            <a:avLst/>
          </a:prstGeom>
        </p:spPr>
        <p:txBody>
          <a:bodyPr wrap="none">
            <a:spAutoFit/>
          </a:bodyPr>
          <a:lstStyle/>
          <a:p>
            <a:r>
              <a:rPr lang="de-DE" dirty="0">
                <a:solidFill>
                  <a:srgbClr val="29630E"/>
                </a:solidFill>
                <a:latin typeface="Comic Sans MS" panose="030F0702030302020204" pitchFamily="66" charset="0"/>
              </a:rPr>
              <a:t>www.oeko.de</a:t>
            </a:r>
          </a:p>
        </p:txBody>
      </p:sp>
      <p:sp>
        <p:nvSpPr>
          <p:cNvPr id="70" name="Textfeld 69">
            <a:extLst>
              <a:ext uri="{FF2B5EF4-FFF2-40B4-BE49-F238E27FC236}">
                <a16:creationId xmlns:a16="http://schemas.microsoft.com/office/drawing/2014/main" id="{62206E0A-3DDD-45C1-95F4-FF847560F5B7}"/>
              </a:ext>
            </a:extLst>
          </p:cNvPr>
          <p:cNvSpPr txBox="1"/>
          <p:nvPr/>
        </p:nvSpPr>
        <p:spPr>
          <a:xfrm>
            <a:off x="7959459" y="3585089"/>
            <a:ext cx="821654" cy="338554"/>
          </a:xfrm>
          <a:prstGeom prst="rect">
            <a:avLst/>
          </a:prstGeom>
          <a:noFill/>
        </p:spPr>
        <p:txBody>
          <a:bodyPr wrap="square" rtlCol="0">
            <a:spAutoFit/>
          </a:bodyPr>
          <a:lstStyle/>
          <a:p>
            <a:r>
              <a:rPr lang="de-DE" sz="1600" dirty="0">
                <a:solidFill>
                  <a:srgbClr val="29630E"/>
                </a:solidFill>
                <a:latin typeface="Comic Sans MS" panose="030F0702030302020204" pitchFamily="66" charset="0"/>
              </a:rPr>
              <a:t>2,00</a:t>
            </a:r>
          </a:p>
        </p:txBody>
      </p:sp>
      <p:sp>
        <p:nvSpPr>
          <p:cNvPr id="71" name="Textfeld 70">
            <a:extLst>
              <a:ext uri="{FF2B5EF4-FFF2-40B4-BE49-F238E27FC236}">
                <a16:creationId xmlns:a16="http://schemas.microsoft.com/office/drawing/2014/main" id="{92718CDC-80F7-4958-AE2A-48E81292B127}"/>
              </a:ext>
            </a:extLst>
          </p:cNvPr>
          <p:cNvSpPr txBox="1"/>
          <p:nvPr/>
        </p:nvSpPr>
        <p:spPr>
          <a:xfrm>
            <a:off x="8062536" y="4131387"/>
            <a:ext cx="646178" cy="338554"/>
          </a:xfrm>
          <a:prstGeom prst="rect">
            <a:avLst/>
          </a:prstGeom>
          <a:noFill/>
        </p:spPr>
        <p:txBody>
          <a:bodyPr wrap="square" rtlCol="0">
            <a:spAutoFit/>
          </a:bodyPr>
          <a:lstStyle/>
          <a:p>
            <a:r>
              <a:rPr lang="de-DE" sz="1600" dirty="0">
                <a:solidFill>
                  <a:srgbClr val="29630E"/>
                </a:solidFill>
                <a:latin typeface="Comic Sans MS" panose="030F0702030302020204" pitchFamily="66" charset="0"/>
              </a:rPr>
              <a:t>15</a:t>
            </a:r>
          </a:p>
        </p:txBody>
      </p:sp>
      <p:sp>
        <p:nvSpPr>
          <p:cNvPr id="55" name="Textfeld 54">
            <a:extLst>
              <a:ext uri="{FF2B5EF4-FFF2-40B4-BE49-F238E27FC236}">
                <a16:creationId xmlns:a16="http://schemas.microsoft.com/office/drawing/2014/main" id="{CE34EA16-C821-420C-AAE8-921367C1B1D0}"/>
              </a:ext>
            </a:extLst>
          </p:cNvPr>
          <p:cNvSpPr txBox="1"/>
          <p:nvPr/>
        </p:nvSpPr>
        <p:spPr>
          <a:xfrm>
            <a:off x="1614606" y="1682016"/>
            <a:ext cx="1309461" cy="369332"/>
          </a:xfrm>
          <a:prstGeom prst="rect">
            <a:avLst/>
          </a:prstGeom>
          <a:noFill/>
        </p:spPr>
        <p:txBody>
          <a:bodyPr wrap="none" rtlCol="0">
            <a:spAutoFit/>
          </a:bodyPr>
          <a:lstStyle/>
          <a:p>
            <a:r>
              <a:rPr lang="de-DE" b="1" dirty="0">
                <a:solidFill>
                  <a:srgbClr val="29630E"/>
                </a:solidFill>
              </a:rPr>
              <a:t>Wie wichtig</a:t>
            </a:r>
            <a:endParaRPr lang="de-DE" sz="2800" b="1" dirty="0">
              <a:solidFill>
                <a:srgbClr val="29630E"/>
              </a:solidFill>
            </a:endParaRPr>
          </a:p>
        </p:txBody>
      </p:sp>
      <p:sp>
        <p:nvSpPr>
          <p:cNvPr id="98" name="Freeform 47">
            <a:extLst>
              <a:ext uri="{FF2B5EF4-FFF2-40B4-BE49-F238E27FC236}">
                <a16:creationId xmlns:a16="http://schemas.microsoft.com/office/drawing/2014/main" id="{B3E83826-7351-44CB-8ECD-B49BCB057684}"/>
              </a:ext>
            </a:extLst>
          </p:cNvPr>
          <p:cNvSpPr>
            <a:spLocks/>
          </p:cNvSpPr>
          <p:nvPr/>
        </p:nvSpPr>
        <p:spPr bwMode="auto">
          <a:xfrm>
            <a:off x="678177" y="3154520"/>
            <a:ext cx="459358" cy="36239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9" name="Text Box 48">
            <a:extLst>
              <a:ext uri="{FF2B5EF4-FFF2-40B4-BE49-F238E27FC236}">
                <a16:creationId xmlns:a16="http://schemas.microsoft.com/office/drawing/2014/main" id="{AED6B777-320B-4D6E-A299-9BE8F188E7C3}"/>
              </a:ext>
            </a:extLst>
          </p:cNvPr>
          <p:cNvSpPr txBox="1">
            <a:spLocks noChangeArrowheads="1"/>
          </p:cNvSpPr>
          <p:nvPr/>
        </p:nvSpPr>
        <p:spPr bwMode="auto">
          <a:xfrm>
            <a:off x="849314" y="3157415"/>
            <a:ext cx="271462" cy="3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000000"/>
                </a:solidFill>
                <a:effectLst/>
                <a:latin typeface="Calibri" panose="020F0502020204030204" pitchFamily="34" charset="0"/>
              </a:rPr>
              <a:t>3</a:t>
            </a:r>
            <a:endParaRPr kumimoji="0" lang="de-DE" altLang="de-DE" sz="2800" b="0" i="0" u="none" strike="noStrike" cap="none" normalizeH="0" baseline="0" dirty="0">
              <a:ln>
                <a:noFill/>
              </a:ln>
              <a:solidFill>
                <a:schemeClr val="tx1"/>
              </a:solidFill>
              <a:effectLst/>
              <a:latin typeface="Arial" panose="020B0604020202020204" pitchFamily="34" charset="0"/>
            </a:endParaRPr>
          </a:p>
        </p:txBody>
      </p:sp>
      <p:sp>
        <p:nvSpPr>
          <p:cNvPr id="100" name="Freeform 49">
            <a:extLst>
              <a:ext uri="{FF2B5EF4-FFF2-40B4-BE49-F238E27FC236}">
                <a16:creationId xmlns:a16="http://schemas.microsoft.com/office/drawing/2014/main" id="{8066D248-1B4F-4142-8461-FC5A4EF3960F}"/>
              </a:ext>
            </a:extLst>
          </p:cNvPr>
          <p:cNvSpPr>
            <a:spLocks/>
          </p:cNvSpPr>
          <p:nvPr/>
        </p:nvSpPr>
        <p:spPr bwMode="auto">
          <a:xfrm>
            <a:off x="687701" y="3547079"/>
            <a:ext cx="449834" cy="36239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1" name="Text Box 50">
            <a:extLst>
              <a:ext uri="{FF2B5EF4-FFF2-40B4-BE49-F238E27FC236}">
                <a16:creationId xmlns:a16="http://schemas.microsoft.com/office/drawing/2014/main" id="{7A5894EC-AE6A-4AC7-AD6D-2B8AB8ECEF69}"/>
              </a:ext>
            </a:extLst>
          </p:cNvPr>
          <p:cNvSpPr txBox="1">
            <a:spLocks noChangeArrowheads="1"/>
          </p:cNvSpPr>
          <p:nvPr/>
        </p:nvSpPr>
        <p:spPr bwMode="auto">
          <a:xfrm>
            <a:off x="845081" y="3526227"/>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000000"/>
                </a:solidFill>
                <a:effectLst/>
                <a:latin typeface="Calibri" panose="020F0502020204030204" pitchFamily="34" charset="0"/>
              </a:rPr>
              <a:t>2</a:t>
            </a:r>
            <a:endParaRPr kumimoji="0" lang="de-DE" altLang="de-DE" sz="2800" b="0" i="0" u="none" strike="noStrike" cap="none" normalizeH="0" baseline="0" dirty="0">
              <a:ln>
                <a:noFill/>
              </a:ln>
              <a:solidFill>
                <a:schemeClr val="tx1"/>
              </a:solidFill>
              <a:effectLst/>
              <a:latin typeface="Arial" panose="020B0604020202020204" pitchFamily="34" charset="0"/>
            </a:endParaRPr>
          </a:p>
        </p:txBody>
      </p:sp>
      <p:sp>
        <p:nvSpPr>
          <p:cNvPr id="102" name="Freeform 51">
            <a:extLst>
              <a:ext uri="{FF2B5EF4-FFF2-40B4-BE49-F238E27FC236}">
                <a16:creationId xmlns:a16="http://schemas.microsoft.com/office/drawing/2014/main" id="{43299076-9668-45EB-B5AC-23F8BD66C746}"/>
              </a:ext>
            </a:extLst>
          </p:cNvPr>
          <p:cNvSpPr>
            <a:spLocks/>
          </p:cNvSpPr>
          <p:nvPr/>
        </p:nvSpPr>
        <p:spPr bwMode="auto">
          <a:xfrm>
            <a:off x="672177" y="3955313"/>
            <a:ext cx="459358" cy="369339"/>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21" name="Text Box 52">
            <a:extLst>
              <a:ext uri="{FF2B5EF4-FFF2-40B4-BE49-F238E27FC236}">
                <a16:creationId xmlns:a16="http://schemas.microsoft.com/office/drawing/2014/main" id="{D5E63D2C-598C-43F0-B1E5-ED32636A3EB4}"/>
              </a:ext>
            </a:extLst>
          </p:cNvPr>
          <p:cNvSpPr txBox="1">
            <a:spLocks noChangeArrowheads="1"/>
          </p:cNvSpPr>
          <p:nvPr/>
        </p:nvSpPr>
        <p:spPr bwMode="auto">
          <a:xfrm>
            <a:off x="827815" y="3939638"/>
            <a:ext cx="261937" cy="219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Calibri" panose="020F0502020204030204" pitchFamily="34" charset="0"/>
              </a:rPr>
              <a:t>1</a:t>
            </a:r>
            <a:endParaRPr kumimoji="0" lang="de-DE" altLang="de-DE" sz="3200" b="0" i="0" u="none" strike="noStrike" cap="none" normalizeH="0" baseline="0" dirty="0">
              <a:ln>
                <a:noFill/>
              </a:ln>
              <a:solidFill>
                <a:schemeClr val="tx1"/>
              </a:solidFill>
              <a:effectLst/>
              <a:latin typeface="Arial" panose="020B0604020202020204" pitchFamily="34" charset="0"/>
            </a:endParaRPr>
          </a:p>
        </p:txBody>
      </p:sp>
      <p:cxnSp>
        <p:nvCxnSpPr>
          <p:cNvPr id="122" name="Gerader Verbinder 121">
            <a:extLst>
              <a:ext uri="{FF2B5EF4-FFF2-40B4-BE49-F238E27FC236}">
                <a16:creationId xmlns:a16="http://schemas.microsoft.com/office/drawing/2014/main" id="{325A9389-92CE-4328-8120-5C3076CC6D80}"/>
              </a:ext>
            </a:extLst>
          </p:cNvPr>
          <p:cNvCxnSpPr>
            <a:cxnSpLocks/>
          </p:cNvCxnSpPr>
          <p:nvPr/>
        </p:nvCxnSpPr>
        <p:spPr>
          <a:xfrm>
            <a:off x="752762" y="3979554"/>
            <a:ext cx="319711" cy="320855"/>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93741F8A-232C-47CB-AFE2-67AA1F4E8C7A}"/>
              </a:ext>
            </a:extLst>
          </p:cNvPr>
          <p:cNvCxnSpPr>
            <a:cxnSpLocks/>
          </p:cNvCxnSpPr>
          <p:nvPr/>
        </p:nvCxnSpPr>
        <p:spPr>
          <a:xfrm flipH="1">
            <a:off x="759442" y="4008705"/>
            <a:ext cx="317103" cy="29244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124" name="Textfeld 123">
            <a:extLst>
              <a:ext uri="{FF2B5EF4-FFF2-40B4-BE49-F238E27FC236}">
                <a16:creationId xmlns:a16="http://schemas.microsoft.com/office/drawing/2014/main" id="{18D57B45-7D33-4DFF-99EC-1947D8931BA5}"/>
              </a:ext>
            </a:extLst>
          </p:cNvPr>
          <p:cNvSpPr txBox="1"/>
          <p:nvPr/>
        </p:nvSpPr>
        <p:spPr>
          <a:xfrm>
            <a:off x="169017" y="1687479"/>
            <a:ext cx="1316258" cy="369332"/>
          </a:xfrm>
          <a:prstGeom prst="rect">
            <a:avLst/>
          </a:prstGeom>
          <a:noFill/>
        </p:spPr>
        <p:txBody>
          <a:bodyPr wrap="none" rtlCol="0">
            <a:spAutoFit/>
          </a:bodyPr>
          <a:lstStyle/>
          <a:p>
            <a:r>
              <a:rPr lang="de-DE" b="1" dirty="0">
                <a:solidFill>
                  <a:srgbClr val="29630E"/>
                </a:solidFill>
              </a:rPr>
              <a:t>Wie einfach</a:t>
            </a:r>
            <a:endParaRPr lang="de-DE" sz="2800" b="1" dirty="0">
              <a:solidFill>
                <a:srgbClr val="29630E"/>
              </a:solidFill>
            </a:endParaRPr>
          </a:p>
        </p:txBody>
      </p:sp>
      <p:sp>
        <p:nvSpPr>
          <p:cNvPr id="125" name="Freeform 47">
            <a:extLst>
              <a:ext uri="{FF2B5EF4-FFF2-40B4-BE49-F238E27FC236}">
                <a16:creationId xmlns:a16="http://schemas.microsoft.com/office/drawing/2014/main" id="{590AF770-C024-4711-9669-9C60BB1DC7A3}"/>
              </a:ext>
            </a:extLst>
          </p:cNvPr>
          <p:cNvSpPr>
            <a:spLocks/>
          </p:cNvSpPr>
          <p:nvPr/>
        </p:nvSpPr>
        <p:spPr bwMode="auto">
          <a:xfrm>
            <a:off x="2051251" y="3154520"/>
            <a:ext cx="459358" cy="36239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26" name="Text Box 48">
            <a:extLst>
              <a:ext uri="{FF2B5EF4-FFF2-40B4-BE49-F238E27FC236}">
                <a16:creationId xmlns:a16="http://schemas.microsoft.com/office/drawing/2014/main" id="{53F5549A-0914-4775-A28A-1F9346AD091E}"/>
              </a:ext>
            </a:extLst>
          </p:cNvPr>
          <p:cNvSpPr txBox="1">
            <a:spLocks noChangeArrowheads="1"/>
          </p:cNvSpPr>
          <p:nvPr/>
        </p:nvSpPr>
        <p:spPr bwMode="auto">
          <a:xfrm>
            <a:off x="2222388" y="3157415"/>
            <a:ext cx="271462" cy="3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000000"/>
                </a:solidFill>
                <a:effectLst/>
                <a:latin typeface="Calibri" panose="020F0502020204030204" pitchFamily="34" charset="0"/>
              </a:rPr>
              <a:t>3</a:t>
            </a:r>
            <a:endParaRPr kumimoji="0" lang="de-DE" altLang="de-DE" sz="2800" b="0" i="0" u="none" strike="noStrike" cap="none" normalizeH="0" baseline="0" dirty="0">
              <a:ln>
                <a:noFill/>
              </a:ln>
              <a:solidFill>
                <a:schemeClr val="tx1"/>
              </a:solidFill>
              <a:effectLst/>
              <a:latin typeface="Arial" panose="020B0604020202020204" pitchFamily="34" charset="0"/>
            </a:endParaRPr>
          </a:p>
        </p:txBody>
      </p:sp>
      <p:sp>
        <p:nvSpPr>
          <p:cNvPr id="127" name="Freeform 49">
            <a:extLst>
              <a:ext uri="{FF2B5EF4-FFF2-40B4-BE49-F238E27FC236}">
                <a16:creationId xmlns:a16="http://schemas.microsoft.com/office/drawing/2014/main" id="{CF60A31F-3F55-402E-93A7-571F0148A385}"/>
              </a:ext>
            </a:extLst>
          </p:cNvPr>
          <p:cNvSpPr>
            <a:spLocks/>
          </p:cNvSpPr>
          <p:nvPr/>
        </p:nvSpPr>
        <p:spPr bwMode="auto">
          <a:xfrm>
            <a:off x="2060775" y="3547079"/>
            <a:ext cx="449834" cy="36239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0" name="Text Box 50">
            <a:extLst>
              <a:ext uri="{FF2B5EF4-FFF2-40B4-BE49-F238E27FC236}">
                <a16:creationId xmlns:a16="http://schemas.microsoft.com/office/drawing/2014/main" id="{96C687D5-F251-4EEF-A9F5-8532FCC17988}"/>
              </a:ext>
            </a:extLst>
          </p:cNvPr>
          <p:cNvSpPr txBox="1">
            <a:spLocks noChangeArrowheads="1"/>
          </p:cNvSpPr>
          <p:nvPr/>
        </p:nvSpPr>
        <p:spPr bwMode="auto">
          <a:xfrm>
            <a:off x="2218155" y="3526227"/>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000000"/>
                </a:solidFill>
                <a:effectLst/>
                <a:latin typeface="Calibri" panose="020F0502020204030204" pitchFamily="34" charset="0"/>
              </a:rPr>
              <a:t>2</a:t>
            </a:r>
            <a:endParaRPr kumimoji="0" lang="de-DE" altLang="de-DE" sz="2800" b="0" i="0" u="none" strike="noStrike" cap="none" normalizeH="0" baseline="0" dirty="0">
              <a:ln>
                <a:noFill/>
              </a:ln>
              <a:solidFill>
                <a:schemeClr val="tx1"/>
              </a:solidFill>
              <a:effectLst/>
              <a:latin typeface="Arial" panose="020B0604020202020204" pitchFamily="34" charset="0"/>
            </a:endParaRPr>
          </a:p>
        </p:txBody>
      </p:sp>
      <p:sp>
        <p:nvSpPr>
          <p:cNvPr id="131" name="Freeform 51">
            <a:extLst>
              <a:ext uri="{FF2B5EF4-FFF2-40B4-BE49-F238E27FC236}">
                <a16:creationId xmlns:a16="http://schemas.microsoft.com/office/drawing/2014/main" id="{E0B08ADE-B806-4112-B7D6-FB5179B58ED2}"/>
              </a:ext>
            </a:extLst>
          </p:cNvPr>
          <p:cNvSpPr>
            <a:spLocks/>
          </p:cNvSpPr>
          <p:nvPr/>
        </p:nvSpPr>
        <p:spPr bwMode="auto">
          <a:xfrm>
            <a:off x="2045251" y="3955313"/>
            <a:ext cx="459358" cy="369339"/>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2" name="Text Box 52">
            <a:extLst>
              <a:ext uri="{FF2B5EF4-FFF2-40B4-BE49-F238E27FC236}">
                <a16:creationId xmlns:a16="http://schemas.microsoft.com/office/drawing/2014/main" id="{7852CAC7-1C76-4CE9-B114-87A2A4D37FCC}"/>
              </a:ext>
            </a:extLst>
          </p:cNvPr>
          <p:cNvSpPr txBox="1">
            <a:spLocks noChangeArrowheads="1"/>
          </p:cNvSpPr>
          <p:nvPr/>
        </p:nvSpPr>
        <p:spPr bwMode="auto">
          <a:xfrm>
            <a:off x="2200889" y="3939638"/>
            <a:ext cx="261937" cy="219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Calibri" panose="020F0502020204030204" pitchFamily="34" charset="0"/>
              </a:rPr>
              <a:t>1</a:t>
            </a:r>
            <a:endParaRPr kumimoji="0" lang="de-DE" altLang="de-DE" sz="3200" b="0" i="0" u="none" strike="noStrike" cap="none" normalizeH="0" baseline="0" dirty="0">
              <a:ln>
                <a:noFill/>
              </a:ln>
              <a:solidFill>
                <a:schemeClr val="tx1"/>
              </a:solidFill>
              <a:effectLst/>
              <a:latin typeface="Arial" panose="020B0604020202020204" pitchFamily="34" charset="0"/>
            </a:endParaRPr>
          </a:p>
        </p:txBody>
      </p:sp>
      <p:cxnSp>
        <p:nvCxnSpPr>
          <p:cNvPr id="133" name="Gerader Verbinder 132">
            <a:extLst>
              <a:ext uri="{FF2B5EF4-FFF2-40B4-BE49-F238E27FC236}">
                <a16:creationId xmlns:a16="http://schemas.microsoft.com/office/drawing/2014/main" id="{B5D891BC-E075-4950-A04B-A6B1F2A936AB}"/>
              </a:ext>
            </a:extLst>
          </p:cNvPr>
          <p:cNvCxnSpPr>
            <a:cxnSpLocks/>
          </p:cNvCxnSpPr>
          <p:nvPr/>
        </p:nvCxnSpPr>
        <p:spPr>
          <a:xfrm>
            <a:off x="2092892" y="3145938"/>
            <a:ext cx="407358" cy="361858"/>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38F9EAEE-8C52-4E13-BDA2-30FF3394B29B}"/>
              </a:ext>
            </a:extLst>
          </p:cNvPr>
          <p:cNvCxnSpPr>
            <a:cxnSpLocks/>
          </p:cNvCxnSpPr>
          <p:nvPr/>
        </p:nvCxnSpPr>
        <p:spPr>
          <a:xfrm flipH="1">
            <a:off x="2182974" y="3180320"/>
            <a:ext cx="317103" cy="29244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135" name="AutoShape 2">
            <a:extLst>
              <a:ext uri="{FF2B5EF4-FFF2-40B4-BE49-F238E27FC236}">
                <a16:creationId xmlns:a16="http://schemas.microsoft.com/office/drawing/2014/main" id="{54A6FE93-9CAA-4D13-B7FE-5DC499FF0EE2}"/>
              </a:ext>
            </a:extLst>
          </p:cNvPr>
          <p:cNvSpPr>
            <a:spLocks noChangeArrowheads="1"/>
          </p:cNvSpPr>
          <p:nvPr/>
        </p:nvSpPr>
        <p:spPr bwMode="auto">
          <a:xfrm>
            <a:off x="6244957" y="2618639"/>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6" name="AutoShape 2">
            <a:extLst>
              <a:ext uri="{FF2B5EF4-FFF2-40B4-BE49-F238E27FC236}">
                <a16:creationId xmlns:a16="http://schemas.microsoft.com/office/drawing/2014/main" id="{0A544FE2-1346-4B2B-B76B-C750852E9A75}"/>
              </a:ext>
            </a:extLst>
          </p:cNvPr>
          <p:cNvSpPr>
            <a:spLocks noChangeArrowheads="1"/>
          </p:cNvSpPr>
          <p:nvPr/>
        </p:nvSpPr>
        <p:spPr bwMode="auto">
          <a:xfrm>
            <a:off x="6979128" y="2618639"/>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7" name="AutoShape 2">
            <a:extLst>
              <a:ext uri="{FF2B5EF4-FFF2-40B4-BE49-F238E27FC236}">
                <a16:creationId xmlns:a16="http://schemas.microsoft.com/office/drawing/2014/main" id="{74C55E1B-BBE9-45AD-A9D0-1330906AB5FE}"/>
              </a:ext>
            </a:extLst>
          </p:cNvPr>
          <p:cNvSpPr>
            <a:spLocks noChangeArrowheads="1"/>
          </p:cNvSpPr>
          <p:nvPr/>
        </p:nvSpPr>
        <p:spPr bwMode="auto">
          <a:xfrm>
            <a:off x="7712494" y="2611803"/>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8" name="AutoShape 2">
            <a:extLst>
              <a:ext uri="{FF2B5EF4-FFF2-40B4-BE49-F238E27FC236}">
                <a16:creationId xmlns:a16="http://schemas.microsoft.com/office/drawing/2014/main" id="{80EB341C-3A58-4864-B284-3CF8F1AB2031}"/>
              </a:ext>
            </a:extLst>
          </p:cNvPr>
          <p:cNvSpPr>
            <a:spLocks noChangeArrowheads="1"/>
          </p:cNvSpPr>
          <p:nvPr/>
        </p:nvSpPr>
        <p:spPr bwMode="auto">
          <a:xfrm>
            <a:off x="8445860" y="2618639"/>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9" name="AutoShape 2">
            <a:extLst>
              <a:ext uri="{FF2B5EF4-FFF2-40B4-BE49-F238E27FC236}">
                <a16:creationId xmlns:a16="http://schemas.microsoft.com/office/drawing/2014/main" id="{5DD780AE-8864-40E1-84A1-73BB3FD03267}"/>
              </a:ext>
            </a:extLst>
          </p:cNvPr>
          <p:cNvSpPr>
            <a:spLocks noChangeArrowheads="1"/>
          </p:cNvSpPr>
          <p:nvPr/>
        </p:nvSpPr>
        <p:spPr bwMode="auto">
          <a:xfrm>
            <a:off x="5495926" y="3207813"/>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0" name="Text Box 6">
            <a:extLst>
              <a:ext uri="{FF2B5EF4-FFF2-40B4-BE49-F238E27FC236}">
                <a16:creationId xmlns:a16="http://schemas.microsoft.com/office/drawing/2014/main" id="{A9412C82-5DE8-4E18-9CD3-D6DBED767483}"/>
              </a:ext>
            </a:extLst>
          </p:cNvPr>
          <p:cNvSpPr txBox="1">
            <a:spLocks noChangeArrowheads="1"/>
          </p:cNvSpPr>
          <p:nvPr/>
        </p:nvSpPr>
        <p:spPr bwMode="auto">
          <a:xfrm>
            <a:off x="5480663" y="2940420"/>
            <a:ext cx="332729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Calibri" panose="020F0502020204030204" pitchFamily="34" charset="0"/>
              </a:rPr>
              <a:t>nie         selten          50%           oft         immer </a:t>
            </a:r>
            <a:endParaRPr kumimoji="0" lang="de-DE" altLang="de-DE" sz="2400" b="0" i="0" u="none" strike="noStrike" cap="none" normalizeH="0" baseline="0" dirty="0">
              <a:ln>
                <a:noFill/>
              </a:ln>
              <a:solidFill>
                <a:schemeClr val="tx1"/>
              </a:solidFill>
              <a:effectLst/>
              <a:latin typeface="Arial" panose="020B0604020202020204" pitchFamily="34" charset="0"/>
            </a:endParaRPr>
          </a:p>
        </p:txBody>
      </p:sp>
      <p:sp>
        <p:nvSpPr>
          <p:cNvPr id="141" name="AutoShape 2">
            <a:extLst>
              <a:ext uri="{FF2B5EF4-FFF2-40B4-BE49-F238E27FC236}">
                <a16:creationId xmlns:a16="http://schemas.microsoft.com/office/drawing/2014/main" id="{10DD9340-A207-4124-A5F5-7084187116FF}"/>
              </a:ext>
            </a:extLst>
          </p:cNvPr>
          <p:cNvSpPr>
            <a:spLocks noChangeArrowheads="1"/>
          </p:cNvSpPr>
          <p:nvPr/>
        </p:nvSpPr>
        <p:spPr bwMode="auto">
          <a:xfrm>
            <a:off x="6229694" y="3200767"/>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2" name="AutoShape 2">
            <a:extLst>
              <a:ext uri="{FF2B5EF4-FFF2-40B4-BE49-F238E27FC236}">
                <a16:creationId xmlns:a16="http://schemas.microsoft.com/office/drawing/2014/main" id="{9614D87B-A622-4F0F-A567-4BE6F17E0288}"/>
              </a:ext>
            </a:extLst>
          </p:cNvPr>
          <p:cNvSpPr>
            <a:spLocks noChangeArrowheads="1"/>
          </p:cNvSpPr>
          <p:nvPr/>
        </p:nvSpPr>
        <p:spPr bwMode="auto">
          <a:xfrm>
            <a:off x="6963865" y="3200767"/>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3" name="AutoShape 2">
            <a:extLst>
              <a:ext uri="{FF2B5EF4-FFF2-40B4-BE49-F238E27FC236}">
                <a16:creationId xmlns:a16="http://schemas.microsoft.com/office/drawing/2014/main" id="{35D0A607-10C8-4C0F-B4DF-3281D3D23E8C}"/>
              </a:ext>
            </a:extLst>
          </p:cNvPr>
          <p:cNvSpPr>
            <a:spLocks noChangeArrowheads="1"/>
          </p:cNvSpPr>
          <p:nvPr/>
        </p:nvSpPr>
        <p:spPr bwMode="auto">
          <a:xfrm>
            <a:off x="7697231" y="3193931"/>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4" name="AutoShape 2">
            <a:extLst>
              <a:ext uri="{FF2B5EF4-FFF2-40B4-BE49-F238E27FC236}">
                <a16:creationId xmlns:a16="http://schemas.microsoft.com/office/drawing/2014/main" id="{3EAFB2B2-EEE2-4C19-A8A9-B8DC564671CE}"/>
              </a:ext>
            </a:extLst>
          </p:cNvPr>
          <p:cNvSpPr>
            <a:spLocks noChangeArrowheads="1"/>
          </p:cNvSpPr>
          <p:nvPr/>
        </p:nvSpPr>
        <p:spPr bwMode="auto">
          <a:xfrm>
            <a:off x="8430597" y="3200767"/>
            <a:ext cx="202358" cy="206652"/>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cxnSp>
        <p:nvCxnSpPr>
          <p:cNvPr id="65" name="Gerader Verbinder 64">
            <a:extLst>
              <a:ext uri="{FF2B5EF4-FFF2-40B4-BE49-F238E27FC236}">
                <a16:creationId xmlns:a16="http://schemas.microsoft.com/office/drawing/2014/main" id="{0B8772DC-57F5-4C9C-B750-567848FE546F}"/>
              </a:ext>
            </a:extLst>
          </p:cNvPr>
          <p:cNvCxnSpPr>
            <a:cxnSpLocks/>
          </p:cNvCxnSpPr>
          <p:nvPr/>
        </p:nvCxnSpPr>
        <p:spPr>
          <a:xfrm>
            <a:off x="8430597" y="2619108"/>
            <a:ext cx="325812" cy="268194"/>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32DAC5F0-32DD-4071-977E-6833B9F04DA6}"/>
              </a:ext>
            </a:extLst>
          </p:cNvPr>
          <p:cNvCxnSpPr>
            <a:cxnSpLocks/>
          </p:cNvCxnSpPr>
          <p:nvPr/>
        </p:nvCxnSpPr>
        <p:spPr>
          <a:xfrm flipH="1">
            <a:off x="8427558" y="2625685"/>
            <a:ext cx="318580" cy="266242"/>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08EE1D9E-748C-4978-92DA-F35C9C0764C9}"/>
              </a:ext>
            </a:extLst>
          </p:cNvPr>
          <p:cNvCxnSpPr>
            <a:cxnSpLocks/>
          </p:cNvCxnSpPr>
          <p:nvPr/>
        </p:nvCxnSpPr>
        <p:spPr>
          <a:xfrm>
            <a:off x="6903054" y="3188874"/>
            <a:ext cx="325812" cy="268194"/>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03194D87-6403-4EC3-A295-E91923D69DFC}"/>
              </a:ext>
            </a:extLst>
          </p:cNvPr>
          <p:cNvCxnSpPr>
            <a:cxnSpLocks/>
          </p:cNvCxnSpPr>
          <p:nvPr/>
        </p:nvCxnSpPr>
        <p:spPr>
          <a:xfrm flipH="1">
            <a:off x="6900015" y="3195451"/>
            <a:ext cx="318580" cy="266242"/>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pic>
        <p:nvPicPr>
          <p:cNvPr id="49" name="Grafik 48">
            <a:extLst>
              <a:ext uri="{FF2B5EF4-FFF2-40B4-BE49-F238E27FC236}">
                <a16:creationId xmlns:a16="http://schemas.microsoft.com/office/drawing/2014/main" id="{E53171B6-A40F-4B83-9AD6-E1A869AE5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2593761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4"/>
                                        </p:tgtEl>
                                      </p:cBhvr>
                                    </p:animEffect>
                                    <p:animScale>
                                      <p:cBhvr>
                                        <p:cTn id="7" dur="250" autoRev="1" fill="hold"/>
                                        <p:tgtEl>
                                          <p:spTgt spid="64"/>
                                        </p:tgtEl>
                                      </p:cBhvr>
                                      <p:by x="105000" y="105000"/>
                                    </p:animScale>
                                  </p:childTnLst>
                                </p:cTn>
                              </p:par>
                              <p:par>
                                <p:cTn id="8" presetID="26" presetClass="emph" presetSubtype="0" fill="hold" grpId="0" nodeType="withEffect">
                                  <p:stCondLst>
                                    <p:cond delay="500"/>
                                  </p:stCondLst>
                                  <p:childTnLst>
                                    <p:animEffect transition="out" filter="fade">
                                      <p:cBhvr>
                                        <p:cTn id="9" dur="500" tmFilter="0, 0; .2, .5; .8, .5; 1, 0"/>
                                        <p:tgtEl>
                                          <p:spTgt spid="55"/>
                                        </p:tgtEl>
                                      </p:cBhvr>
                                    </p:animEffect>
                                    <p:animScale>
                                      <p:cBhvr>
                                        <p:cTn id="10" dur="250" autoRev="1" fill="hold"/>
                                        <p:tgtEl>
                                          <p:spTgt spid="55"/>
                                        </p:tgtEl>
                                      </p:cBhvr>
                                      <p:by x="105000" y="105000"/>
                                    </p:animScale>
                                  </p:childTnLst>
                                </p:cTn>
                              </p:par>
                              <p:par>
                                <p:cTn id="11" presetID="26" presetClass="emph" presetSubtype="0" fill="hold" grpId="0" nodeType="withEffect">
                                  <p:stCondLst>
                                    <p:cond delay="1000"/>
                                  </p:stCondLst>
                                  <p:childTnLst>
                                    <p:animEffect transition="out" filter="fade">
                                      <p:cBhvr>
                                        <p:cTn id="12" dur="500" tmFilter="0, 0; .2, .5; .8, .5; 1, 0"/>
                                        <p:tgtEl>
                                          <p:spTgt spid="124"/>
                                        </p:tgtEl>
                                      </p:cBhvr>
                                    </p:animEffect>
                                    <p:animScale>
                                      <p:cBhvr>
                                        <p:cTn id="13" dur="250" autoRev="1" fill="hold"/>
                                        <p:tgtEl>
                                          <p:spTgt spid="1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5" grpId="0"/>
      <p:bldP spid="1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CBF8518A-FAC8-4620-ACB8-3DC77AD32459}"/>
              </a:ext>
            </a:extLst>
          </p:cNvPr>
          <p:cNvSpPr>
            <a:spLocks/>
          </p:cNvSpPr>
          <p:nvPr/>
        </p:nvSpPr>
        <p:spPr bwMode="auto">
          <a:xfrm>
            <a:off x="3502384" y="2813913"/>
            <a:ext cx="1648090" cy="1230174"/>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chemeClr val="bg1"/>
          </a:solidFill>
          <a:ln w="76200" cap="flat" cmpd="sng" algn="ctr">
            <a:solidFill>
              <a:srgbClr val="29630E"/>
            </a:solidFill>
            <a:prstDash val="solid"/>
            <a:round/>
            <a:headEnd/>
            <a:tailEnd/>
          </a:ln>
          <a:effectLst/>
        </p:spPr>
        <p:txBody>
          <a:bodyPr vert="horz" wrap="square" lIns="36576" tIns="36576" rIns="36576" bIns="36576" numCol="1" anchor="t" anchorCtr="0" compatLnSpc="1">
            <a:prstTxWarp prst="textNoShape">
              <a:avLst/>
            </a:prstTxWarp>
          </a:bodyPr>
          <a:lstStyle/>
          <a:p>
            <a:endParaRPr lang="de-DE">
              <a:solidFill>
                <a:srgbClr val="29630E"/>
              </a:solidFill>
            </a:endParaRPr>
          </a:p>
        </p:txBody>
      </p:sp>
      <p:sp>
        <p:nvSpPr>
          <p:cNvPr id="16" name="Text Box 7">
            <a:extLst>
              <a:ext uri="{FF2B5EF4-FFF2-40B4-BE49-F238E27FC236}">
                <a16:creationId xmlns:a16="http://schemas.microsoft.com/office/drawing/2014/main" id="{CCAA55C8-DD48-43A7-A1E0-63EB0AB25630}"/>
              </a:ext>
            </a:extLst>
          </p:cNvPr>
          <p:cNvSpPr txBox="1">
            <a:spLocks noChangeArrowheads="1"/>
          </p:cNvSpPr>
          <p:nvPr/>
        </p:nvSpPr>
        <p:spPr bwMode="auto">
          <a:xfrm>
            <a:off x="4138178" y="2720104"/>
            <a:ext cx="902691" cy="1481874"/>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0" b="1" i="0" u="none" strike="noStrike" cap="none" normalizeH="0" baseline="0" dirty="0">
                <a:ln>
                  <a:noFill/>
                </a:ln>
                <a:solidFill>
                  <a:srgbClr val="29630E"/>
                </a:solidFill>
                <a:effectLst/>
                <a:latin typeface="Calibri" panose="020F0502020204030204" pitchFamily="34" charset="0"/>
              </a:rPr>
              <a:t>3</a:t>
            </a:r>
            <a:endParaRPr kumimoji="0" lang="de-DE" altLang="de-DE" sz="3200" b="0" i="0" u="none" strike="noStrike" cap="none" normalizeH="0" baseline="0" dirty="0">
              <a:ln>
                <a:noFill/>
              </a:ln>
              <a:solidFill>
                <a:srgbClr val="29630E"/>
              </a:solidFill>
              <a:effectLst/>
              <a:latin typeface="Arial" panose="020B0604020202020204" pitchFamily="34" charset="0"/>
            </a:endParaRPr>
          </a:p>
        </p:txBody>
      </p:sp>
      <p:sp>
        <p:nvSpPr>
          <p:cNvPr id="2" name="Ellipse 1">
            <a:extLst>
              <a:ext uri="{FF2B5EF4-FFF2-40B4-BE49-F238E27FC236}">
                <a16:creationId xmlns:a16="http://schemas.microsoft.com/office/drawing/2014/main" id="{13525803-10AB-47BE-B689-B29352AA6AD8}"/>
              </a:ext>
            </a:extLst>
          </p:cNvPr>
          <p:cNvSpPr/>
          <p:nvPr/>
        </p:nvSpPr>
        <p:spPr>
          <a:xfrm>
            <a:off x="3200400" y="2564296"/>
            <a:ext cx="2304432" cy="1573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a:extLst>
              <a:ext uri="{FF2B5EF4-FFF2-40B4-BE49-F238E27FC236}">
                <a16:creationId xmlns:a16="http://schemas.microsoft.com/office/drawing/2014/main" id="{94935E55-AE64-408C-BE20-F6E3E1F0CC02}"/>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202610" y="1712533"/>
            <a:ext cx="7941390" cy="4120996"/>
          </a:xfrm>
          <a:prstGeom prst="rect">
            <a:avLst/>
          </a:prstGeom>
        </p:spPr>
      </p:pic>
      <p:sp>
        <p:nvSpPr>
          <p:cNvPr id="14" name="Freihandform: Form 13">
            <a:extLst>
              <a:ext uri="{FF2B5EF4-FFF2-40B4-BE49-F238E27FC236}">
                <a16:creationId xmlns:a16="http://schemas.microsoft.com/office/drawing/2014/main" id="{B6552DD6-081B-4A1C-8716-8094E5F714C3}"/>
              </a:ext>
            </a:extLst>
          </p:cNvPr>
          <p:cNvSpPr/>
          <p:nvPr/>
        </p:nvSpPr>
        <p:spPr>
          <a:xfrm>
            <a:off x="523087" y="1008704"/>
            <a:ext cx="3123819" cy="5581281"/>
          </a:xfrm>
          <a:custGeom>
            <a:avLst/>
            <a:gdLst>
              <a:gd name="connsiteX0" fmla="*/ 2369442 w 3123819"/>
              <a:gd name="connsiteY0" fmla="*/ 1190527 h 5890327"/>
              <a:gd name="connsiteX1" fmla="*/ 1955374 w 3123819"/>
              <a:gd name="connsiteY1" fmla="*/ 2087675 h 5890327"/>
              <a:gd name="connsiteX2" fmla="*/ 1972627 w 3123819"/>
              <a:gd name="connsiteY2" fmla="*/ 3864716 h 5890327"/>
              <a:gd name="connsiteX3" fmla="*/ 2783510 w 3123819"/>
              <a:gd name="connsiteY3" fmla="*/ 4934392 h 5890327"/>
              <a:gd name="connsiteX4" fmla="*/ 2938785 w 3123819"/>
              <a:gd name="connsiteY4" fmla="*/ 5434724 h 5890327"/>
              <a:gd name="connsiteX5" fmla="*/ 230091 w 3123819"/>
              <a:gd name="connsiteY5" fmla="*/ 5503735 h 5890327"/>
              <a:gd name="connsiteX6" fmla="*/ 437125 w 3123819"/>
              <a:gd name="connsiteY6" fmla="*/ 258875 h 5890327"/>
              <a:gd name="connsiteX7" fmla="*/ 2783510 w 3123819"/>
              <a:gd name="connsiteY7" fmla="*/ 845471 h 5890327"/>
              <a:gd name="connsiteX8" fmla="*/ 2145155 w 3123819"/>
              <a:gd name="connsiteY8" fmla="*/ 1225033 h 5890327"/>
              <a:gd name="connsiteX9" fmla="*/ 2145155 w 3123819"/>
              <a:gd name="connsiteY9" fmla="*/ 1225033 h 589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819" h="5890327">
                <a:moveTo>
                  <a:pt x="2369442" y="1190527"/>
                </a:moveTo>
                <a:cubicBezTo>
                  <a:pt x="2195476" y="1416252"/>
                  <a:pt x="2021510" y="1641977"/>
                  <a:pt x="1955374" y="2087675"/>
                </a:cubicBezTo>
                <a:cubicBezTo>
                  <a:pt x="1889238" y="2533373"/>
                  <a:pt x="1834604" y="3390263"/>
                  <a:pt x="1972627" y="3864716"/>
                </a:cubicBezTo>
                <a:cubicBezTo>
                  <a:pt x="2110650" y="4339169"/>
                  <a:pt x="2622484" y="4672724"/>
                  <a:pt x="2783510" y="4934392"/>
                </a:cubicBezTo>
                <a:cubicBezTo>
                  <a:pt x="2944536" y="5196060"/>
                  <a:pt x="3364355" y="5339834"/>
                  <a:pt x="2938785" y="5434724"/>
                </a:cubicBezTo>
                <a:cubicBezTo>
                  <a:pt x="2513215" y="5529615"/>
                  <a:pt x="647034" y="6366377"/>
                  <a:pt x="230091" y="5503735"/>
                </a:cubicBezTo>
                <a:cubicBezTo>
                  <a:pt x="-186852" y="4641093"/>
                  <a:pt x="11555" y="1035252"/>
                  <a:pt x="437125" y="258875"/>
                </a:cubicBezTo>
                <a:cubicBezTo>
                  <a:pt x="862695" y="-517502"/>
                  <a:pt x="2498838" y="684445"/>
                  <a:pt x="2783510" y="845471"/>
                </a:cubicBezTo>
                <a:cubicBezTo>
                  <a:pt x="3068182" y="1006497"/>
                  <a:pt x="2145155" y="1225033"/>
                  <a:pt x="2145155" y="1225033"/>
                </a:cubicBezTo>
                <a:lnTo>
                  <a:pt x="2145155" y="1225033"/>
                </a:lnTo>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Form 12">
            <a:extLst>
              <a:ext uri="{FF2B5EF4-FFF2-40B4-BE49-F238E27FC236}">
                <a16:creationId xmlns:a16="http://schemas.microsoft.com/office/drawing/2014/main" id="{FA9F4898-C18B-41F5-8CC1-3422D69EB07B}"/>
              </a:ext>
            </a:extLst>
          </p:cNvPr>
          <p:cNvSpPr/>
          <p:nvPr/>
        </p:nvSpPr>
        <p:spPr>
          <a:xfrm>
            <a:off x="4682361" y="732703"/>
            <a:ext cx="4953001" cy="6030047"/>
          </a:xfrm>
          <a:custGeom>
            <a:avLst/>
            <a:gdLst>
              <a:gd name="connsiteX0" fmla="*/ 224565 w 5570824"/>
              <a:gd name="connsiteY0" fmla="*/ 649648 h 5927135"/>
              <a:gd name="connsiteX1" fmla="*/ 1123199 w 5570824"/>
              <a:gd name="connsiteY1" fmla="*/ 1595579 h 5927135"/>
              <a:gd name="connsiteX2" fmla="*/ 1501571 w 5570824"/>
              <a:gd name="connsiteY2" fmla="*/ 3345552 h 5927135"/>
              <a:gd name="connsiteX3" fmla="*/ 776358 w 5570824"/>
              <a:gd name="connsiteY3" fmla="*/ 4890572 h 5927135"/>
              <a:gd name="connsiteX4" fmla="*/ 256096 w 5570824"/>
              <a:gd name="connsiteY4" fmla="*/ 5442365 h 5927135"/>
              <a:gd name="connsiteX5" fmla="*/ 5159171 w 5570824"/>
              <a:gd name="connsiteY5" fmla="*/ 5552724 h 5927135"/>
              <a:gd name="connsiteX6" fmla="*/ 4733502 w 5570824"/>
              <a:gd name="connsiteY6" fmla="*/ 334338 h 5927135"/>
              <a:gd name="connsiteX7" fmla="*/ 224565 w 5570824"/>
              <a:gd name="connsiteY7" fmla="*/ 649648 h 59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0824" h="5927135">
                <a:moveTo>
                  <a:pt x="224565" y="649648"/>
                </a:moveTo>
                <a:cubicBezTo>
                  <a:pt x="-377152" y="859855"/>
                  <a:pt x="910365" y="1146262"/>
                  <a:pt x="1123199" y="1595579"/>
                </a:cubicBezTo>
                <a:cubicBezTo>
                  <a:pt x="1336033" y="2044896"/>
                  <a:pt x="1559378" y="2796387"/>
                  <a:pt x="1501571" y="3345552"/>
                </a:cubicBezTo>
                <a:cubicBezTo>
                  <a:pt x="1443764" y="3894718"/>
                  <a:pt x="983937" y="4541103"/>
                  <a:pt x="776358" y="4890572"/>
                </a:cubicBezTo>
                <a:cubicBezTo>
                  <a:pt x="568779" y="5240041"/>
                  <a:pt x="-474373" y="5332006"/>
                  <a:pt x="256096" y="5442365"/>
                </a:cubicBezTo>
                <a:cubicBezTo>
                  <a:pt x="986565" y="5552724"/>
                  <a:pt x="4412937" y="6404062"/>
                  <a:pt x="5159171" y="5552724"/>
                </a:cubicBezTo>
                <a:cubicBezTo>
                  <a:pt x="5905405" y="4701386"/>
                  <a:pt x="5561192" y="1156773"/>
                  <a:pt x="4733502" y="334338"/>
                </a:cubicBezTo>
                <a:cubicBezTo>
                  <a:pt x="3905812" y="-488097"/>
                  <a:pt x="826282" y="439441"/>
                  <a:pt x="224565" y="649648"/>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feld 54">
            <a:extLst>
              <a:ext uri="{FF2B5EF4-FFF2-40B4-BE49-F238E27FC236}">
                <a16:creationId xmlns:a16="http://schemas.microsoft.com/office/drawing/2014/main" id="{CE34EA16-C821-420C-AAE8-921367C1B1D0}"/>
              </a:ext>
            </a:extLst>
          </p:cNvPr>
          <p:cNvSpPr txBox="1"/>
          <p:nvPr/>
        </p:nvSpPr>
        <p:spPr>
          <a:xfrm>
            <a:off x="3061021" y="873923"/>
            <a:ext cx="2443811" cy="646331"/>
          </a:xfrm>
          <a:prstGeom prst="rect">
            <a:avLst/>
          </a:prstGeom>
          <a:noFill/>
        </p:spPr>
        <p:txBody>
          <a:bodyPr wrap="none" rtlCol="0">
            <a:spAutoFit/>
          </a:bodyPr>
          <a:lstStyle/>
          <a:p>
            <a:r>
              <a:rPr lang="de-DE" sz="3600" b="1" dirty="0">
                <a:solidFill>
                  <a:srgbClr val="29630E"/>
                </a:solidFill>
              </a:rPr>
              <a:t>Wie wichtig</a:t>
            </a:r>
            <a:endParaRPr lang="de-DE" sz="4800" b="1" dirty="0">
              <a:solidFill>
                <a:srgbClr val="29630E"/>
              </a:solidFill>
            </a:endParaRPr>
          </a:p>
        </p:txBody>
      </p:sp>
      <p:cxnSp>
        <p:nvCxnSpPr>
          <p:cNvPr id="17" name="Gerader Verbinder 16">
            <a:extLst>
              <a:ext uri="{FF2B5EF4-FFF2-40B4-BE49-F238E27FC236}">
                <a16:creationId xmlns:a16="http://schemas.microsoft.com/office/drawing/2014/main" id="{9C87B865-311A-4A75-BDE8-450310FD8A31}"/>
              </a:ext>
            </a:extLst>
          </p:cNvPr>
          <p:cNvCxnSpPr/>
          <p:nvPr/>
        </p:nvCxnSpPr>
        <p:spPr>
          <a:xfrm flipH="1">
            <a:off x="5013435" y="5817763"/>
            <a:ext cx="28377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686416B3-F75F-43DB-A669-6AA0A75FC937}"/>
              </a:ext>
            </a:extLst>
          </p:cNvPr>
          <p:cNvSpPr/>
          <p:nvPr/>
        </p:nvSpPr>
        <p:spPr>
          <a:xfrm>
            <a:off x="2380590" y="1520254"/>
            <a:ext cx="3641836" cy="4463823"/>
          </a:xfrm>
          <a:prstGeom prst="ellipse">
            <a:avLst/>
          </a:prstGeom>
          <a:noFill/>
          <a:ln w="76200">
            <a:solidFill>
              <a:srgbClr val="C9E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Zeichnung enthält.&#10;&#10;Automatisch generierte Beschreibung">
            <a:extLst>
              <a:ext uri="{FF2B5EF4-FFF2-40B4-BE49-F238E27FC236}">
                <a16:creationId xmlns:a16="http://schemas.microsoft.com/office/drawing/2014/main" id="{1D2E8E0C-9B02-4E9E-AAFC-B6BFF2C95F91}"/>
              </a:ext>
            </a:extLst>
          </p:cNvPr>
          <p:cNvPicPr>
            <a:picLocks noChangeAspect="1"/>
          </p:cNvPicPr>
          <p:nvPr/>
        </p:nvPicPr>
        <p:blipFill rotWithShape="1">
          <a:blip r:embed="rId4">
            <a:alphaModFix amt="20000"/>
          </a:blip>
          <a:srcRect l="18297" t="3794" b="7796"/>
          <a:stretch/>
        </p:blipFill>
        <p:spPr>
          <a:xfrm>
            <a:off x="0" y="1"/>
            <a:ext cx="1957382" cy="6858000"/>
          </a:xfrm>
          <a:prstGeom prst="rect">
            <a:avLst/>
          </a:prstGeom>
          <a:noFill/>
          <a:ln cap="flat">
            <a:noFill/>
          </a:ln>
        </p:spPr>
      </p:pic>
      <p:pic>
        <p:nvPicPr>
          <p:cNvPr id="19" name="Grafik 18">
            <a:extLst>
              <a:ext uri="{FF2B5EF4-FFF2-40B4-BE49-F238E27FC236}">
                <a16:creationId xmlns:a16="http://schemas.microsoft.com/office/drawing/2014/main" id="{9781B4B3-7774-42CD-A752-6DB156F84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2902014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descr="Ein Bild, das Zeichnung enthält.&#10;&#10;Automatisch generierte Beschreibung">
            <a:extLst>
              <a:ext uri="{FF2B5EF4-FFF2-40B4-BE49-F238E27FC236}">
                <a16:creationId xmlns:a16="http://schemas.microsoft.com/office/drawing/2014/main" id="{74E72842-2518-471F-8F8E-3E068F22D857}"/>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2" name="Text Box 2">
            <a:extLst>
              <a:ext uri="{FF2B5EF4-FFF2-40B4-BE49-F238E27FC236}">
                <a16:creationId xmlns:a16="http://schemas.microsoft.com/office/drawing/2014/main" id="{11740F3A-25BF-40F4-971B-5155C331EE54}"/>
              </a:ext>
            </a:extLst>
          </p:cNvPr>
          <p:cNvSpPr txBox="1">
            <a:spLocks noChangeArrowheads="1"/>
          </p:cNvSpPr>
          <p:nvPr/>
        </p:nvSpPr>
        <p:spPr bwMode="auto">
          <a:xfrm>
            <a:off x="3548769" y="568818"/>
            <a:ext cx="1735503" cy="1604469"/>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rgbClr val="29630E"/>
              </a:solidFill>
              <a:effectLst/>
              <a:latin typeface="Arial" panose="020B0604020202020204" pitchFamily="34" charset="0"/>
            </a:endParaRPr>
          </a:p>
        </p:txBody>
      </p:sp>
      <p:sp>
        <p:nvSpPr>
          <p:cNvPr id="3" name="AutoShape 3">
            <a:extLst>
              <a:ext uri="{FF2B5EF4-FFF2-40B4-BE49-F238E27FC236}">
                <a16:creationId xmlns:a16="http://schemas.microsoft.com/office/drawing/2014/main" id="{13AAFACD-9833-4434-932B-20BF140E1CE3}"/>
              </a:ext>
            </a:extLst>
          </p:cNvPr>
          <p:cNvSpPr>
            <a:spLocks noChangeArrowheads="1"/>
          </p:cNvSpPr>
          <p:nvPr/>
        </p:nvSpPr>
        <p:spPr bwMode="auto">
          <a:xfrm>
            <a:off x="3343983" y="495300"/>
            <a:ext cx="2284304" cy="1608138"/>
          </a:xfrm>
          <a:prstGeom prst="roundRect">
            <a:avLst>
              <a:gd name="adj" fmla="val 16667"/>
            </a:avLst>
          </a:prstGeom>
          <a:solidFill>
            <a:srgbClr val="92D050"/>
          </a:solidFill>
          <a:ln w="2540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solidFill>
                <a:srgbClr val="29630E"/>
              </a:solidFill>
            </a:endParaRPr>
          </a:p>
        </p:txBody>
      </p:sp>
      <p:sp>
        <p:nvSpPr>
          <p:cNvPr id="4" name="AutoShape 4">
            <a:extLst>
              <a:ext uri="{FF2B5EF4-FFF2-40B4-BE49-F238E27FC236}">
                <a16:creationId xmlns:a16="http://schemas.microsoft.com/office/drawing/2014/main" id="{5111B987-7108-4196-BC07-E2E8507AE3D7}"/>
              </a:ext>
            </a:extLst>
          </p:cNvPr>
          <p:cNvSpPr>
            <a:spLocks noChangeArrowheads="1"/>
          </p:cNvSpPr>
          <p:nvPr/>
        </p:nvSpPr>
        <p:spPr bwMode="auto">
          <a:xfrm>
            <a:off x="3343983" y="2624319"/>
            <a:ext cx="2283013" cy="1609361"/>
          </a:xfrm>
          <a:prstGeom prst="roundRect">
            <a:avLst>
              <a:gd name="adj" fmla="val 16667"/>
            </a:avLst>
          </a:prstGeom>
          <a:solidFill>
            <a:srgbClr val="D4EDB9"/>
          </a:solidFill>
          <a:ln w="2540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solidFill>
                <a:srgbClr val="29630E"/>
              </a:solidFill>
            </a:endParaRPr>
          </a:p>
        </p:txBody>
      </p:sp>
      <p:sp>
        <p:nvSpPr>
          <p:cNvPr id="7" name="AutoShape 5">
            <a:extLst>
              <a:ext uri="{FF2B5EF4-FFF2-40B4-BE49-F238E27FC236}">
                <a16:creationId xmlns:a16="http://schemas.microsoft.com/office/drawing/2014/main" id="{6BB306DF-66E9-4D87-A888-224B18F7B9A6}"/>
              </a:ext>
            </a:extLst>
          </p:cNvPr>
          <p:cNvSpPr>
            <a:spLocks noChangeArrowheads="1"/>
          </p:cNvSpPr>
          <p:nvPr/>
        </p:nvSpPr>
        <p:spPr bwMode="auto">
          <a:xfrm>
            <a:off x="3343983" y="4679821"/>
            <a:ext cx="2283013" cy="1609361"/>
          </a:xfrm>
          <a:prstGeom prst="roundRect">
            <a:avLst>
              <a:gd name="adj" fmla="val 16667"/>
            </a:avLst>
          </a:prstGeom>
          <a:solidFill>
            <a:schemeClr val="bg1"/>
          </a:solidFill>
          <a:ln w="25400" algn="ctr">
            <a:solidFill>
              <a:srgbClr val="29630E"/>
            </a:solidFill>
            <a:round/>
            <a:headEnd/>
            <a:tailEnd/>
          </a:ln>
          <a:effectLst/>
        </p:spPr>
        <p:txBody>
          <a:bodyPr vert="horz" wrap="square" lIns="36576" tIns="36576" rIns="36576" bIns="36576" numCol="1" anchor="t" anchorCtr="0" compatLnSpc="1">
            <a:prstTxWarp prst="textNoShape">
              <a:avLst/>
            </a:prstTxWarp>
          </a:bodyPr>
          <a:lstStyle/>
          <a:p>
            <a:endParaRPr lang="de-DE">
              <a:solidFill>
                <a:srgbClr val="29630E"/>
              </a:solidFill>
            </a:endParaRPr>
          </a:p>
        </p:txBody>
      </p:sp>
      <p:sp>
        <p:nvSpPr>
          <p:cNvPr id="8" name="Freeform 6">
            <a:extLst>
              <a:ext uri="{FF2B5EF4-FFF2-40B4-BE49-F238E27FC236}">
                <a16:creationId xmlns:a16="http://schemas.microsoft.com/office/drawing/2014/main" id="{86F91E99-65C6-4AC0-82C6-20F0F2974E31}"/>
              </a:ext>
            </a:extLst>
          </p:cNvPr>
          <p:cNvSpPr>
            <a:spLocks/>
          </p:cNvSpPr>
          <p:nvPr/>
        </p:nvSpPr>
        <p:spPr bwMode="auto">
          <a:xfrm>
            <a:off x="3586869" y="598232"/>
            <a:ext cx="1761329" cy="1362331"/>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noFill/>
          <a:ln w="38100" cap="flat" cmpd="sng" algn="ctr">
            <a:solidFill>
              <a:srgbClr val="29630E"/>
            </a:solidFill>
            <a:prstDash val="solid"/>
            <a:round/>
            <a:headEnd/>
            <a:tailEnd/>
          </a:ln>
          <a:effectLst/>
          <a:extLst>
            <a:ext uri="{909E8E84-426E-40DD-AFC4-6F175D3DCCD1}">
              <a14:hiddenFill xmlns:a14="http://schemas.microsoft.com/office/drawing/2010/main">
                <a:solidFill>
                  <a:srgbClr val="327051"/>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solidFill>
                <a:srgbClr val="29630E"/>
              </a:solidFill>
            </a:endParaRPr>
          </a:p>
        </p:txBody>
      </p:sp>
      <p:sp>
        <p:nvSpPr>
          <p:cNvPr id="9" name="Text Box 7">
            <a:extLst>
              <a:ext uri="{FF2B5EF4-FFF2-40B4-BE49-F238E27FC236}">
                <a16:creationId xmlns:a16="http://schemas.microsoft.com/office/drawing/2014/main" id="{F567F54C-219C-4BCD-A129-241C58BF5FB8}"/>
              </a:ext>
            </a:extLst>
          </p:cNvPr>
          <p:cNvSpPr txBox="1">
            <a:spLocks noChangeArrowheads="1"/>
          </p:cNvSpPr>
          <p:nvPr/>
        </p:nvSpPr>
        <p:spPr bwMode="auto">
          <a:xfrm>
            <a:off x="3736418" y="960188"/>
            <a:ext cx="1479823" cy="705587"/>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1" i="0" u="none" strike="noStrike" cap="none" normalizeH="0" baseline="0" dirty="0">
                <a:ln>
                  <a:noFill/>
                </a:ln>
                <a:solidFill>
                  <a:srgbClr val="29630E"/>
                </a:solidFill>
                <a:effectLst/>
                <a:latin typeface="Calibri" panose="020F0502020204030204" pitchFamily="34" charset="0"/>
              </a:rPr>
              <a:t>schwierig</a:t>
            </a:r>
            <a:endParaRPr kumimoji="0" lang="de-DE" altLang="de-DE" sz="600" b="0" i="0" u="none" strike="noStrike" cap="none" normalizeH="0" baseline="0" dirty="0">
              <a:ln>
                <a:noFill/>
              </a:ln>
              <a:solidFill>
                <a:srgbClr val="29630E"/>
              </a:solidFill>
              <a:effectLst/>
              <a:latin typeface="Arial" panose="020B0604020202020204" pitchFamily="34" charset="0"/>
            </a:endParaRPr>
          </a:p>
        </p:txBody>
      </p:sp>
      <p:sp>
        <p:nvSpPr>
          <p:cNvPr id="10" name="Freeform 8">
            <a:extLst>
              <a:ext uri="{FF2B5EF4-FFF2-40B4-BE49-F238E27FC236}">
                <a16:creationId xmlns:a16="http://schemas.microsoft.com/office/drawing/2014/main" id="{F76D5F66-7F06-4326-A068-AE0F631073B7}"/>
              </a:ext>
            </a:extLst>
          </p:cNvPr>
          <p:cNvSpPr>
            <a:spLocks/>
          </p:cNvSpPr>
          <p:nvPr/>
        </p:nvSpPr>
        <p:spPr bwMode="auto">
          <a:xfrm>
            <a:off x="3585282" y="2759518"/>
            <a:ext cx="1749707" cy="134398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noFill/>
          <a:ln w="38100" cap="flat" cmpd="sng" algn="ctr">
            <a:solidFill>
              <a:srgbClr val="29630E"/>
            </a:solidFill>
            <a:prstDash val="solid"/>
            <a:round/>
            <a:headEnd/>
            <a:tailEnd/>
          </a:ln>
          <a:effectLst/>
          <a:extLst>
            <a:ext uri="{909E8E84-426E-40DD-AFC4-6F175D3DCCD1}">
              <a14:hiddenFill xmlns:a14="http://schemas.microsoft.com/office/drawing/2010/main">
                <a:solidFill>
                  <a:srgbClr val="327051"/>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solidFill>
                <a:srgbClr val="29630E"/>
              </a:solidFill>
            </a:endParaRPr>
          </a:p>
        </p:txBody>
      </p:sp>
      <p:sp>
        <p:nvSpPr>
          <p:cNvPr id="12" name="Freeform 10">
            <a:extLst>
              <a:ext uri="{FF2B5EF4-FFF2-40B4-BE49-F238E27FC236}">
                <a16:creationId xmlns:a16="http://schemas.microsoft.com/office/drawing/2014/main" id="{28D84121-8926-4E6F-9DB7-E577C25C85EB}"/>
              </a:ext>
            </a:extLst>
          </p:cNvPr>
          <p:cNvSpPr>
            <a:spLocks/>
          </p:cNvSpPr>
          <p:nvPr/>
        </p:nvSpPr>
        <p:spPr bwMode="auto">
          <a:xfrm>
            <a:off x="3585282" y="4817277"/>
            <a:ext cx="1749707" cy="1303631"/>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noFill/>
          <a:ln w="38100" cap="flat" cmpd="sng" algn="ctr">
            <a:solidFill>
              <a:srgbClr val="29630E"/>
            </a:solidFill>
            <a:prstDash val="solid"/>
            <a:round/>
            <a:headEnd/>
            <a:tailEnd/>
          </a:ln>
          <a:effectLst/>
          <a:extLst>
            <a:ext uri="{909E8E84-426E-40DD-AFC4-6F175D3DCCD1}">
              <a14:hiddenFill xmlns:a14="http://schemas.microsoft.com/office/drawing/2010/main">
                <a:solidFill>
                  <a:srgbClr val="327051"/>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solidFill>
                <a:srgbClr val="29630E"/>
              </a:solidFill>
            </a:endParaRPr>
          </a:p>
        </p:txBody>
      </p:sp>
      <p:sp>
        <p:nvSpPr>
          <p:cNvPr id="15" name="Text Box 7">
            <a:extLst>
              <a:ext uri="{FF2B5EF4-FFF2-40B4-BE49-F238E27FC236}">
                <a16:creationId xmlns:a16="http://schemas.microsoft.com/office/drawing/2014/main" id="{BA9E6280-BE79-4670-93FA-5B34E32F183E}"/>
              </a:ext>
            </a:extLst>
          </p:cNvPr>
          <p:cNvSpPr txBox="1">
            <a:spLocks noChangeArrowheads="1"/>
          </p:cNvSpPr>
          <p:nvPr/>
        </p:nvSpPr>
        <p:spPr bwMode="auto">
          <a:xfrm>
            <a:off x="4029612" y="3155539"/>
            <a:ext cx="1254663" cy="655356"/>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1" i="0" u="none" strike="noStrike" cap="none" normalizeH="0" baseline="0" dirty="0">
                <a:ln>
                  <a:noFill/>
                </a:ln>
                <a:solidFill>
                  <a:srgbClr val="29630E"/>
                </a:solidFill>
                <a:effectLst/>
                <a:latin typeface="Calibri" panose="020F0502020204030204" pitchFamily="34" charset="0"/>
              </a:rPr>
              <a:t>mittel</a:t>
            </a:r>
            <a:endParaRPr kumimoji="0" lang="de-DE" altLang="de-DE" sz="600" b="0" i="0" u="none" strike="noStrike" cap="none" normalizeH="0" baseline="0" dirty="0">
              <a:ln>
                <a:noFill/>
              </a:ln>
              <a:solidFill>
                <a:srgbClr val="29630E"/>
              </a:solidFill>
              <a:effectLst/>
              <a:latin typeface="Arial" panose="020B0604020202020204" pitchFamily="34" charset="0"/>
            </a:endParaRPr>
          </a:p>
        </p:txBody>
      </p:sp>
      <p:sp>
        <p:nvSpPr>
          <p:cNvPr id="16" name="Text Box 7">
            <a:extLst>
              <a:ext uri="{FF2B5EF4-FFF2-40B4-BE49-F238E27FC236}">
                <a16:creationId xmlns:a16="http://schemas.microsoft.com/office/drawing/2014/main" id="{75FE2A72-653B-4BC9-9A12-ADDA69B0842C}"/>
              </a:ext>
            </a:extLst>
          </p:cNvPr>
          <p:cNvSpPr txBox="1">
            <a:spLocks noChangeArrowheads="1"/>
          </p:cNvSpPr>
          <p:nvPr/>
        </p:nvSpPr>
        <p:spPr bwMode="auto">
          <a:xfrm>
            <a:off x="4082076" y="5162525"/>
            <a:ext cx="1098291" cy="478656"/>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1" i="0" u="none" strike="noStrike" cap="none" normalizeH="0" baseline="0" dirty="0">
                <a:ln>
                  <a:noFill/>
                </a:ln>
                <a:solidFill>
                  <a:srgbClr val="29630E"/>
                </a:solidFill>
                <a:effectLst/>
                <a:latin typeface="Calibri" panose="020F0502020204030204" pitchFamily="34" charset="0"/>
              </a:rPr>
              <a:t>leicht</a:t>
            </a:r>
            <a:endParaRPr kumimoji="0" lang="de-DE" altLang="de-DE" sz="600" b="0" i="0" u="none" strike="noStrike" cap="none" normalizeH="0" baseline="0" dirty="0">
              <a:ln>
                <a:noFill/>
              </a:ln>
              <a:solidFill>
                <a:srgbClr val="29630E"/>
              </a:solidFill>
              <a:effectLst/>
              <a:latin typeface="Arial" panose="020B0604020202020204" pitchFamily="34" charset="0"/>
            </a:endParaRPr>
          </a:p>
        </p:txBody>
      </p:sp>
      <p:sp>
        <p:nvSpPr>
          <p:cNvPr id="17" name="Freeform 6">
            <a:extLst>
              <a:ext uri="{FF2B5EF4-FFF2-40B4-BE49-F238E27FC236}">
                <a16:creationId xmlns:a16="http://schemas.microsoft.com/office/drawing/2014/main" id="{6DA009AE-C914-49D5-B598-A281DD57750D}"/>
              </a:ext>
            </a:extLst>
          </p:cNvPr>
          <p:cNvSpPr>
            <a:spLocks/>
          </p:cNvSpPr>
          <p:nvPr/>
        </p:nvSpPr>
        <p:spPr bwMode="auto">
          <a:xfrm>
            <a:off x="78417" y="2853327"/>
            <a:ext cx="1648090" cy="1230174"/>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chemeClr val="bg1"/>
          </a:solidFill>
          <a:ln w="76200" cap="flat" cmpd="sng" algn="ctr">
            <a:solidFill>
              <a:srgbClr val="29630E"/>
            </a:solidFill>
            <a:prstDash val="solid"/>
            <a:round/>
            <a:headEnd/>
            <a:tailEnd/>
          </a:ln>
          <a:effectLst/>
        </p:spPr>
        <p:txBody>
          <a:bodyPr vert="horz" wrap="square" lIns="36576" tIns="36576" rIns="36576" bIns="36576" numCol="1" anchor="t" anchorCtr="0" compatLnSpc="1">
            <a:prstTxWarp prst="textNoShape">
              <a:avLst/>
            </a:prstTxWarp>
          </a:bodyPr>
          <a:lstStyle/>
          <a:p>
            <a:endParaRPr lang="de-DE">
              <a:solidFill>
                <a:srgbClr val="29630E"/>
              </a:solidFill>
            </a:endParaRPr>
          </a:p>
        </p:txBody>
      </p:sp>
      <p:sp>
        <p:nvSpPr>
          <p:cNvPr id="19" name="Text Box 7">
            <a:extLst>
              <a:ext uri="{FF2B5EF4-FFF2-40B4-BE49-F238E27FC236}">
                <a16:creationId xmlns:a16="http://schemas.microsoft.com/office/drawing/2014/main" id="{D0B7D370-EAFD-4780-B9C2-947249B8A096}"/>
              </a:ext>
            </a:extLst>
          </p:cNvPr>
          <p:cNvSpPr txBox="1">
            <a:spLocks noChangeArrowheads="1"/>
          </p:cNvSpPr>
          <p:nvPr/>
        </p:nvSpPr>
        <p:spPr bwMode="auto">
          <a:xfrm>
            <a:off x="714211" y="2759518"/>
            <a:ext cx="902691" cy="1481874"/>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0" b="1" i="0" u="none" strike="noStrike" cap="none" normalizeH="0" baseline="0" dirty="0">
                <a:ln>
                  <a:noFill/>
                </a:ln>
                <a:solidFill>
                  <a:srgbClr val="29630E"/>
                </a:solidFill>
                <a:effectLst/>
                <a:latin typeface="Calibri" panose="020F0502020204030204" pitchFamily="34" charset="0"/>
              </a:rPr>
              <a:t>3</a:t>
            </a:r>
            <a:endParaRPr kumimoji="0" lang="de-DE" altLang="de-DE" sz="3200" b="0" i="0" u="none" strike="noStrike" cap="none" normalizeH="0" baseline="0" dirty="0">
              <a:ln>
                <a:noFill/>
              </a:ln>
              <a:solidFill>
                <a:srgbClr val="29630E"/>
              </a:solidFill>
              <a:effectLst/>
              <a:latin typeface="Arial" panose="020B0604020202020204" pitchFamily="34" charset="0"/>
            </a:endParaRPr>
          </a:p>
        </p:txBody>
      </p:sp>
      <p:cxnSp>
        <p:nvCxnSpPr>
          <p:cNvPr id="11" name="Gerade Verbindung mit Pfeil 10">
            <a:extLst>
              <a:ext uri="{FF2B5EF4-FFF2-40B4-BE49-F238E27FC236}">
                <a16:creationId xmlns:a16="http://schemas.microsoft.com/office/drawing/2014/main" id="{3ED98B2B-ED99-4F37-9933-70EBC3A4A527}"/>
              </a:ext>
            </a:extLst>
          </p:cNvPr>
          <p:cNvCxnSpPr/>
          <p:nvPr/>
        </p:nvCxnSpPr>
        <p:spPr>
          <a:xfrm flipV="1">
            <a:off x="1616902" y="1513490"/>
            <a:ext cx="1331250" cy="1110829"/>
          </a:xfrm>
          <a:prstGeom prst="straightConnector1">
            <a:avLst/>
          </a:prstGeom>
          <a:ln w="1016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339C847B-9BA7-44ED-8D8C-1BC6BDD40E9E}"/>
              </a:ext>
            </a:extLst>
          </p:cNvPr>
          <p:cNvCxnSpPr>
            <a:cxnSpLocks/>
          </p:cNvCxnSpPr>
          <p:nvPr/>
        </p:nvCxnSpPr>
        <p:spPr>
          <a:xfrm flipV="1">
            <a:off x="1799760" y="3500455"/>
            <a:ext cx="1342062" cy="1"/>
          </a:xfrm>
          <a:prstGeom prst="straightConnector1">
            <a:avLst/>
          </a:prstGeom>
          <a:ln w="1016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046821E9-2DF2-4A27-ABEB-EAB6E57AAA24}"/>
              </a:ext>
            </a:extLst>
          </p:cNvPr>
          <p:cNvCxnSpPr>
            <a:cxnSpLocks/>
          </p:cNvCxnSpPr>
          <p:nvPr/>
        </p:nvCxnSpPr>
        <p:spPr>
          <a:xfrm>
            <a:off x="1587071" y="4376592"/>
            <a:ext cx="1361081" cy="967918"/>
          </a:xfrm>
          <a:prstGeom prst="straightConnector1">
            <a:avLst/>
          </a:prstGeom>
          <a:ln w="1016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2" name="Grafik 21">
            <a:extLst>
              <a:ext uri="{FF2B5EF4-FFF2-40B4-BE49-F238E27FC236}">
                <a16:creationId xmlns:a16="http://schemas.microsoft.com/office/drawing/2014/main" id="{31CC5DE9-CE7E-4755-B12D-0E62827CA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1163136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1000" fill="hold"/>
                                        <p:tgtEl>
                                          <p:spTgt spid="4"/>
                                        </p:tgtEl>
                                        <p:attrNameLst>
                                          <p:attrName>ppt_x</p:attrName>
                                        </p:attrNameLst>
                                      </p:cBhvr>
                                      <p:tavLst>
                                        <p:tav tm="0">
                                          <p:val>
                                            <p:strVal val="1+#ppt_w/2"/>
                                          </p:val>
                                        </p:tav>
                                        <p:tav tm="100000">
                                          <p:val>
                                            <p:strVal val="#ppt_x"/>
                                          </p:val>
                                        </p:tav>
                                      </p:tavLst>
                                    </p:anim>
                                    <p:anim calcmode="lin" valueType="num">
                                      <p:cBhvr additive="base">
                                        <p:cTn id="43" dur="1000" fill="hold"/>
                                        <p:tgtEl>
                                          <p:spTgt spid="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1000" fill="hold"/>
                                        <p:tgtEl>
                                          <p:spTgt spid="10"/>
                                        </p:tgtEl>
                                        <p:attrNameLst>
                                          <p:attrName>ppt_x</p:attrName>
                                        </p:attrNameLst>
                                      </p:cBhvr>
                                      <p:tavLst>
                                        <p:tav tm="0">
                                          <p:val>
                                            <p:strVal val="1+#ppt_w/2"/>
                                          </p:val>
                                        </p:tav>
                                        <p:tav tm="100000">
                                          <p:val>
                                            <p:strVal val="#ppt_x"/>
                                          </p:val>
                                        </p:tav>
                                      </p:tavLst>
                                    </p:anim>
                                    <p:anim calcmode="lin" valueType="num">
                                      <p:cBhvr additive="base">
                                        <p:cTn id="47" dur="100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1+#ppt_w/2"/>
                                          </p:val>
                                        </p:tav>
                                        <p:tav tm="100000">
                                          <p:val>
                                            <p:strVal val="#ppt_x"/>
                                          </p:val>
                                        </p:tav>
                                      </p:tavLst>
                                    </p:anim>
                                    <p:anim calcmode="lin" valueType="num">
                                      <p:cBhvr additive="base">
                                        <p:cTn id="51" dur="1000" fill="hold"/>
                                        <p:tgtEl>
                                          <p:spTgt spid="15"/>
                                        </p:tgtEl>
                                        <p:attrNameLst>
                                          <p:attrName>ppt_y</p:attrName>
                                        </p:attrNameLst>
                                      </p:cBhvr>
                                      <p:tavLst>
                                        <p:tav tm="0">
                                          <p:val>
                                            <p:strVal val="#ppt_y"/>
                                          </p:val>
                                        </p:tav>
                                        <p:tav tm="100000">
                                          <p:val>
                                            <p:strVal val="#ppt_y"/>
                                          </p:val>
                                        </p:tav>
                                      </p:tavLst>
                                    </p:anim>
                                  </p:childTnLst>
                                </p:cTn>
                              </p:par>
                              <p:par>
                                <p:cTn id="52" presetID="22" presetClass="entr" presetSubtype="8"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1250"/>
                                        <p:tgtEl>
                                          <p:spTgt spid="11"/>
                                        </p:tgtEl>
                                      </p:cBhvr>
                                    </p:animEffect>
                                  </p:childTnLst>
                                </p:cTn>
                              </p:par>
                              <p:par>
                                <p:cTn id="55" presetID="22" presetClass="entr" presetSubtype="8" fill="hold" nodeType="withEffect">
                                  <p:stCondLst>
                                    <p:cond delay="100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1250"/>
                                        <p:tgtEl>
                                          <p:spTgt spid="21"/>
                                        </p:tgtEl>
                                      </p:cBhvr>
                                    </p:animEffect>
                                  </p:childTnLst>
                                </p:cTn>
                              </p:par>
                              <p:par>
                                <p:cTn id="58" presetID="22" presetClass="entr" presetSubtype="8" fill="hold" nodeType="withEffect">
                                  <p:stCondLst>
                                    <p:cond delay="100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0" grpId="0" animBg="1"/>
      <p:bldP spid="12"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F0C8">
            <a:alpha val="39000"/>
          </a:srgbClr>
        </a:solidFill>
        <a:effectLst/>
      </p:bgPr>
    </p:bg>
    <p:spTree>
      <p:nvGrpSpPr>
        <p:cNvPr id="1" name=""/>
        <p:cNvGrpSpPr/>
        <p:nvPr/>
      </p:nvGrpSpPr>
      <p:grpSpPr>
        <a:xfrm>
          <a:off x="0" y="0"/>
          <a:ext cx="0" cy="0"/>
          <a:chOff x="0" y="0"/>
          <a:chExt cx="0" cy="0"/>
        </a:xfrm>
      </p:grpSpPr>
      <p:pic>
        <p:nvPicPr>
          <p:cNvPr id="12" name="Grafik 6" descr="Ein Bild, das Zeichnung enthält.&#10;&#10;Automatisch generierte Beschreibung">
            <a:extLst>
              <a:ext uri="{FF2B5EF4-FFF2-40B4-BE49-F238E27FC236}">
                <a16:creationId xmlns:a16="http://schemas.microsoft.com/office/drawing/2014/main" id="{6BF4C5F9-F1DF-4F52-A8ED-5BFA86E10F44}"/>
              </a:ext>
            </a:extLst>
          </p:cNvPr>
          <p:cNvPicPr>
            <a:picLocks noChangeAspect="1"/>
          </p:cNvPicPr>
          <p:nvPr/>
        </p:nvPicPr>
        <p:blipFill>
          <a:blip r:embed="rId3">
            <a:alphaModFix amt="55000"/>
            <a:biLevel thresh="50000"/>
          </a:blip>
          <a:srcRect l="18297" t="3794" b="7796"/>
          <a:stretch>
            <a:fillRect/>
          </a:stretch>
        </p:blipFill>
        <p:spPr>
          <a:xfrm>
            <a:off x="0" y="0"/>
            <a:ext cx="1957382" cy="6858000"/>
          </a:xfrm>
          <a:prstGeom prst="rect">
            <a:avLst/>
          </a:prstGeom>
          <a:noFill/>
          <a:ln cap="flat">
            <a:noFill/>
          </a:ln>
        </p:spPr>
      </p:pic>
      <p:sp>
        <p:nvSpPr>
          <p:cNvPr id="16" name="Textfeld 1">
            <a:extLst>
              <a:ext uri="{FF2B5EF4-FFF2-40B4-BE49-F238E27FC236}">
                <a16:creationId xmlns:a16="http://schemas.microsoft.com/office/drawing/2014/main" id="{A128EB6A-EC23-4B90-828A-78E4B21BE810}"/>
              </a:ext>
            </a:extLst>
          </p:cNvPr>
          <p:cNvSpPr txBox="1"/>
          <p:nvPr/>
        </p:nvSpPr>
        <p:spPr>
          <a:xfrm>
            <a:off x="4920148" y="620310"/>
            <a:ext cx="4223851" cy="1661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2800" b="1" i="0" u="none" strike="noStrike" kern="1200" cap="none" spc="0" normalizeH="0" baseline="0" noProof="0">
                <a:ln>
                  <a:noFill/>
                </a:ln>
                <a:solidFill>
                  <a:srgbClr val="2A6431"/>
                </a:solidFill>
                <a:effectLst/>
                <a:uLnTx/>
                <a:uFillTx/>
                <a:latin typeface="Calibri"/>
                <a:ea typeface="+mn-ea"/>
                <a:cs typeface="+mn-cs"/>
              </a:rPr>
              <a:t>Was hat der christliche Glaube mit Milchkaffee zu tun? </a:t>
            </a:r>
            <a:r>
              <a:rPr kumimoji="0" lang="de-DE" sz="2800" b="0" i="0" u="none" strike="noStrike" kern="1200" cap="none" spc="0" normalizeH="0" baseline="0" noProof="0">
                <a:ln>
                  <a:noFill/>
                </a:ln>
                <a:solidFill>
                  <a:srgbClr val="2A6431"/>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7" name="Grafik 6" descr="Ein Bild, das Text, Schild, Zeichnung enthält.&#10;&#10;Automatisch generierte Beschreibung">
            <a:extLst>
              <a:ext uri="{FF2B5EF4-FFF2-40B4-BE49-F238E27FC236}">
                <a16:creationId xmlns:a16="http://schemas.microsoft.com/office/drawing/2014/main" id="{9FCC7EA1-EBEA-4E0D-9E42-D993DDE40CFA}"/>
              </a:ext>
            </a:extLst>
          </p:cNvPr>
          <p:cNvPicPr>
            <a:picLocks noChangeAspect="1"/>
          </p:cNvPicPr>
          <p:nvPr/>
        </p:nvPicPr>
        <p:blipFill>
          <a:blip r:embed="rId4"/>
          <a:stretch>
            <a:fillRect/>
          </a:stretch>
        </p:blipFill>
        <p:spPr>
          <a:xfrm>
            <a:off x="425580" y="274475"/>
            <a:ext cx="3798280" cy="3812691"/>
          </a:xfrm>
          <a:prstGeom prst="rect">
            <a:avLst/>
          </a:prstGeom>
          <a:noFill/>
          <a:ln cap="flat">
            <a:noFill/>
          </a:ln>
        </p:spPr>
      </p:pic>
      <p:sp>
        <p:nvSpPr>
          <p:cNvPr id="5" name="Textfeld 2">
            <a:extLst>
              <a:ext uri="{FF2B5EF4-FFF2-40B4-BE49-F238E27FC236}">
                <a16:creationId xmlns:a16="http://schemas.microsoft.com/office/drawing/2014/main" id="{B0967039-477B-4436-9E78-83F6072CCA2E}"/>
              </a:ext>
            </a:extLst>
          </p:cNvPr>
          <p:cNvSpPr txBox="1"/>
          <p:nvPr/>
        </p:nvSpPr>
        <p:spPr>
          <a:xfrm>
            <a:off x="1075252" y="4655978"/>
            <a:ext cx="3317845" cy="209287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9630E"/>
                </a:solidFill>
                <a:uFillTx/>
                <a:latin typeface="Calibri"/>
              </a:rPr>
              <a:t>Was ist der Zusammenhang zwischen Steckdosen und Nächstenliebe? </a:t>
            </a:r>
            <a:endParaRPr lang="de-DE" sz="2800" b="0" i="0" u="none" strike="noStrike" kern="1200" cap="none" spc="0" baseline="0">
              <a:solidFill>
                <a:srgbClr val="29630E"/>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6" name="Grafik 13">
            <a:extLst>
              <a:ext uri="{FF2B5EF4-FFF2-40B4-BE49-F238E27FC236}">
                <a16:creationId xmlns:a16="http://schemas.microsoft.com/office/drawing/2014/main" id="{280649CE-2A42-40BD-AC45-85E9ABD0468A}"/>
              </a:ext>
            </a:extLst>
          </p:cNvPr>
          <p:cNvPicPr>
            <a:picLocks noChangeAspect="1"/>
          </p:cNvPicPr>
          <p:nvPr/>
        </p:nvPicPr>
        <p:blipFill>
          <a:blip r:embed="rId5"/>
          <a:stretch>
            <a:fillRect/>
          </a:stretch>
        </p:blipFill>
        <p:spPr>
          <a:xfrm rot="21094770">
            <a:off x="5000223" y="2611636"/>
            <a:ext cx="3865241" cy="4088684"/>
          </a:xfrm>
          <a:prstGeom prst="rect">
            <a:avLst/>
          </a:prstGeom>
          <a:noFill/>
          <a:ln cap="flat">
            <a:noFill/>
          </a:ln>
        </p:spPr>
      </p:pic>
      <p:pic>
        <p:nvPicPr>
          <p:cNvPr id="7" name="Grafik 6">
            <a:extLst>
              <a:ext uri="{FF2B5EF4-FFF2-40B4-BE49-F238E27FC236}">
                <a16:creationId xmlns:a16="http://schemas.microsoft.com/office/drawing/2014/main" id="{93FA085C-F9A2-42FC-B7B8-A620186F43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2" y="5053080"/>
            <a:ext cx="649545" cy="1652906"/>
          </a:xfrm>
          <a:prstGeom prst="rect">
            <a:avLst/>
          </a:prstGeom>
        </p:spPr>
      </p:pic>
    </p:spTree>
    <p:extLst>
      <p:ext uri="{BB962C8B-B14F-4D97-AF65-F5344CB8AC3E}">
        <p14:creationId xmlns:p14="http://schemas.microsoft.com/office/powerpoint/2010/main" val="308612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descr="Ein Bild, das Zeichnung enthält.&#10;&#10;Automatisch generierte Beschreibung">
            <a:extLst>
              <a:ext uri="{FF2B5EF4-FFF2-40B4-BE49-F238E27FC236}">
                <a16:creationId xmlns:a16="http://schemas.microsoft.com/office/drawing/2014/main" id="{64731CAD-725A-4DE4-9B79-07F7DFC1BCD0}"/>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34" name="Grafik 33">
            <a:extLst>
              <a:ext uri="{FF2B5EF4-FFF2-40B4-BE49-F238E27FC236}">
                <a16:creationId xmlns:a16="http://schemas.microsoft.com/office/drawing/2014/main" id="{FA2F751A-16D4-4822-9DFF-8F4E1CA11B7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476780" flipH="1">
            <a:off x="5613226" y="4552196"/>
            <a:ext cx="1438184" cy="1826383"/>
          </a:xfrm>
          <a:prstGeom prst="rect">
            <a:avLst/>
          </a:prstGeom>
        </p:spPr>
      </p:pic>
      <p:pic>
        <p:nvPicPr>
          <p:cNvPr id="33" name="Grafik 32">
            <a:extLst>
              <a:ext uri="{FF2B5EF4-FFF2-40B4-BE49-F238E27FC236}">
                <a16:creationId xmlns:a16="http://schemas.microsoft.com/office/drawing/2014/main" id="{ADC2414E-EE7D-4D1F-9DDD-FA6C3D0A0C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476780" flipH="1">
            <a:off x="5602720" y="2523701"/>
            <a:ext cx="1438184" cy="1826383"/>
          </a:xfrm>
          <a:prstGeom prst="rect">
            <a:avLst/>
          </a:prstGeom>
        </p:spPr>
      </p:pic>
      <p:pic>
        <p:nvPicPr>
          <p:cNvPr id="32" name="Grafik 31">
            <a:extLst>
              <a:ext uri="{FF2B5EF4-FFF2-40B4-BE49-F238E27FC236}">
                <a16:creationId xmlns:a16="http://schemas.microsoft.com/office/drawing/2014/main" id="{2B854F26-689B-4B5D-952F-5A4E81AFC8F1}"/>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476780" flipH="1">
            <a:off x="5604137" y="420281"/>
            <a:ext cx="1438184" cy="1826383"/>
          </a:xfrm>
          <a:prstGeom prst="rect">
            <a:avLst/>
          </a:prstGeom>
        </p:spPr>
      </p:pic>
      <p:sp>
        <p:nvSpPr>
          <p:cNvPr id="2" name="Text Box 2">
            <a:extLst>
              <a:ext uri="{FF2B5EF4-FFF2-40B4-BE49-F238E27FC236}">
                <a16:creationId xmlns:a16="http://schemas.microsoft.com/office/drawing/2014/main" id="{11740F3A-25BF-40F4-971B-5155C331EE54}"/>
              </a:ext>
            </a:extLst>
          </p:cNvPr>
          <p:cNvSpPr txBox="1">
            <a:spLocks noChangeArrowheads="1"/>
          </p:cNvSpPr>
          <p:nvPr/>
        </p:nvSpPr>
        <p:spPr bwMode="auto">
          <a:xfrm>
            <a:off x="3548769" y="568818"/>
            <a:ext cx="1735503" cy="1604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 name="AutoShape 3">
            <a:extLst>
              <a:ext uri="{FF2B5EF4-FFF2-40B4-BE49-F238E27FC236}">
                <a16:creationId xmlns:a16="http://schemas.microsoft.com/office/drawing/2014/main" id="{13AAFACD-9833-4434-932B-20BF140E1CE3}"/>
              </a:ext>
            </a:extLst>
          </p:cNvPr>
          <p:cNvSpPr>
            <a:spLocks noChangeArrowheads="1"/>
          </p:cNvSpPr>
          <p:nvPr/>
        </p:nvSpPr>
        <p:spPr bwMode="auto">
          <a:xfrm>
            <a:off x="3343983" y="495300"/>
            <a:ext cx="2284304" cy="1608138"/>
          </a:xfrm>
          <a:prstGeom prst="roundRect">
            <a:avLst>
              <a:gd name="adj" fmla="val 16667"/>
            </a:avLst>
          </a:prstGeom>
          <a:solidFill>
            <a:srgbClr val="92D050"/>
          </a:solidFill>
          <a:ln w="25400" algn="ctr">
            <a:no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 name="AutoShape 4">
            <a:extLst>
              <a:ext uri="{FF2B5EF4-FFF2-40B4-BE49-F238E27FC236}">
                <a16:creationId xmlns:a16="http://schemas.microsoft.com/office/drawing/2014/main" id="{5111B987-7108-4196-BC07-E2E8507AE3D7}"/>
              </a:ext>
            </a:extLst>
          </p:cNvPr>
          <p:cNvSpPr>
            <a:spLocks noChangeArrowheads="1"/>
          </p:cNvSpPr>
          <p:nvPr/>
        </p:nvSpPr>
        <p:spPr bwMode="auto">
          <a:xfrm>
            <a:off x="3343983" y="2624319"/>
            <a:ext cx="2283013" cy="1609361"/>
          </a:xfrm>
          <a:prstGeom prst="roundRect">
            <a:avLst>
              <a:gd name="adj" fmla="val 16667"/>
            </a:avLst>
          </a:prstGeom>
          <a:solidFill>
            <a:srgbClr val="D4EDB9"/>
          </a:solidFill>
          <a:ln w="25400" algn="ctr">
            <a:no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7" name="AutoShape 5">
            <a:extLst>
              <a:ext uri="{FF2B5EF4-FFF2-40B4-BE49-F238E27FC236}">
                <a16:creationId xmlns:a16="http://schemas.microsoft.com/office/drawing/2014/main" id="{6BB306DF-66E9-4D87-A888-224B18F7B9A6}"/>
              </a:ext>
            </a:extLst>
          </p:cNvPr>
          <p:cNvSpPr>
            <a:spLocks noChangeArrowheads="1"/>
          </p:cNvSpPr>
          <p:nvPr/>
        </p:nvSpPr>
        <p:spPr bwMode="auto">
          <a:xfrm>
            <a:off x="3343983" y="4679821"/>
            <a:ext cx="2283013" cy="1609361"/>
          </a:xfrm>
          <a:prstGeom prst="roundRect">
            <a:avLst>
              <a:gd name="adj" fmla="val 16667"/>
            </a:avLst>
          </a:prstGeom>
          <a:solidFill>
            <a:schemeClr val="bg1"/>
          </a:solidFill>
          <a:ln w="25400" algn="ctr">
            <a:solidFill>
              <a:schemeClr val="bg1">
                <a:lumMod val="65000"/>
              </a:schemeClr>
            </a:solidFill>
            <a:round/>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6F91E99-65C6-4AC0-82C6-20F0F2974E31}"/>
              </a:ext>
            </a:extLst>
          </p:cNvPr>
          <p:cNvSpPr>
            <a:spLocks/>
          </p:cNvSpPr>
          <p:nvPr/>
        </p:nvSpPr>
        <p:spPr bwMode="auto">
          <a:xfrm>
            <a:off x="3586869" y="598232"/>
            <a:ext cx="1761329" cy="1362331"/>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noFill/>
          <a:ln w="38100" cap="flat" cmpd="sng" algn="ctr">
            <a:solidFill>
              <a:srgbClr val="205F42"/>
            </a:solidFill>
            <a:prstDash val="solid"/>
            <a:round/>
            <a:headEnd/>
            <a:tailEnd/>
          </a:ln>
          <a:effectLst/>
          <a:extLst>
            <a:ext uri="{909E8E84-426E-40DD-AFC4-6F175D3DCCD1}">
              <a14:hiddenFill xmlns:a14="http://schemas.microsoft.com/office/drawing/2010/main">
                <a:solidFill>
                  <a:srgbClr val="327051"/>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 name="Text Box 7">
            <a:extLst>
              <a:ext uri="{FF2B5EF4-FFF2-40B4-BE49-F238E27FC236}">
                <a16:creationId xmlns:a16="http://schemas.microsoft.com/office/drawing/2014/main" id="{F567F54C-219C-4BCD-A129-241C58BF5FB8}"/>
              </a:ext>
            </a:extLst>
          </p:cNvPr>
          <p:cNvSpPr txBox="1">
            <a:spLocks noChangeArrowheads="1"/>
          </p:cNvSpPr>
          <p:nvPr/>
        </p:nvSpPr>
        <p:spPr bwMode="auto">
          <a:xfrm>
            <a:off x="3736418" y="960188"/>
            <a:ext cx="1479823" cy="70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1" i="0" u="none" strike="noStrike" cap="none" normalizeH="0" baseline="0" dirty="0">
                <a:ln>
                  <a:noFill/>
                </a:ln>
                <a:solidFill>
                  <a:srgbClr val="29630E"/>
                </a:solidFill>
                <a:effectLst/>
                <a:latin typeface="Calibri" panose="020F0502020204030204" pitchFamily="34" charset="0"/>
              </a:rPr>
              <a:t>schwierig</a:t>
            </a:r>
            <a:endParaRPr kumimoji="0" lang="de-DE" altLang="de-DE" sz="600" b="0" i="0" u="none" strike="noStrike" cap="none" normalizeH="0" baseline="0" dirty="0">
              <a:ln>
                <a:noFill/>
              </a:ln>
              <a:solidFill>
                <a:srgbClr val="29630E"/>
              </a:solidFill>
              <a:effectLst/>
              <a:latin typeface="Arial" panose="020B0604020202020204" pitchFamily="34" charset="0"/>
            </a:endParaRPr>
          </a:p>
        </p:txBody>
      </p:sp>
      <p:sp>
        <p:nvSpPr>
          <p:cNvPr id="10" name="Freeform 8">
            <a:extLst>
              <a:ext uri="{FF2B5EF4-FFF2-40B4-BE49-F238E27FC236}">
                <a16:creationId xmlns:a16="http://schemas.microsoft.com/office/drawing/2014/main" id="{F76D5F66-7F06-4326-A068-AE0F631073B7}"/>
              </a:ext>
            </a:extLst>
          </p:cNvPr>
          <p:cNvSpPr>
            <a:spLocks/>
          </p:cNvSpPr>
          <p:nvPr/>
        </p:nvSpPr>
        <p:spPr bwMode="auto">
          <a:xfrm>
            <a:off x="3585282" y="2759518"/>
            <a:ext cx="1749707" cy="134398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noFill/>
          <a:ln w="38100" cap="flat" cmpd="sng" algn="ctr">
            <a:solidFill>
              <a:srgbClr val="205F42">
                <a:alpha val="70000"/>
              </a:srgbClr>
            </a:solidFill>
            <a:prstDash val="solid"/>
            <a:round/>
            <a:headEnd/>
            <a:tailEnd/>
          </a:ln>
          <a:effectLst/>
          <a:extLst>
            <a:ext uri="{909E8E84-426E-40DD-AFC4-6F175D3DCCD1}">
              <a14:hiddenFill xmlns:a14="http://schemas.microsoft.com/office/drawing/2010/main">
                <a:solidFill>
                  <a:srgbClr val="327051"/>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28D84121-8926-4E6F-9DB7-E577C25C85EB}"/>
              </a:ext>
            </a:extLst>
          </p:cNvPr>
          <p:cNvSpPr>
            <a:spLocks/>
          </p:cNvSpPr>
          <p:nvPr/>
        </p:nvSpPr>
        <p:spPr bwMode="auto">
          <a:xfrm>
            <a:off x="3585282" y="4817277"/>
            <a:ext cx="1749707" cy="1303631"/>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noFill/>
          <a:ln w="38100" cap="flat" cmpd="sng" algn="ctr">
            <a:solidFill>
              <a:srgbClr val="205F42">
                <a:alpha val="80000"/>
              </a:srgbClr>
            </a:solidFill>
            <a:prstDash val="solid"/>
            <a:round/>
            <a:headEnd/>
            <a:tailEnd/>
          </a:ln>
          <a:effectLst/>
          <a:extLst>
            <a:ext uri="{909E8E84-426E-40DD-AFC4-6F175D3DCCD1}">
              <a14:hiddenFill xmlns:a14="http://schemas.microsoft.com/office/drawing/2010/main">
                <a:solidFill>
                  <a:srgbClr val="327051"/>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5" name="Text Box 7">
            <a:extLst>
              <a:ext uri="{FF2B5EF4-FFF2-40B4-BE49-F238E27FC236}">
                <a16:creationId xmlns:a16="http://schemas.microsoft.com/office/drawing/2014/main" id="{BA9E6280-BE79-4670-93FA-5B34E32F183E}"/>
              </a:ext>
            </a:extLst>
          </p:cNvPr>
          <p:cNvSpPr txBox="1">
            <a:spLocks noChangeArrowheads="1"/>
          </p:cNvSpPr>
          <p:nvPr/>
        </p:nvSpPr>
        <p:spPr bwMode="auto">
          <a:xfrm>
            <a:off x="4029612" y="3155539"/>
            <a:ext cx="1254663" cy="655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1" i="0" u="none" strike="noStrike" cap="none" normalizeH="0" baseline="0" dirty="0">
                <a:ln>
                  <a:noFill/>
                </a:ln>
                <a:solidFill>
                  <a:srgbClr val="29630E"/>
                </a:solidFill>
                <a:effectLst/>
                <a:latin typeface="Calibri" panose="020F0502020204030204" pitchFamily="34" charset="0"/>
              </a:rPr>
              <a:t>mittel</a:t>
            </a:r>
            <a:endParaRPr kumimoji="0" lang="de-DE" altLang="de-DE" sz="600" b="0" i="0" u="none" strike="noStrike" cap="none" normalizeH="0" baseline="0" dirty="0">
              <a:ln>
                <a:noFill/>
              </a:ln>
              <a:solidFill>
                <a:srgbClr val="29630E"/>
              </a:solidFill>
              <a:effectLst/>
              <a:latin typeface="Arial" panose="020B0604020202020204" pitchFamily="34" charset="0"/>
            </a:endParaRPr>
          </a:p>
        </p:txBody>
      </p:sp>
      <p:sp>
        <p:nvSpPr>
          <p:cNvPr id="16" name="Text Box 7">
            <a:extLst>
              <a:ext uri="{FF2B5EF4-FFF2-40B4-BE49-F238E27FC236}">
                <a16:creationId xmlns:a16="http://schemas.microsoft.com/office/drawing/2014/main" id="{75FE2A72-653B-4BC9-9A12-ADDA69B0842C}"/>
              </a:ext>
            </a:extLst>
          </p:cNvPr>
          <p:cNvSpPr txBox="1">
            <a:spLocks noChangeArrowheads="1"/>
          </p:cNvSpPr>
          <p:nvPr/>
        </p:nvSpPr>
        <p:spPr bwMode="auto">
          <a:xfrm>
            <a:off x="4082076" y="5162525"/>
            <a:ext cx="1098291" cy="478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1" i="0" u="none" strike="noStrike" cap="none" normalizeH="0" baseline="0" dirty="0">
                <a:ln>
                  <a:noFill/>
                </a:ln>
                <a:solidFill>
                  <a:srgbClr val="29630E"/>
                </a:solidFill>
                <a:effectLst/>
                <a:latin typeface="Calibri" panose="020F0502020204030204" pitchFamily="34" charset="0"/>
              </a:rPr>
              <a:t>leicht</a:t>
            </a:r>
            <a:endParaRPr kumimoji="0" lang="de-DE" altLang="de-DE" sz="600" b="0" i="0" u="none" strike="noStrike" cap="none" normalizeH="0" baseline="0" dirty="0">
              <a:ln>
                <a:noFill/>
              </a:ln>
              <a:solidFill>
                <a:srgbClr val="29630E"/>
              </a:solidFill>
              <a:effectLst/>
              <a:latin typeface="Arial" panose="020B0604020202020204" pitchFamily="34" charset="0"/>
            </a:endParaRPr>
          </a:p>
        </p:txBody>
      </p:sp>
      <p:sp>
        <p:nvSpPr>
          <p:cNvPr id="17" name="Freeform 6">
            <a:extLst>
              <a:ext uri="{FF2B5EF4-FFF2-40B4-BE49-F238E27FC236}">
                <a16:creationId xmlns:a16="http://schemas.microsoft.com/office/drawing/2014/main" id="{6DA009AE-C914-49D5-B598-A281DD57750D}"/>
              </a:ext>
            </a:extLst>
          </p:cNvPr>
          <p:cNvSpPr>
            <a:spLocks/>
          </p:cNvSpPr>
          <p:nvPr/>
        </p:nvSpPr>
        <p:spPr bwMode="auto">
          <a:xfrm>
            <a:off x="78417" y="2853327"/>
            <a:ext cx="1648090" cy="1230174"/>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chemeClr val="bg1"/>
          </a:solidFill>
          <a:ln w="76200" cap="flat" cmpd="sng" algn="ctr">
            <a:solidFill>
              <a:srgbClr val="29630E"/>
            </a:solidFill>
            <a:prstDash val="solid"/>
            <a:round/>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9" name="Text Box 7">
            <a:extLst>
              <a:ext uri="{FF2B5EF4-FFF2-40B4-BE49-F238E27FC236}">
                <a16:creationId xmlns:a16="http://schemas.microsoft.com/office/drawing/2014/main" id="{D0B7D370-EAFD-4780-B9C2-947249B8A096}"/>
              </a:ext>
            </a:extLst>
          </p:cNvPr>
          <p:cNvSpPr txBox="1">
            <a:spLocks noChangeArrowheads="1"/>
          </p:cNvSpPr>
          <p:nvPr/>
        </p:nvSpPr>
        <p:spPr bwMode="auto">
          <a:xfrm>
            <a:off x="714211" y="2759518"/>
            <a:ext cx="902691" cy="1481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0" b="1" i="0" u="none" strike="noStrike" cap="none" normalizeH="0" baseline="0" dirty="0">
                <a:ln>
                  <a:noFill/>
                </a:ln>
                <a:solidFill>
                  <a:srgbClr val="29630E"/>
                </a:solidFill>
                <a:effectLst/>
                <a:latin typeface="Calibri" panose="020F0502020204030204" pitchFamily="34" charset="0"/>
              </a:rPr>
              <a:t>3</a:t>
            </a:r>
            <a:endParaRPr kumimoji="0" lang="de-DE" altLang="de-DE" sz="3200" b="0" i="0" u="none" strike="noStrike" cap="none" normalizeH="0" baseline="0" dirty="0">
              <a:ln>
                <a:noFill/>
              </a:ln>
              <a:solidFill>
                <a:srgbClr val="29630E"/>
              </a:solidFill>
              <a:effectLst/>
              <a:latin typeface="Arial" panose="020B0604020202020204" pitchFamily="34" charset="0"/>
            </a:endParaRPr>
          </a:p>
        </p:txBody>
      </p:sp>
      <p:sp>
        <p:nvSpPr>
          <p:cNvPr id="40" name="AutoShape 3">
            <a:extLst>
              <a:ext uri="{FF2B5EF4-FFF2-40B4-BE49-F238E27FC236}">
                <a16:creationId xmlns:a16="http://schemas.microsoft.com/office/drawing/2014/main" id="{71C7E966-40E9-41E2-8F68-F588B53242B7}"/>
              </a:ext>
            </a:extLst>
          </p:cNvPr>
          <p:cNvSpPr>
            <a:spLocks noChangeArrowheads="1"/>
          </p:cNvSpPr>
          <p:nvPr/>
        </p:nvSpPr>
        <p:spPr bwMode="auto">
          <a:xfrm>
            <a:off x="7868326" y="960188"/>
            <a:ext cx="691595" cy="553302"/>
          </a:xfrm>
          <a:prstGeom prst="roundRect">
            <a:avLst>
              <a:gd name="adj" fmla="val 16667"/>
            </a:avLst>
          </a:prstGeom>
          <a:solidFill>
            <a:srgbClr val="92D050"/>
          </a:solidFill>
          <a:ln w="25400" algn="ctr">
            <a:no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a:r>
              <a:rPr lang="de-DE" sz="2800" dirty="0"/>
              <a:t>1</a:t>
            </a:r>
          </a:p>
        </p:txBody>
      </p:sp>
      <p:sp>
        <p:nvSpPr>
          <p:cNvPr id="41" name="AutoShape 3">
            <a:extLst>
              <a:ext uri="{FF2B5EF4-FFF2-40B4-BE49-F238E27FC236}">
                <a16:creationId xmlns:a16="http://schemas.microsoft.com/office/drawing/2014/main" id="{67B06CE4-EE90-4E68-B2E3-C9E61E878292}"/>
              </a:ext>
            </a:extLst>
          </p:cNvPr>
          <p:cNvSpPr>
            <a:spLocks noChangeArrowheads="1"/>
          </p:cNvSpPr>
          <p:nvPr/>
        </p:nvSpPr>
        <p:spPr bwMode="auto">
          <a:xfrm>
            <a:off x="7708864" y="2917178"/>
            <a:ext cx="1010521" cy="866551"/>
          </a:xfrm>
          <a:prstGeom prst="roundRect">
            <a:avLst>
              <a:gd name="adj" fmla="val 16667"/>
            </a:avLst>
          </a:prstGeom>
          <a:solidFill>
            <a:srgbClr val="D4EDB9"/>
          </a:solidFill>
          <a:ln w="25400" algn="ctr">
            <a:noFill/>
            <a:round/>
            <a:headEnd/>
            <a:tailEnd/>
          </a:ln>
          <a:effectLst/>
        </p:spPr>
        <p:txBody>
          <a:bodyPr vert="horz" wrap="square" lIns="36576" tIns="36576" rIns="36576" bIns="36576" numCol="1" anchor="t" anchorCtr="0" compatLnSpc="1">
            <a:prstTxWarp prst="textNoShape">
              <a:avLst/>
            </a:prstTxWarp>
          </a:bodyPr>
          <a:lstStyle/>
          <a:p>
            <a:pPr algn="ctr">
              <a:lnSpc>
                <a:spcPct val="150000"/>
              </a:lnSpc>
            </a:pPr>
            <a:r>
              <a:rPr lang="de-DE" sz="2800" dirty="0"/>
              <a:t>1-2</a:t>
            </a:r>
          </a:p>
        </p:txBody>
      </p:sp>
      <p:sp>
        <p:nvSpPr>
          <p:cNvPr id="42" name="AutoShape 3">
            <a:extLst>
              <a:ext uri="{FF2B5EF4-FFF2-40B4-BE49-F238E27FC236}">
                <a16:creationId xmlns:a16="http://schemas.microsoft.com/office/drawing/2014/main" id="{A140C973-C717-4B06-9846-5D4E9E589261}"/>
              </a:ext>
            </a:extLst>
          </p:cNvPr>
          <p:cNvSpPr>
            <a:spLocks noChangeArrowheads="1"/>
          </p:cNvSpPr>
          <p:nvPr/>
        </p:nvSpPr>
        <p:spPr bwMode="auto">
          <a:xfrm>
            <a:off x="7603491" y="5067106"/>
            <a:ext cx="1221268" cy="866552"/>
          </a:xfrm>
          <a:prstGeom prst="roundRect">
            <a:avLst>
              <a:gd name="adj" fmla="val 16667"/>
            </a:avLst>
          </a:prstGeom>
          <a:solidFill>
            <a:schemeClr val="bg1"/>
          </a:solidFill>
          <a:ln w="25400" algn="ctr">
            <a:solidFill>
              <a:schemeClr val="bg1">
                <a:lumMod val="65000"/>
              </a:schemeClr>
            </a:solidFill>
            <a:round/>
            <a:headEnd/>
            <a:tailEnd/>
          </a:ln>
          <a:effectLst/>
        </p:spPr>
        <p:txBody>
          <a:bodyPr vert="horz" wrap="square" lIns="36576" tIns="36576" rIns="36576" bIns="36576" numCol="1" anchor="t" anchorCtr="0" compatLnSpc="1">
            <a:prstTxWarp prst="textNoShape">
              <a:avLst/>
            </a:prstTxWarp>
          </a:bodyPr>
          <a:lstStyle/>
          <a:p>
            <a:pPr algn="ctr">
              <a:lnSpc>
                <a:spcPct val="150000"/>
              </a:lnSpc>
            </a:pPr>
            <a:r>
              <a:rPr lang="de-DE" sz="2800" dirty="0"/>
              <a:t>1-3</a:t>
            </a:r>
          </a:p>
        </p:txBody>
      </p:sp>
      <p:cxnSp>
        <p:nvCxnSpPr>
          <p:cNvPr id="25" name="Gerade Verbindung mit Pfeil 24">
            <a:extLst>
              <a:ext uri="{FF2B5EF4-FFF2-40B4-BE49-F238E27FC236}">
                <a16:creationId xmlns:a16="http://schemas.microsoft.com/office/drawing/2014/main" id="{29C14DC1-C6D1-4175-8107-FE20B7263232}"/>
              </a:ext>
            </a:extLst>
          </p:cNvPr>
          <p:cNvCxnSpPr/>
          <p:nvPr/>
        </p:nvCxnSpPr>
        <p:spPr>
          <a:xfrm flipV="1">
            <a:off x="1616902" y="1513490"/>
            <a:ext cx="1331250" cy="1110829"/>
          </a:xfrm>
          <a:prstGeom prst="straightConnector1">
            <a:avLst/>
          </a:prstGeom>
          <a:ln w="1016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8720F442-6235-4CFC-A09C-168FF76E69BB}"/>
              </a:ext>
            </a:extLst>
          </p:cNvPr>
          <p:cNvCxnSpPr>
            <a:cxnSpLocks/>
          </p:cNvCxnSpPr>
          <p:nvPr/>
        </p:nvCxnSpPr>
        <p:spPr>
          <a:xfrm flipV="1">
            <a:off x="1799760" y="3500455"/>
            <a:ext cx="1342062" cy="1"/>
          </a:xfrm>
          <a:prstGeom prst="straightConnector1">
            <a:avLst/>
          </a:prstGeom>
          <a:ln w="1016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44445CB0-3BB0-4441-84B5-79F69F90DF97}"/>
              </a:ext>
            </a:extLst>
          </p:cNvPr>
          <p:cNvCxnSpPr>
            <a:cxnSpLocks/>
          </p:cNvCxnSpPr>
          <p:nvPr/>
        </p:nvCxnSpPr>
        <p:spPr>
          <a:xfrm>
            <a:off x="1587071" y="4376592"/>
            <a:ext cx="1361081" cy="967918"/>
          </a:xfrm>
          <a:prstGeom prst="straightConnector1">
            <a:avLst/>
          </a:prstGeom>
          <a:ln w="1016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CDD06AA0-1592-48BC-B298-1A764C24FD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17115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250"/>
                                        <p:tgtEl>
                                          <p:spTgt spid="32"/>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childTnLst>
                          </p:cTn>
                        </p:par>
                        <p:par>
                          <p:cTn id="11" fill="hold">
                            <p:stCondLst>
                              <p:cond delay="2000"/>
                            </p:stCondLst>
                            <p:childTnLst>
                              <p:par>
                                <p:cTn id="12" presetID="22" presetClass="entr" presetSubtype="8" fill="hold" nodeType="afterEffect">
                                  <p:stCondLst>
                                    <p:cond delay="50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1000"/>
                                        <p:tgtEl>
                                          <p:spTgt spid="33"/>
                                        </p:tgtEl>
                                      </p:cBhvr>
                                    </p:animEffec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750"/>
                                        <p:tgtEl>
                                          <p:spTgt spid="41"/>
                                        </p:tgtEl>
                                      </p:cBhvr>
                                    </p:animEffect>
                                  </p:childTnLst>
                                </p:cTn>
                              </p:par>
                            </p:childTnLst>
                          </p:cTn>
                        </p:par>
                        <p:par>
                          <p:cTn id="19" fill="hold">
                            <p:stCondLst>
                              <p:cond delay="4250"/>
                            </p:stCondLst>
                            <p:childTnLst>
                              <p:par>
                                <p:cTn id="20" presetID="22" presetClass="entr" presetSubtype="8" fill="hold" nodeType="afterEffect">
                                  <p:stCondLst>
                                    <p:cond delay="75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1000"/>
                                        <p:tgtEl>
                                          <p:spTgt spid="34"/>
                                        </p:tgtEl>
                                      </p:cBhvr>
                                    </p:animEffect>
                                  </p:childTnLst>
                                </p:cTn>
                              </p:par>
                            </p:childTnLst>
                          </p:cTn>
                        </p:par>
                        <p:par>
                          <p:cTn id="23" fill="hold">
                            <p:stCondLst>
                              <p:cond delay="6000"/>
                            </p:stCondLst>
                            <p:childTnLst>
                              <p:par>
                                <p:cTn id="24" presetID="10"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Zeichnung enthält.&#10;&#10;Automatisch generierte Beschreibung">
            <a:extLst>
              <a:ext uri="{FF2B5EF4-FFF2-40B4-BE49-F238E27FC236}">
                <a16:creationId xmlns:a16="http://schemas.microsoft.com/office/drawing/2014/main" id="{1791681E-E0D4-4392-AE14-09E141294955}"/>
              </a:ext>
            </a:extLst>
          </p:cNvPr>
          <p:cNvPicPr>
            <a:picLocks noChangeAspect="1"/>
          </p:cNvPicPr>
          <p:nvPr/>
        </p:nvPicPr>
        <p:blipFill rotWithShape="1">
          <a:blip r:embed="rId3"/>
          <a:srcRect l="17515" t="3794" b="7796"/>
          <a:stretch/>
        </p:blipFill>
        <p:spPr>
          <a:xfrm>
            <a:off x="-18746" y="1"/>
            <a:ext cx="1976138" cy="6858000"/>
          </a:xfrm>
          <a:prstGeom prst="rect">
            <a:avLst/>
          </a:prstGeom>
          <a:noFill/>
          <a:ln cap="flat">
            <a:noFill/>
          </a:ln>
        </p:spPr>
      </p:pic>
      <p:pic>
        <p:nvPicPr>
          <p:cNvPr id="8" name="Grafik 7" descr="Ein Bild, das Monitor, Bildschirm, Wasser, groß enthält.&#10;&#10;Automatisch generierte Beschreibung">
            <a:extLst>
              <a:ext uri="{FF2B5EF4-FFF2-40B4-BE49-F238E27FC236}">
                <a16:creationId xmlns:a16="http://schemas.microsoft.com/office/drawing/2014/main" id="{EE705311-58C0-422D-8D9F-86D4991B791A}"/>
              </a:ext>
            </a:extLst>
          </p:cNvPr>
          <p:cNvPicPr>
            <a:picLocks noChangeAspect="1"/>
          </p:cNvPicPr>
          <p:nvPr/>
        </p:nvPicPr>
        <p:blipFill rotWithShape="1">
          <a:blip r:embed="rId4"/>
          <a:srcRect r="6413"/>
          <a:stretch/>
        </p:blipFill>
        <p:spPr>
          <a:xfrm flipH="1">
            <a:off x="-18747" y="2884803"/>
            <a:ext cx="8964475" cy="2313249"/>
          </a:xfrm>
          <a:prstGeom prst="rect">
            <a:avLst/>
          </a:prstGeom>
          <a:noFill/>
          <a:ln cap="flat">
            <a:noFill/>
          </a:ln>
        </p:spPr>
      </p:pic>
      <p:sp>
        <p:nvSpPr>
          <p:cNvPr id="2" name="Rechteck 1">
            <a:extLst>
              <a:ext uri="{FF2B5EF4-FFF2-40B4-BE49-F238E27FC236}">
                <a16:creationId xmlns:a16="http://schemas.microsoft.com/office/drawing/2014/main" id="{3FFE4012-1734-41EC-B71E-6DDCC29F795A}"/>
              </a:ext>
            </a:extLst>
          </p:cNvPr>
          <p:cNvSpPr/>
          <p:nvPr/>
        </p:nvSpPr>
        <p:spPr>
          <a:xfrm>
            <a:off x="2347011" y="3745547"/>
            <a:ext cx="6815729" cy="707886"/>
          </a:xfrm>
          <a:prstGeom prst="rect">
            <a:avLst/>
          </a:prstGeom>
        </p:spPr>
        <p:txBody>
          <a:bodyPr wrap="square">
            <a:spAutoFit/>
          </a:bodyPr>
          <a:lstStyle/>
          <a:p>
            <a:pPr eaLnBrk="0" fontAlgn="base" hangingPunct="0">
              <a:spcBef>
                <a:spcPct val="0"/>
              </a:spcBef>
              <a:spcAft>
                <a:spcPct val="0"/>
              </a:spcAft>
            </a:pPr>
            <a:r>
              <a:rPr lang="de-DE" altLang="de-DE" sz="4000" b="1" dirty="0">
                <a:solidFill>
                  <a:schemeClr val="bg1"/>
                </a:solidFill>
                <a:latin typeface="Calibri "/>
              </a:rPr>
              <a:t>Vorschlag erarbeiten</a:t>
            </a:r>
          </a:p>
        </p:txBody>
      </p:sp>
      <p:pic>
        <p:nvPicPr>
          <p:cNvPr id="6" name="Grafik 5">
            <a:extLst>
              <a:ext uri="{FF2B5EF4-FFF2-40B4-BE49-F238E27FC236}">
                <a16:creationId xmlns:a16="http://schemas.microsoft.com/office/drawing/2014/main" id="{88F3D72F-76AE-4B4D-9D92-82DEC4F51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428294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Zeichnung enthält.&#10;&#10;Automatisch generierte Beschreibung">
            <a:extLst>
              <a:ext uri="{FF2B5EF4-FFF2-40B4-BE49-F238E27FC236}">
                <a16:creationId xmlns:a16="http://schemas.microsoft.com/office/drawing/2014/main" id="{2A0FD693-9B69-4CF3-BC39-6A41B3EC2700}"/>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3" name="Grafik 2">
            <a:extLst>
              <a:ext uri="{FF2B5EF4-FFF2-40B4-BE49-F238E27FC236}">
                <a16:creationId xmlns:a16="http://schemas.microsoft.com/office/drawing/2014/main" id="{308C2A59-B598-4594-94BB-61A267119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600" y="853293"/>
            <a:ext cx="3576391" cy="2243137"/>
          </a:xfrm>
          <a:prstGeom prst="rect">
            <a:avLst/>
          </a:prstGeom>
        </p:spPr>
      </p:pic>
      <p:pic>
        <p:nvPicPr>
          <p:cNvPr id="10" name="Grafik 9">
            <a:extLst>
              <a:ext uri="{FF2B5EF4-FFF2-40B4-BE49-F238E27FC236}">
                <a16:creationId xmlns:a16="http://schemas.microsoft.com/office/drawing/2014/main" id="{2F4CBAFD-281C-428E-912C-1859362D7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1787" y="1098788"/>
            <a:ext cx="2481008" cy="2243137"/>
          </a:xfrm>
          <a:prstGeom prst="rect">
            <a:avLst/>
          </a:prstGeom>
        </p:spPr>
      </p:pic>
      <p:pic>
        <p:nvPicPr>
          <p:cNvPr id="13" name="Grafik 12">
            <a:extLst>
              <a:ext uri="{FF2B5EF4-FFF2-40B4-BE49-F238E27FC236}">
                <a16:creationId xmlns:a16="http://schemas.microsoft.com/office/drawing/2014/main" id="{46AB195C-FAE1-47C9-9AD1-20D9B9A72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70977" flipH="1">
            <a:off x="2781727" y="669822"/>
            <a:ext cx="2481008" cy="2243137"/>
          </a:xfrm>
          <a:prstGeom prst="rect">
            <a:avLst/>
          </a:prstGeom>
        </p:spPr>
      </p:pic>
      <p:pic>
        <p:nvPicPr>
          <p:cNvPr id="6" name="Grafik 5" descr="Ein Bild, das Essen enthält.&#10;&#10;Automatisch generierte Beschreibung">
            <a:extLst>
              <a:ext uri="{FF2B5EF4-FFF2-40B4-BE49-F238E27FC236}">
                <a16:creationId xmlns:a16="http://schemas.microsoft.com/office/drawing/2014/main" id="{6767E3E2-DF10-4AF9-B1AB-369731B42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1442" y="3687335"/>
            <a:ext cx="2733844" cy="2739378"/>
          </a:xfrm>
          <a:prstGeom prst="rect">
            <a:avLst/>
          </a:prstGeom>
        </p:spPr>
      </p:pic>
      <p:pic>
        <p:nvPicPr>
          <p:cNvPr id="9" name="Grafik 8" descr="Ein Bild, das Essen enthält.&#10;&#10;Automatisch generierte Beschreibung">
            <a:extLst>
              <a:ext uri="{FF2B5EF4-FFF2-40B4-BE49-F238E27FC236}">
                <a16:creationId xmlns:a16="http://schemas.microsoft.com/office/drawing/2014/main" id="{3FE36231-35F5-4159-8D2F-8E3604214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286" y="3597954"/>
            <a:ext cx="2733844" cy="2828759"/>
          </a:xfrm>
          <a:prstGeom prst="rect">
            <a:avLst/>
          </a:prstGeom>
        </p:spPr>
      </p:pic>
      <p:pic>
        <p:nvPicPr>
          <p:cNvPr id="11" name="Grafik 10" descr="Ein Bild, das Essen enthält.&#10;&#10;Automatisch generierte Beschreibung">
            <a:extLst>
              <a:ext uri="{FF2B5EF4-FFF2-40B4-BE49-F238E27FC236}">
                <a16:creationId xmlns:a16="http://schemas.microsoft.com/office/drawing/2014/main" id="{06484BC4-46FF-476A-A5E9-1A6CCE9B2F5B}"/>
              </a:ext>
            </a:extLst>
          </p:cNvPr>
          <p:cNvPicPr>
            <a:picLocks noChangeAspect="1"/>
          </p:cNvPicPr>
          <p:nvPr/>
        </p:nvPicPr>
        <p:blipFill rotWithShape="1">
          <a:blip r:embed="rId6">
            <a:extLst>
              <a:ext uri="{28A0092B-C50C-407E-A947-70E740481C1C}">
                <a14:useLocalDpi xmlns:a14="http://schemas.microsoft.com/office/drawing/2010/main" val="0"/>
              </a:ext>
            </a:extLst>
          </a:blip>
          <a:srcRect l="25011" r="49904"/>
          <a:stretch/>
        </p:blipFill>
        <p:spPr>
          <a:xfrm>
            <a:off x="7469130" y="3597953"/>
            <a:ext cx="685800" cy="2828759"/>
          </a:xfrm>
          <a:prstGeom prst="rect">
            <a:avLst/>
          </a:prstGeom>
        </p:spPr>
      </p:pic>
      <p:pic>
        <p:nvPicPr>
          <p:cNvPr id="12" name="Grafik 11">
            <a:extLst>
              <a:ext uri="{FF2B5EF4-FFF2-40B4-BE49-F238E27FC236}">
                <a16:creationId xmlns:a16="http://schemas.microsoft.com/office/drawing/2014/main" id="{4C6FD0A5-4B9D-499E-93BE-1162E01BBC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166410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Zeichnung enthält.&#10;&#10;Automatisch generierte Beschreibung">
            <a:extLst>
              <a:ext uri="{FF2B5EF4-FFF2-40B4-BE49-F238E27FC236}">
                <a16:creationId xmlns:a16="http://schemas.microsoft.com/office/drawing/2014/main" id="{9A66642C-D6E6-4B34-968F-FBCBEDD786F3}"/>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16" name="Grafik 15" descr="Ein Bild, das Essen enthält.&#10;&#10;Automatisch generierte Beschreibung">
            <a:extLst>
              <a:ext uri="{FF2B5EF4-FFF2-40B4-BE49-F238E27FC236}">
                <a16:creationId xmlns:a16="http://schemas.microsoft.com/office/drawing/2014/main" id="{9516928D-9E16-4DF8-8232-48C162F91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442" y="3687335"/>
            <a:ext cx="2733844" cy="2739378"/>
          </a:xfrm>
          <a:prstGeom prst="rect">
            <a:avLst/>
          </a:prstGeom>
        </p:spPr>
      </p:pic>
      <p:pic>
        <p:nvPicPr>
          <p:cNvPr id="17" name="Grafik 16" descr="Ein Bild, das Essen enthält.&#10;&#10;Automatisch generierte Beschreibung">
            <a:extLst>
              <a:ext uri="{FF2B5EF4-FFF2-40B4-BE49-F238E27FC236}">
                <a16:creationId xmlns:a16="http://schemas.microsoft.com/office/drawing/2014/main" id="{3EB25809-BCB2-4B7E-A8C0-3ED163A9D3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286" y="3597954"/>
            <a:ext cx="2733844" cy="2828759"/>
          </a:xfrm>
          <a:prstGeom prst="rect">
            <a:avLst/>
          </a:prstGeom>
        </p:spPr>
      </p:pic>
      <p:pic>
        <p:nvPicPr>
          <p:cNvPr id="5" name="Grafik 4">
            <a:extLst>
              <a:ext uri="{FF2B5EF4-FFF2-40B4-BE49-F238E27FC236}">
                <a16:creationId xmlns:a16="http://schemas.microsoft.com/office/drawing/2014/main" id="{550A2E6B-E1CC-4D9B-B064-5C67194ECA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073" y="367144"/>
            <a:ext cx="8892184" cy="3135559"/>
          </a:xfrm>
          <a:prstGeom prst="rect">
            <a:avLst/>
          </a:prstGeom>
        </p:spPr>
      </p:pic>
      <p:pic>
        <p:nvPicPr>
          <p:cNvPr id="20" name="Grafik 19" descr="Ein Bild, das Essen enthält.&#10;&#10;Automatisch generierte Beschreibung">
            <a:extLst>
              <a:ext uri="{FF2B5EF4-FFF2-40B4-BE49-F238E27FC236}">
                <a16:creationId xmlns:a16="http://schemas.microsoft.com/office/drawing/2014/main" id="{27B5FFB0-002A-4BD2-932F-E61787137B2C}"/>
              </a:ext>
            </a:extLst>
          </p:cNvPr>
          <p:cNvPicPr>
            <a:picLocks noChangeAspect="1"/>
          </p:cNvPicPr>
          <p:nvPr/>
        </p:nvPicPr>
        <p:blipFill rotWithShape="1">
          <a:blip r:embed="rId5">
            <a:extLst>
              <a:ext uri="{28A0092B-C50C-407E-A947-70E740481C1C}">
                <a14:useLocalDpi xmlns:a14="http://schemas.microsoft.com/office/drawing/2010/main" val="0"/>
              </a:ext>
            </a:extLst>
          </a:blip>
          <a:srcRect l="25011" r="49904"/>
          <a:stretch/>
        </p:blipFill>
        <p:spPr>
          <a:xfrm>
            <a:off x="7469130" y="3597953"/>
            <a:ext cx="685800" cy="2828759"/>
          </a:xfrm>
          <a:prstGeom prst="rect">
            <a:avLst/>
          </a:prstGeom>
        </p:spPr>
      </p:pic>
      <p:pic>
        <p:nvPicPr>
          <p:cNvPr id="8" name="Grafik 7">
            <a:extLst>
              <a:ext uri="{FF2B5EF4-FFF2-40B4-BE49-F238E27FC236}">
                <a16:creationId xmlns:a16="http://schemas.microsoft.com/office/drawing/2014/main" id="{4DAE6424-138E-45D6-B099-8FF879964A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10317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Zeichnung enthält.&#10;&#10;Automatisch generierte Beschreibung">
            <a:extLst>
              <a:ext uri="{FF2B5EF4-FFF2-40B4-BE49-F238E27FC236}">
                <a16:creationId xmlns:a16="http://schemas.microsoft.com/office/drawing/2014/main" id="{78213E94-B1E8-4979-899A-9BA8869CD0D3}"/>
              </a:ext>
            </a:extLst>
          </p:cNvPr>
          <p:cNvPicPr>
            <a:picLocks noChangeAspect="1"/>
          </p:cNvPicPr>
          <p:nvPr/>
        </p:nvPicPr>
        <p:blipFill rotWithShape="1">
          <a:blip r:embed="rId3"/>
          <a:srcRect l="17515" t="3794" b="7796"/>
          <a:stretch/>
        </p:blipFill>
        <p:spPr>
          <a:xfrm>
            <a:off x="-18746" y="1"/>
            <a:ext cx="1976138" cy="6858000"/>
          </a:xfrm>
          <a:prstGeom prst="rect">
            <a:avLst/>
          </a:prstGeom>
          <a:noFill/>
          <a:ln cap="flat">
            <a:noFill/>
          </a:ln>
        </p:spPr>
      </p:pic>
      <p:pic>
        <p:nvPicPr>
          <p:cNvPr id="8" name="Grafik 7" descr="Ein Bild, das Monitor, Bildschirm, Wasser, groß enthält.&#10;&#10;Automatisch generierte Beschreibung">
            <a:extLst>
              <a:ext uri="{FF2B5EF4-FFF2-40B4-BE49-F238E27FC236}">
                <a16:creationId xmlns:a16="http://schemas.microsoft.com/office/drawing/2014/main" id="{5DFEC53D-E14F-41EE-BF04-A3F1E225E2A6}"/>
              </a:ext>
            </a:extLst>
          </p:cNvPr>
          <p:cNvPicPr>
            <a:picLocks noChangeAspect="1"/>
          </p:cNvPicPr>
          <p:nvPr/>
        </p:nvPicPr>
        <p:blipFill rotWithShape="1">
          <a:blip r:embed="rId4"/>
          <a:srcRect r="6413"/>
          <a:stretch/>
        </p:blipFill>
        <p:spPr>
          <a:xfrm flipH="1">
            <a:off x="-18747" y="2884803"/>
            <a:ext cx="8964475" cy="2313249"/>
          </a:xfrm>
          <a:prstGeom prst="rect">
            <a:avLst/>
          </a:prstGeom>
          <a:noFill/>
          <a:ln cap="flat">
            <a:noFill/>
          </a:ln>
        </p:spPr>
      </p:pic>
      <p:sp>
        <p:nvSpPr>
          <p:cNvPr id="2" name="Rechteck 1">
            <a:extLst>
              <a:ext uri="{FF2B5EF4-FFF2-40B4-BE49-F238E27FC236}">
                <a16:creationId xmlns:a16="http://schemas.microsoft.com/office/drawing/2014/main" id="{3FFE4012-1734-41EC-B71E-6DDCC29F795A}"/>
              </a:ext>
            </a:extLst>
          </p:cNvPr>
          <p:cNvSpPr/>
          <p:nvPr/>
        </p:nvSpPr>
        <p:spPr>
          <a:xfrm>
            <a:off x="2347011" y="3745547"/>
            <a:ext cx="6815729" cy="707886"/>
          </a:xfrm>
          <a:prstGeom prst="rect">
            <a:avLst/>
          </a:prstGeom>
        </p:spPr>
        <p:txBody>
          <a:bodyPr wrap="square">
            <a:spAutoFit/>
          </a:bodyPr>
          <a:lstStyle/>
          <a:p>
            <a:pPr eaLnBrk="0" fontAlgn="base" hangingPunct="0">
              <a:spcBef>
                <a:spcPct val="0"/>
              </a:spcBef>
              <a:spcAft>
                <a:spcPct val="0"/>
              </a:spcAft>
            </a:pPr>
            <a:r>
              <a:rPr lang="de-DE" altLang="de-DE" sz="4000" b="1" dirty="0">
                <a:solidFill>
                  <a:schemeClr val="bg1"/>
                </a:solidFill>
                <a:latin typeface="Calibri "/>
              </a:rPr>
              <a:t>Konsensfindung</a:t>
            </a:r>
          </a:p>
        </p:txBody>
      </p:sp>
      <p:pic>
        <p:nvPicPr>
          <p:cNvPr id="6" name="Grafik 5">
            <a:extLst>
              <a:ext uri="{FF2B5EF4-FFF2-40B4-BE49-F238E27FC236}">
                <a16:creationId xmlns:a16="http://schemas.microsoft.com/office/drawing/2014/main" id="{54AF4D91-E29E-49BD-BBE3-34747628D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23222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descr="Ein Bild, das Zeichnung enthält.&#10;&#10;Automatisch generierte Beschreibung">
            <a:extLst>
              <a:ext uri="{FF2B5EF4-FFF2-40B4-BE49-F238E27FC236}">
                <a16:creationId xmlns:a16="http://schemas.microsoft.com/office/drawing/2014/main" id="{5C3405A6-030C-4B77-B310-4AE678E4A8A1}"/>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cxnSp>
        <p:nvCxnSpPr>
          <p:cNvPr id="28" name="Gerade Verbindung mit Pfeil 27">
            <a:extLst>
              <a:ext uri="{FF2B5EF4-FFF2-40B4-BE49-F238E27FC236}">
                <a16:creationId xmlns:a16="http://schemas.microsoft.com/office/drawing/2014/main" id="{D91A04F4-BDD5-43CB-8133-A9E8E8DC7C22}"/>
              </a:ext>
            </a:extLst>
          </p:cNvPr>
          <p:cNvCxnSpPr>
            <a:cxnSpLocks/>
          </p:cNvCxnSpPr>
          <p:nvPr/>
        </p:nvCxnSpPr>
        <p:spPr>
          <a:xfrm>
            <a:off x="707603" y="946695"/>
            <a:ext cx="1361347" cy="4828227"/>
          </a:xfrm>
          <a:prstGeom prst="straightConnector1">
            <a:avLst/>
          </a:prstGeom>
          <a:ln w="76200">
            <a:solidFill>
              <a:srgbClr val="205F42"/>
            </a:solidFill>
            <a:tailEnd type="triangl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8003E29B-E7BF-4478-8B56-61BA029C61ED}"/>
              </a:ext>
            </a:extLst>
          </p:cNvPr>
          <p:cNvSpPr/>
          <p:nvPr/>
        </p:nvSpPr>
        <p:spPr>
          <a:xfrm>
            <a:off x="375207" y="829933"/>
            <a:ext cx="821876" cy="756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1</a:t>
            </a:r>
          </a:p>
        </p:txBody>
      </p:sp>
      <p:sp>
        <p:nvSpPr>
          <p:cNvPr id="13" name="Textfeld 12">
            <a:extLst>
              <a:ext uri="{FF2B5EF4-FFF2-40B4-BE49-F238E27FC236}">
                <a16:creationId xmlns:a16="http://schemas.microsoft.com/office/drawing/2014/main" id="{E773BCB5-3D91-453D-9097-37FD1BDFCBF6}"/>
              </a:ext>
            </a:extLst>
          </p:cNvPr>
          <p:cNvSpPr txBox="1"/>
          <p:nvPr/>
        </p:nvSpPr>
        <p:spPr>
          <a:xfrm>
            <a:off x="2450810" y="171722"/>
            <a:ext cx="3776418" cy="707886"/>
          </a:xfrm>
          <a:prstGeom prst="rect">
            <a:avLst/>
          </a:prstGeom>
          <a:noFill/>
        </p:spPr>
        <p:txBody>
          <a:bodyPr wrap="none" rtlCol="0">
            <a:spAutoFit/>
          </a:bodyPr>
          <a:lstStyle/>
          <a:p>
            <a:r>
              <a:rPr lang="de-DE" sz="4000" b="1" dirty="0">
                <a:solidFill>
                  <a:srgbClr val="29630E"/>
                </a:solidFill>
              </a:rPr>
              <a:t>Konsens-Abfrage</a:t>
            </a:r>
          </a:p>
        </p:txBody>
      </p:sp>
      <p:sp>
        <p:nvSpPr>
          <p:cNvPr id="7" name="Textfeld 6">
            <a:extLst>
              <a:ext uri="{FF2B5EF4-FFF2-40B4-BE49-F238E27FC236}">
                <a16:creationId xmlns:a16="http://schemas.microsoft.com/office/drawing/2014/main" id="{93DCCA5D-E202-4902-B4C4-B6021FEFF8D6}"/>
              </a:ext>
            </a:extLst>
          </p:cNvPr>
          <p:cNvSpPr txBox="1"/>
          <p:nvPr/>
        </p:nvSpPr>
        <p:spPr>
          <a:xfrm>
            <a:off x="1225245" y="946695"/>
            <a:ext cx="2258054" cy="523220"/>
          </a:xfrm>
          <a:prstGeom prst="rect">
            <a:avLst/>
          </a:prstGeom>
          <a:noFill/>
        </p:spPr>
        <p:txBody>
          <a:bodyPr wrap="none" rtlCol="0">
            <a:spAutoFit/>
          </a:bodyPr>
          <a:lstStyle/>
          <a:p>
            <a:r>
              <a:rPr lang="de-DE" sz="2800" dirty="0"/>
              <a:t>Gibt es Vetos?</a:t>
            </a:r>
          </a:p>
        </p:txBody>
      </p:sp>
      <p:sp>
        <p:nvSpPr>
          <p:cNvPr id="8" name="Textfeld 7">
            <a:extLst>
              <a:ext uri="{FF2B5EF4-FFF2-40B4-BE49-F238E27FC236}">
                <a16:creationId xmlns:a16="http://schemas.microsoft.com/office/drawing/2014/main" id="{43E3F299-6D85-4303-B004-6C1BE15957FF}"/>
              </a:ext>
            </a:extLst>
          </p:cNvPr>
          <p:cNvSpPr txBox="1"/>
          <p:nvPr/>
        </p:nvSpPr>
        <p:spPr>
          <a:xfrm>
            <a:off x="1225245" y="1357829"/>
            <a:ext cx="6629372" cy="923330"/>
          </a:xfrm>
          <a:prstGeom prst="rect">
            <a:avLst/>
          </a:prstGeom>
          <a:noFill/>
        </p:spPr>
        <p:txBody>
          <a:bodyPr wrap="square" rtlCol="0">
            <a:spAutoFit/>
          </a:bodyPr>
          <a:lstStyle/>
          <a:p>
            <a:r>
              <a:rPr lang="de-DE" dirty="0"/>
              <a:t>Der Vorschlag widerspricht grundsätzlich meinen Vorstellungen/ Bedürfnissen. Er darf nicht beschlossen bzw. ausgeführt werden.</a:t>
            </a:r>
          </a:p>
          <a:p>
            <a:endParaRPr lang="de-DE" dirty="0"/>
          </a:p>
        </p:txBody>
      </p:sp>
      <p:sp>
        <p:nvSpPr>
          <p:cNvPr id="9" name="Ellipse 8">
            <a:extLst>
              <a:ext uri="{FF2B5EF4-FFF2-40B4-BE49-F238E27FC236}">
                <a16:creationId xmlns:a16="http://schemas.microsoft.com/office/drawing/2014/main" id="{088D3E51-D4D3-427D-91E4-52744929A409}"/>
              </a:ext>
            </a:extLst>
          </p:cNvPr>
          <p:cNvSpPr/>
          <p:nvPr/>
        </p:nvSpPr>
        <p:spPr>
          <a:xfrm>
            <a:off x="729239" y="2075666"/>
            <a:ext cx="821876" cy="756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2</a:t>
            </a:r>
          </a:p>
        </p:txBody>
      </p:sp>
      <p:sp>
        <p:nvSpPr>
          <p:cNvPr id="10" name="Textfeld 9">
            <a:extLst>
              <a:ext uri="{FF2B5EF4-FFF2-40B4-BE49-F238E27FC236}">
                <a16:creationId xmlns:a16="http://schemas.microsoft.com/office/drawing/2014/main" id="{F6A017BE-2EB0-472A-824B-B1C2AA8BD26B}"/>
              </a:ext>
            </a:extLst>
          </p:cNvPr>
          <p:cNvSpPr txBox="1"/>
          <p:nvPr/>
        </p:nvSpPr>
        <p:spPr>
          <a:xfrm>
            <a:off x="1579277" y="2192428"/>
            <a:ext cx="4189545" cy="523220"/>
          </a:xfrm>
          <a:prstGeom prst="rect">
            <a:avLst/>
          </a:prstGeom>
          <a:noFill/>
        </p:spPr>
        <p:txBody>
          <a:bodyPr wrap="none" rtlCol="0">
            <a:spAutoFit/>
          </a:bodyPr>
          <a:lstStyle/>
          <a:p>
            <a:r>
              <a:rPr lang="de-DE" sz="2800" dirty="0"/>
              <a:t>Gibt es schwere Bedenken?</a:t>
            </a:r>
          </a:p>
        </p:txBody>
      </p:sp>
      <p:sp>
        <p:nvSpPr>
          <p:cNvPr id="11" name="Textfeld 10">
            <a:extLst>
              <a:ext uri="{FF2B5EF4-FFF2-40B4-BE49-F238E27FC236}">
                <a16:creationId xmlns:a16="http://schemas.microsoft.com/office/drawing/2014/main" id="{77AF49C9-C199-4164-A032-5D51BA33E04D}"/>
              </a:ext>
            </a:extLst>
          </p:cNvPr>
          <p:cNvSpPr txBox="1"/>
          <p:nvPr/>
        </p:nvSpPr>
        <p:spPr>
          <a:xfrm>
            <a:off x="1579277" y="2603562"/>
            <a:ext cx="7404416" cy="369332"/>
          </a:xfrm>
          <a:prstGeom prst="rect">
            <a:avLst/>
          </a:prstGeom>
          <a:noFill/>
        </p:spPr>
        <p:txBody>
          <a:bodyPr wrap="square" rtlCol="0">
            <a:spAutoFit/>
          </a:bodyPr>
          <a:lstStyle/>
          <a:p>
            <a:r>
              <a:rPr lang="de-DE" dirty="0"/>
              <a:t>Ich habe schwere Bedenken und wünsche mir eine andere Entscheidung.</a:t>
            </a:r>
          </a:p>
        </p:txBody>
      </p:sp>
      <p:sp>
        <p:nvSpPr>
          <p:cNvPr id="12" name="Ellipse 11">
            <a:extLst>
              <a:ext uri="{FF2B5EF4-FFF2-40B4-BE49-F238E27FC236}">
                <a16:creationId xmlns:a16="http://schemas.microsoft.com/office/drawing/2014/main" id="{99BAF6A3-D50C-4AD7-9876-1C9CAE5509F0}"/>
              </a:ext>
            </a:extLst>
          </p:cNvPr>
          <p:cNvSpPr/>
          <p:nvPr/>
        </p:nvSpPr>
        <p:spPr>
          <a:xfrm>
            <a:off x="1069347" y="3302964"/>
            <a:ext cx="821876" cy="756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3</a:t>
            </a:r>
          </a:p>
        </p:txBody>
      </p:sp>
      <p:sp>
        <p:nvSpPr>
          <p:cNvPr id="14" name="Textfeld 13">
            <a:extLst>
              <a:ext uri="{FF2B5EF4-FFF2-40B4-BE49-F238E27FC236}">
                <a16:creationId xmlns:a16="http://schemas.microsoft.com/office/drawing/2014/main" id="{D93683C8-53F5-4E47-84ED-0E778AAAAD86}"/>
              </a:ext>
            </a:extLst>
          </p:cNvPr>
          <p:cNvSpPr txBox="1"/>
          <p:nvPr/>
        </p:nvSpPr>
        <p:spPr>
          <a:xfrm>
            <a:off x="1919385" y="3419726"/>
            <a:ext cx="3485378" cy="523220"/>
          </a:xfrm>
          <a:prstGeom prst="rect">
            <a:avLst/>
          </a:prstGeom>
          <a:noFill/>
        </p:spPr>
        <p:txBody>
          <a:bodyPr wrap="none" rtlCol="0">
            <a:spAutoFit/>
          </a:bodyPr>
          <a:lstStyle/>
          <a:p>
            <a:r>
              <a:rPr lang="de-DE" sz="2800" dirty="0"/>
              <a:t>Gibt es Enthaltungen?</a:t>
            </a:r>
          </a:p>
        </p:txBody>
      </p:sp>
      <p:sp>
        <p:nvSpPr>
          <p:cNvPr id="15" name="Textfeld 14">
            <a:extLst>
              <a:ext uri="{FF2B5EF4-FFF2-40B4-BE49-F238E27FC236}">
                <a16:creationId xmlns:a16="http://schemas.microsoft.com/office/drawing/2014/main" id="{261CC688-7C57-49A8-8684-27F6534E6563}"/>
              </a:ext>
            </a:extLst>
          </p:cNvPr>
          <p:cNvSpPr txBox="1"/>
          <p:nvPr/>
        </p:nvSpPr>
        <p:spPr>
          <a:xfrm>
            <a:off x="1919384" y="3830860"/>
            <a:ext cx="7332331" cy="369332"/>
          </a:xfrm>
          <a:prstGeom prst="rect">
            <a:avLst/>
          </a:prstGeom>
          <a:noFill/>
        </p:spPr>
        <p:txBody>
          <a:bodyPr wrap="square" rtlCol="0">
            <a:spAutoFit/>
          </a:bodyPr>
          <a:lstStyle/>
          <a:p>
            <a:r>
              <a:rPr lang="de-DE" dirty="0"/>
              <a:t>Ich überlasse Ihnen die Entscheidung, bin bei der Umsetzung aber dabei.</a:t>
            </a:r>
          </a:p>
        </p:txBody>
      </p:sp>
      <p:sp>
        <p:nvSpPr>
          <p:cNvPr id="16" name="Ellipse 15">
            <a:extLst>
              <a:ext uri="{FF2B5EF4-FFF2-40B4-BE49-F238E27FC236}">
                <a16:creationId xmlns:a16="http://schemas.microsoft.com/office/drawing/2014/main" id="{A556A8B9-1EB9-44EB-B88F-F784C5A9A719}"/>
              </a:ext>
            </a:extLst>
          </p:cNvPr>
          <p:cNvSpPr/>
          <p:nvPr/>
        </p:nvSpPr>
        <p:spPr>
          <a:xfrm>
            <a:off x="1442062" y="4570835"/>
            <a:ext cx="821876" cy="756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4</a:t>
            </a:r>
          </a:p>
        </p:txBody>
      </p:sp>
      <p:sp>
        <p:nvSpPr>
          <p:cNvPr id="17" name="Textfeld 16">
            <a:extLst>
              <a:ext uri="{FF2B5EF4-FFF2-40B4-BE49-F238E27FC236}">
                <a16:creationId xmlns:a16="http://schemas.microsoft.com/office/drawing/2014/main" id="{8D94A6AA-689B-46EA-824B-3147EB6058C5}"/>
              </a:ext>
            </a:extLst>
          </p:cNvPr>
          <p:cNvSpPr txBox="1"/>
          <p:nvPr/>
        </p:nvSpPr>
        <p:spPr>
          <a:xfrm>
            <a:off x="2292100" y="4687597"/>
            <a:ext cx="3953839" cy="523220"/>
          </a:xfrm>
          <a:prstGeom prst="rect">
            <a:avLst/>
          </a:prstGeom>
          <a:noFill/>
        </p:spPr>
        <p:txBody>
          <a:bodyPr wrap="none" rtlCol="0">
            <a:spAutoFit/>
          </a:bodyPr>
          <a:lstStyle/>
          <a:p>
            <a:r>
              <a:rPr lang="de-DE" sz="2800" dirty="0"/>
              <a:t>Gibt es leichte Bedenken?</a:t>
            </a:r>
          </a:p>
        </p:txBody>
      </p:sp>
      <p:sp>
        <p:nvSpPr>
          <p:cNvPr id="19" name="Textfeld 18">
            <a:extLst>
              <a:ext uri="{FF2B5EF4-FFF2-40B4-BE49-F238E27FC236}">
                <a16:creationId xmlns:a16="http://schemas.microsoft.com/office/drawing/2014/main" id="{D3E790DE-6101-4B0A-B673-F84AB8BAAA0A}"/>
              </a:ext>
            </a:extLst>
          </p:cNvPr>
          <p:cNvSpPr txBox="1"/>
          <p:nvPr/>
        </p:nvSpPr>
        <p:spPr>
          <a:xfrm>
            <a:off x="2292100" y="5098731"/>
            <a:ext cx="6629372" cy="369332"/>
          </a:xfrm>
          <a:prstGeom prst="rect">
            <a:avLst/>
          </a:prstGeom>
          <a:noFill/>
        </p:spPr>
        <p:txBody>
          <a:bodyPr wrap="square" rtlCol="0">
            <a:spAutoFit/>
          </a:bodyPr>
          <a:lstStyle/>
          <a:p>
            <a:r>
              <a:rPr lang="de-DE" dirty="0"/>
              <a:t>Ich stimme zu, habe aber leichte Bedenken.</a:t>
            </a:r>
          </a:p>
        </p:txBody>
      </p:sp>
      <p:sp>
        <p:nvSpPr>
          <p:cNvPr id="20" name="Ellipse 19">
            <a:extLst>
              <a:ext uri="{FF2B5EF4-FFF2-40B4-BE49-F238E27FC236}">
                <a16:creationId xmlns:a16="http://schemas.microsoft.com/office/drawing/2014/main" id="{C822E729-1BA4-44D2-8B8B-72684186E7DD}"/>
              </a:ext>
            </a:extLst>
          </p:cNvPr>
          <p:cNvSpPr/>
          <p:nvPr/>
        </p:nvSpPr>
        <p:spPr>
          <a:xfrm>
            <a:off x="1800475" y="5774922"/>
            <a:ext cx="821876" cy="756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5</a:t>
            </a:r>
          </a:p>
        </p:txBody>
      </p:sp>
      <p:sp>
        <p:nvSpPr>
          <p:cNvPr id="21" name="Textfeld 20">
            <a:extLst>
              <a:ext uri="{FF2B5EF4-FFF2-40B4-BE49-F238E27FC236}">
                <a16:creationId xmlns:a16="http://schemas.microsoft.com/office/drawing/2014/main" id="{F6B273D0-94CF-4655-A5AE-44AC08A517CB}"/>
              </a:ext>
            </a:extLst>
          </p:cNvPr>
          <p:cNvSpPr txBox="1"/>
          <p:nvPr/>
        </p:nvSpPr>
        <p:spPr>
          <a:xfrm>
            <a:off x="2650513" y="5891684"/>
            <a:ext cx="3266407" cy="523220"/>
          </a:xfrm>
          <a:prstGeom prst="rect">
            <a:avLst/>
          </a:prstGeom>
          <a:noFill/>
        </p:spPr>
        <p:txBody>
          <a:bodyPr wrap="none" rtlCol="0">
            <a:spAutoFit/>
          </a:bodyPr>
          <a:lstStyle/>
          <a:p>
            <a:r>
              <a:rPr lang="de-DE" sz="2800" dirty="0"/>
              <a:t>Gibt es Zustimmung?</a:t>
            </a:r>
          </a:p>
        </p:txBody>
      </p:sp>
      <p:sp>
        <p:nvSpPr>
          <p:cNvPr id="22" name="Textfeld 21">
            <a:extLst>
              <a:ext uri="{FF2B5EF4-FFF2-40B4-BE49-F238E27FC236}">
                <a16:creationId xmlns:a16="http://schemas.microsoft.com/office/drawing/2014/main" id="{F0E8847E-A06C-49C4-8EC4-E52147D02444}"/>
              </a:ext>
            </a:extLst>
          </p:cNvPr>
          <p:cNvSpPr txBox="1"/>
          <p:nvPr/>
        </p:nvSpPr>
        <p:spPr>
          <a:xfrm>
            <a:off x="2650513" y="6302818"/>
            <a:ext cx="6629372" cy="369332"/>
          </a:xfrm>
          <a:prstGeom prst="rect">
            <a:avLst/>
          </a:prstGeom>
          <a:noFill/>
        </p:spPr>
        <p:txBody>
          <a:bodyPr wrap="square" rtlCol="0">
            <a:spAutoFit/>
          </a:bodyPr>
          <a:lstStyle/>
          <a:p>
            <a:r>
              <a:rPr lang="de-DE" dirty="0"/>
              <a:t>Ich stimme dem Lösungsvorschlag zu.</a:t>
            </a:r>
          </a:p>
        </p:txBody>
      </p:sp>
      <p:pic>
        <p:nvPicPr>
          <p:cNvPr id="25" name="Grafik 24">
            <a:extLst>
              <a:ext uri="{FF2B5EF4-FFF2-40B4-BE49-F238E27FC236}">
                <a16:creationId xmlns:a16="http://schemas.microsoft.com/office/drawing/2014/main" id="{750D3872-6E52-40BD-AA0C-789E2610B3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37296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20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2000"/>
                                        <p:tgtEl>
                                          <p:spTgt spid="1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20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2000"/>
                                        <p:tgtEl>
                                          <p:spTgt spid="1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2000"/>
                                        <p:tgtEl>
                                          <p:spTgt spid="1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2000"/>
                                        <p:tgtEl>
                                          <p:spTgt spid="2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2000"/>
                                        <p:tgtEl>
                                          <p:spTgt spid="2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4" grpId="0"/>
      <p:bldP spid="15" grpId="0"/>
      <p:bldP spid="16" grpId="0" animBg="1"/>
      <p:bldP spid="17" grpId="0"/>
      <p:bldP spid="19" grpId="0"/>
      <p:bldP spid="20" grpId="0" animBg="1"/>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descr="Ein Bild, das Zeichnung enthält.&#10;&#10;Automatisch generierte Beschreibung">
            <a:extLst>
              <a:ext uri="{FF2B5EF4-FFF2-40B4-BE49-F238E27FC236}">
                <a16:creationId xmlns:a16="http://schemas.microsoft.com/office/drawing/2014/main" id="{34100A48-011D-416E-B118-A104673B5DDB}"/>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3" name="Grafik 2">
            <a:extLst>
              <a:ext uri="{FF2B5EF4-FFF2-40B4-BE49-F238E27FC236}">
                <a16:creationId xmlns:a16="http://schemas.microsoft.com/office/drawing/2014/main" id="{05396075-B6F7-4A20-B0A2-A1F8ACEA7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758333" y="475501"/>
            <a:ext cx="5184516" cy="2365900"/>
          </a:xfrm>
          <a:prstGeom prst="rect">
            <a:avLst/>
          </a:prstGeom>
        </p:spPr>
      </p:pic>
      <p:sp>
        <p:nvSpPr>
          <p:cNvPr id="5" name="Rechteck 4">
            <a:extLst>
              <a:ext uri="{FF2B5EF4-FFF2-40B4-BE49-F238E27FC236}">
                <a16:creationId xmlns:a16="http://schemas.microsoft.com/office/drawing/2014/main" id="{F9F3F35E-EE63-4A27-BC5E-6967E606915D}"/>
              </a:ext>
            </a:extLst>
          </p:cNvPr>
          <p:cNvSpPr/>
          <p:nvPr/>
        </p:nvSpPr>
        <p:spPr>
          <a:xfrm>
            <a:off x="1947899" y="1087184"/>
            <a:ext cx="2805384" cy="1200329"/>
          </a:xfrm>
          <a:prstGeom prst="rect">
            <a:avLst/>
          </a:prstGeom>
        </p:spPr>
        <p:txBody>
          <a:bodyPr wrap="none">
            <a:spAutoFit/>
          </a:bodyPr>
          <a:lstStyle/>
          <a:p>
            <a:pPr algn="ctr"/>
            <a:r>
              <a:rPr lang="de-DE" sz="3600" b="1" dirty="0">
                <a:solidFill>
                  <a:schemeClr val="bg1"/>
                </a:solidFill>
              </a:rPr>
              <a:t>Gibt es einen </a:t>
            </a:r>
          </a:p>
          <a:p>
            <a:pPr algn="ctr"/>
            <a:r>
              <a:rPr lang="de-DE" sz="3600" b="1" dirty="0">
                <a:solidFill>
                  <a:schemeClr val="bg1"/>
                </a:solidFill>
              </a:rPr>
              <a:t>Konsens?</a:t>
            </a:r>
          </a:p>
        </p:txBody>
      </p:sp>
      <p:pic>
        <p:nvPicPr>
          <p:cNvPr id="27" name="Grafik 26" descr="Ein Bild, das Essen enthält.&#10;&#10;Automatisch generierte Beschreibung">
            <a:extLst>
              <a:ext uri="{FF2B5EF4-FFF2-40B4-BE49-F238E27FC236}">
                <a16:creationId xmlns:a16="http://schemas.microsoft.com/office/drawing/2014/main" id="{68CCD83D-BC16-46CA-BB8C-BF6FF7EA1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1442" y="3687335"/>
            <a:ext cx="2733844" cy="2739378"/>
          </a:xfrm>
          <a:prstGeom prst="rect">
            <a:avLst/>
          </a:prstGeom>
        </p:spPr>
      </p:pic>
      <p:pic>
        <p:nvPicPr>
          <p:cNvPr id="28" name="Grafik 27" descr="Ein Bild, das Essen enthält.&#10;&#10;Automatisch generierte Beschreibung">
            <a:extLst>
              <a:ext uri="{FF2B5EF4-FFF2-40B4-BE49-F238E27FC236}">
                <a16:creationId xmlns:a16="http://schemas.microsoft.com/office/drawing/2014/main" id="{6B10A4C0-2CEE-405D-9F9D-7258A7D789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286" y="3597954"/>
            <a:ext cx="2733844" cy="2828759"/>
          </a:xfrm>
          <a:prstGeom prst="rect">
            <a:avLst/>
          </a:prstGeom>
        </p:spPr>
      </p:pic>
      <p:pic>
        <p:nvPicPr>
          <p:cNvPr id="29" name="Grafik 28" descr="Ein Bild, das Essen enthält.&#10;&#10;Automatisch generierte Beschreibung">
            <a:extLst>
              <a:ext uri="{FF2B5EF4-FFF2-40B4-BE49-F238E27FC236}">
                <a16:creationId xmlns:a16="http://schemas.microsoft.com/office/drawing/2014/main" id="{73F5A753-5648-4111-87A0-E02A286CC4A5}"/>
              </a:ext>
            </a:extLst>
          </p:cNvPr>
          <p:cNvPicPr>
            <a:picLocks noChangeAspect="1"/>
          </p:cNvPicPr>
          <p:nvPr/>
        </p:nvPicPr>
        <p:blipFill rotWithShape="1">
          <a:blip r:embed="rId6">
            <a:extLst>
              <a:ext uri="{28A0092B-C50C-407E-A947-70E740481C1C}">
                <a14:useLocalDpi xmlns:a14="http://schemas.microsoft.com/office/drawing/2010/main" val="0"/>
              </a:ext>
            </a:extLst>
          </a:blip>
          <a:srcRect l="25011" r="49904"/>
          <a:stretch/>
        </p:blipFill>
        <p:spPr>
          <a:xfrm>
            <a:off x="7389618" y="3260047"/>
            <a:ext cx="685800" cy="3166666"/>
          </a:xfrm>
          <a:prstGeom prst="rect">
            <a:avLst/>
          </a:prstGeom>
        </p:spPr>
      </p:pic>
      <p:pic>
        <p:nvPicPr>
          <p:cNvPr id="9" name="Grafik 8">
            <a:extLst>
              <a:ext uri="{FF2B5EF4-FFF2-40B4-BE49-F238E27FC236}">
                <a16:creationId xmlns:a16="http://schemas.microsoft.com/office/drawing/2014/main" id="{764EAF83-39F4-4669-9619-ED9AF0798F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20605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125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par>
                                <p:cTn id="11" presetID="32" presetClass="emph" presetSubtype="0" fill="hold" nodeType="withEffect">
                                  <p:stCondLst>
                                    <p:cond delay="125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par>
                                <p:cTn id="17" presetID="32" presetClass="emph" presetSubtype="0" fill="hold" nodeType="withEffect">
                                  <p:stCondLst>
                                    <p:cond delay="1250"/>
                                  </p:stCondLst>
                                  <p:childTnLst>
                                    <p:animRot by="120000">
                                      <p:cBhvr>
                                        <p:cTn id="18" dur="100" fill="hold">
                                          <p:stCondLst>
                                            <p:cond delay="0"/>
                                          </p:stCondLst>
                                        </p:cTn>
                                        <p:tgtEl>
                                          <p:spTgt spid="29"/>
                                        </p:tgtEl>
                                        <p:attrNameLst>
                                          <p:attrName>r</p:attrName>
                                        </p:attrNameLst>
                                      </p:cBhvr>
                                    </p:animRot>
                                    <p:animRot by="-240000">
                                      <p:cBhvr>
                                        <p:cTn id="19" dur="200" fill="hold">
                                          <p:stCondLst>
                                            <p:cond delay="200"/>
                                          </p:stCondLst>
                                        </p:cTn>
                                        <p:tgtEl>
                                          <p:spTgt spid="29"/>
                                        </p:tgtEl>
                                        <p:attrNameLst>
                                          <p:attrName>r</p:attrName>
                                        </p:attrNameLst>
                                      </p:cBhvr>
                                    </p:animRot>
                                    <p:animRot by="240000">
                                      <p:cBhvr>
                                        <p:cTn id="20" dur="200" fill="hold">
                                          <p:stCondLst>
                                            <p:cond delay="400"/>
                                          </p:stCondLst>
                                        </p:cTn>
                                        <p:tgtEl>
                                          <p:spTgt spid="29"/>
                                        </p:tgtEl>
                                        <p:attrNameLst>
                                          <p:attrName>r</p:attrName>
                                        </p:attrNameLst>
                                      </p:cBhvr>
                                    </p:animRot>
                                    <p:animRot by="-240000">
                                      <p:cBhvr>
                                        <p:cTn id="21" dur="200" fill="hold">
                                          <p:stCondLst>
                                            <p:cond delay="600"/>
                                          </p:stCondLst>
                                        </p:cTn>
                                        <p:tgtEl>
                                          <p:spTgt spid="29"/>
                                        </p:tgtEl>
                                        <p:attrNameLst>
                                          <p:attrName>r</p:attrName>
                                        </p:attrNameLst>
                                      </p:cBhvr>
                                    </p:animRot>
                                    <p:animRot by="120000">
                                      <p:cBhvr>
                                        <p:cTn id="22"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Zeichnung enthält.&#10;&#10;Automatisch generierte Beschreibung">
            <a:extLst>
              <a:ext uri="{FF2B5EF4-FFF2-40B4-BE49-F238E27FC236}">
                <a16:creationId xmlns:a16="http://schemas.microsoft.com/office/drawing/2014/main" id="{243E31C6-1F78-41D0-AA5B-DFEE5D9BDB16}"/>
              </a:ext>
            </a:extLst>
          </p:cNvPr>
          <p:cNvPicPr>
            <a:picLocks noChangeAspect="1"/>
          </p:cNvPicPr>
          <p:nvPr/>
        </p:nvPicPr>
        <p:blipFill rotWithShape="1">
          <a:blip r:embed="rId3"/>
          <a:srcRect l="18297" t="3794" b="7796"/>
          <a:stretch/>
        </p:blipFill>
        <p:spPr>
          <a:xfrm>
            <a:off x="0" y="1"/>
            <a:ext cx="1957392" cy="6858000"/>
          </a:xfrm>
          <a:prstGeom prst="rect">
            <a:avLst/>
          </a:prstGeom>
          <a:noFill/>
          <a:ln cap="flat">
            <a:noFill/>
          </a:ln>
        </p:spPr>
      </p:pic>
      <p:pic>
        <p:nvPicPr>
          <p:cNvPr id="8" name="Grafik 7" descr="Ein Bild, das Monitor, Bildschirm, Wasser, groß enthält.&#10;&#10;Automatisch generierte Beschreibung">
            <a:extLst>
              <a:ext uri="{FF2B5EF4-FFF2-40B4-BE49-F238E27FC236}">
                <a16:creationId xmlns:a16="http://schemas.microsoft.com/office/drawing/2014/main" id="{DB86A41B-CD7E-43CC-B1EC-1FB9CFAB248A}"/>
              </a:ext>
            </a:extLst>
          </p:cNvPr>
          <p:cNvPicPr>
            <a:picLocks noChangeAspect="1"/>
          </p:cNvPicPr>
          <p:nvPr/>
        </p:nvPicPr>
        <p:blipFill rotWithShape="1">
          <a:blip r:embed="rId4"/>
          <a:srcRect r="6413"/>
          <a:stretch/>
        </p:blipFill>
        <p:spPr>
          <a:xfrm flipH="1">
            <a:off x="-18747" y="2884803"/>
            <a:ext cx="8964475" cy="2313249"/>
          </a:xfrm>
          <a:prstGeom prst="rect">
            <a:avLst/>
          </a:prstGeom>
          <a:noFill/>
          <a:ln cap="flat">
            <a:noFill/>
          </a:ln>
        </p:spPr>
      </p:pic>
      <p:sp>
        <p:nvSpPr>
          <p:cNvPr id="2" name="Rechteck 1">
            <a:extLst>
              <a:ext uri="{FF2B5EF4-FFF2-40B4-BE49-F238E27FC236}">
                <a16:creationId xmlns:a16="http://schemas.microsoft.com/office/drawing/2014/main" id="{3FFE4012-1734-41EC-B71E-6DDCC29F795A}"/>
              </a:ext>
            </a:extLst>
          </p:cNvPr>
          <p:cNvSpPr/>
          <p:nvPr/>
        </p:nvSpPr>
        <p:spPr>
          <a:xfrm>
            <a:off x="2347011" y="3745547"/>
            <a:ext cx="6815729" cy="707886"/>
          </a:xfrm>
          <a:prstGeom prst="rect">
            <a:avLst/>
          </a:prstGeom>
        </p:spPr>
        <p:txBody>
          <a:bodyPr wrap="square">
            <a:spAutoFit/>
          </a:bodyPr>
          <a:lstStyle/>
          <a:p>
            <a:pPr eaLnBrk="0" fontAlgn="base" hangingPunct="0">
              <a:spcBef>
                <a:spcPct val="0"/>
              </a:spcBef>
              <a:spcAft>
                <a:spcPct val="0"/>
              </a:spcAft>
            </a:pPr>
            <a:r>
              <a:rPr lang="de-DE" altLang="de-DE" sz="4000" b="1" dirty="0">
                <a:solidFill>
                  <a:schemeClr val="bg1"/>
                </a:solidFill>
                <a:latin typeface="Calibri "/>
              </a:rPr>
              <a:t>Umsetzung</a:t>
            </a:r>
          </a:p>
        </p:txBody>
      </p:sp>
      <p:pic>
        <p:nvPicPr>
          <p:cNvPr id="6" name="Grafik 5">
            <a:extLst>
              <a:ext uri="{FF2B5EF4-FFF2-40B4-BE49-F238E27FC236}">
                <a16:creationId xmlns:a16="http://schemas.microsoft.com/office/drawing/2014/main" id="{476C7314-D7CC-475A-A99D-5F1589795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332509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08BDA8E2-F873-44E9-913C-9B89C11ACB39}"/>
              </a:ext>
            </a:extLst>
          </p:cNvPr>
          <p:cNvSpPr>
            <a:spLocks noChangeArrowheads="1"/>
          </p:cNvSpPr>
          <p:nvPr/>
        </p:nvSpPr>
        <p:spPr bwMode="auto">
          <a:xfrm>
            <a:off x="740979" y="362174"/>
            <a:ext cx="8008883" cy="819150"/>
          </a:xfrm>
          <a:prstGeom prst="roundRect">
            <a:avLst>
              <a:gd name="adj" fmla="val 16667"/>
            </a:avLst>
          </a:prstGeom>
          <a:solidFill>
            <a:srgbClr val="92D050"/>
          </a:solidFill>
          <a:ln w="2540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dirty="0"/>
          </a:p>
        </p:txBody>
      </p:sp>
      <p:sp>
        <p:nvSpPr>
          <p:cNvPr id="7" name="Text Box 5">
            <a:extLst>
              <a:ext uri="{FF2B5EF4-FFF2-40B4-BE49-F238E27FC236}">
                <a16:creationId xmlns:a16="http://schemas.microsoft.com/office/drawing/2014/main" id="{040E1A0C-2E1E-4623-A05E-8E72290C9F14}"/>
              </a:ext>
            </a:extLst>
          </p:cNvPr>
          <p:cNvSpPr txBox="1">
            <a:spLocks noChangeArrowheads="1"/>
          </p:cNvSpPr>
          <p:nvPr/>
        </p:nvSpPr>
        <p:spPr bwMode="auto">
          <a:xfrm>
            <a:off x="1026641" y="398686"/>
            <a:ext cx="133667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200" b="1" i="0" u="none" strike="noStrike" cap="none" normalizeH="0" baseline="0" dirty="0">
                <a:ln>
                  <a:noFill/>
                </a:ln>
                <a:solidFill>
                  <a:srgbClr val="16422D"/>
                </a:solidFill>
                <a:effectLst/>
                <a:latin typeface="Calibri" panose="020F0502020204030204" pitchFamily="34" charset="0"/>
              </a:rPr>
              <a:t>ZIEL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 name="Freeform 6">
            <a:extLst>
              <a:ext uri="{FF2B5EF4-FFF2-40B4-BE49-F238E27FC236}">
                <a16:creationId xmlns:a16="http://schemas.microsoft.com/office/drawing/2014/main" id="{FC5CA2B6-C6D3-4A35-AF30-4CC7E1C86156}"/>
              </a:ext>
            </a:extLst>
          </p:cNvPr>
          <p:cNvSpPr>
            <a:spLocks/>
          </p:cNvSpPr>
          <p:nvPr/>
        </p:nvSpPr>
        <p:spPr bwMode="auto">
          <a:xfrm>
            <a:off x="1548134" y="491823"/>
            <a:ext cx="293688" cy="295275"/>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a:noFill/>
          </a:ln>
          <a:effectLst/>
          <a:extLst>
            <a:ext uri="{91240B29-F687-4F45-9708-019B960494DF}">
              <a14:hiddenLine xmlns:a14="http://schemas.microsoft.com/office/drawing/2010/main" w="25400"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sz="2000" b="1" dirty="0"/>
          </a:p>
        </p:txBody>
      </p:sp>
      <p:graphicFrame>
        <p:nvGraphicFramePr>
          <p:cNvPr id="10" name="Tabelle 9">
            <a:extLst>
              <a:ext uri="{FF2B5EF4-FFF2-40B4-BE49-F238E27FC236}">
                <a16:creationId xmlns:a16="http://schemas.microsoft.com/office/drawing/2014/main" id="{37030FDA-C9E9-4D2E-AEBC-5F5B0AE701EF}"/>
              </a:ext>
            </a:extLst>
          </p:cNvPr>
          <p:cNvGraphicFramePr>
            <a:graphicFrameLocks noGrp="1"/>
          </p:cNvGraphicFramePr>
          <p:nvPr>
            <p:extLst>
              <p:ext uri="{D42A27DB-BD31-4B8C-83A1-F6EECF244321}">
                <p14:modId xmlns:p14="http://schemas.microsoft.com/office/powerpoint/2010/main" val="579892119"/>
              </p:ext>
            </p:extLst>
          </p:nvPr>
        </p:nvGraphicFramePr>
        <p:xfrm>
          <a:off x="740979" y="1295007"/>
          <a:ext cx="8008883" cy="4283779"/>
        </p:xfrm>
        <a:graphic>
          <a:graphicData uri="http://schemas.openxmlformats.org/drawingml/2006/table">
            <a:tbl>
              <a:tblPr/>
              <a:tblGrid>
                <a:gridCol w="536028">
                  <a:extLst>
                    <a:ext uri="{9D8B030D-6E8A-4147-A177-3AD203B41FA5}">
                      <a16:colId xmlns:a16="http://schemas.microsoft.com/office/drawing/2014/main" val="2054180682"/>
                    </a:ext>
                  </a:extLst>
                </a:gridCol>
                <a:gridCol w="2648607">
                  <a:extLst>
                    <a:ext uri="{9D8B030D-6E8A-4147-A177-3AD203B41FA5}">
                      <a16:colId xmlns:a16="http://schemas.microsoft.com/office/drawing/2014/main" val="3317227200"/>
                    </a:ext>
                  </a:extLst>
                </a:gridCol>
                <a:gridCol w="2295827">
                  <a:extLst>
                    <a:ext uri="{9D8B030D-6E8A-4147-A177-3AD203B41FA5}">
                      <a16:colId xmlns:a16="http://schemas.microsoft.com/office/drawing/2014/main" val="2402267496"/>
                    </a:ext>
                  </a:extLst>
                </a:gridCol>
                <a:gridCol w="2528421">
                  <a:extLst>
                    <a:ext uri="{9D8B030D-6E8A-4147-A177-3AD203B41FA5}">
                      <a16:colId xmlns:a16="http://schemas.microsoft.com/office/drawing/2014/main" val="3447538671"/>
                    </a:ext>
                  </a:extLst>
                </a:gridCol>
              </a:tblGrid>
              <a:tr h="421234">
                <a:tc>
                  <a:txBody>
                    <a:bodyPr/>
                    <a:lstStyle/>
                    <a:p>
                      <a:pPr marR="0" indent="0" algn="ctr" rtl="0">
                        <a:lnSpc>
                          <a:spcPct val="119000"/>
                        </a:lnSpc>
                        <a:spcBef>
                          <a:spcPts val="0"/>
                        </a:spcBef>
                        <a:spcAft>
                          <a:spcPts val="600"/>
                        </a:spcAft>
                      </a:pPr>
                      <a:r>
                        <a:rPr lang="de-DE" sz="1400" b="1" kern="1400">
                          <a:ln>
                            <a:noFill/>
                          </a:ln>
                          <a:solidFill>
                            <a:srgbClr val="FFFFFF"/>
                          </a:solidFill>
                          <a:effectLst/>
                          <a:latin typeface="Calibri" panose="020F0502020204030204" pitchFamily="34" charset="0"/>
                        </a:rPr>
                        <a:t>Nr.</a:t>
                      </a:r>
                      <a:endParaRPr lang="de-DE" sz="900" kern="1400">
                        <a:ln>
                          <a:noFill/>
                        </a:ln>
                        <a:solidFill>
                          <a:srgbClr val="000000"/>
                        </a:solidFill>
                        <a:effectLst/>
                        <a:latin typeface="Arial" panose="020B0604020202020204" pitchFamily="34" charset="0"/>
                      </a:endParaRPr>
                    </a:p>
                  </a:txBody>
                  <a:tcPr marL="36576" marR="36576" marT="36576" marB="36576">
                    <a:lnL w="25400"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25400"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205E40"/>
                    </a:solidFill>
                  </a:tcPr>
                </a:tc>
                <a:tc>
                  <a:txBody>
                    <a:bodyPr/>
                    <a:lstStyle/>
                    <a:p>
                      <a:pPr marR="0" indent="0" algn="ctr" rtl="0">
                        <a:lnSpc>
                          <a:spcPct val="119000"/>
                        </a:lnSpc>
                        <a:spcBef>
                          <a:spcPts val="0"/>
                        </a:spcBef>
                        <a:spcAft>
                          <a:spcPts val="600"/>
                        </a:spcAft>
                      </a:pPr>
                      <a:r>
                        <a:rPr lang="de-DE" sz="1400" b="1" kern="1400">
                          <a:ln>
                            <a:noFill/>
                          </a:ln>
                          <a:solidFill>
                            <a:srgbClr val="FFFFFF"/>
                          </a:solidFill>
                          <a:effectLst/>
                          <a:latin typeface="Calibri" panose="020F0502020204030204" pitchFamily="34" charset="0"/>
                        </a:rPr>
                        <a:t>Aufgaben</a:t>
                      </a:r>
                      <a:endParaRPr lang="de-DE" sz="900" kern="140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25400"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205E40"/>
                    </a:solidFill>
                  </a:tcPr>
                </a:tc>
                <a:tc>
                  <a:txBody>
                    <a:bodyPr/>
                    <a:lstStyle/>
                    <a:p>
                      <a:pPr marR="0" indent="0" algn="ctr" rtl="0">
                        <a:lnSpc>
                          <a:spcPct val="119000"/>
                        </a:lnSpc>
                        <a:spcBef>
                          <a:spcPts val="0"/>
                        </a:spcBef>
                        <a:spcAft>
                          <a:spcPts val="600"/>
                        </a:spcAft>
                      </a:pPr>
                      <a:r>
                        <a:rPr lang="de-DE" sz="1400" b="1" kern="1400" dirty="0">
                          <a:ln>
                            <a:noFill/>
                          </a:ln>
                          <a:solidFill>
                            <a:srgbClr val="FFFFFF"/>
                          </a:solidFill>
                          <a:effectLst/>
                          <a:latin typeface="Calibri" panose="020F0502020204030204" pitchFamily="34" charset="0"/>
                        </a:rPr>
                        <a:t>Wann</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25400"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205E40"/>
                    </a:solidFill>
                  </a:tcPr>
                </a:tc>
                <a:tc>
                  <a:txBody>
                    <a:bodyPr/>
                    <a:lstStyle/>
                    <a:p>
                      <a:pPr marR="0" indent="0" algn="ctr" rtl="0">
                        <a:lnSpc>
                          <a:spcPct val="119000"/>
                        </a:lnSpc>
                        <a:spcBef>
                          <a:spcPts val="0"/>
                        </a:spcBef>
                        <a:spcAft>
                          <a:spcPts val="600"/>
                        </a:spcAft>
                      </a:pPr>
                      <a:r>
                        <a:rPr lang="de-DE" sz="1400" b="1" kern="1400" dirty="0">
                          <a:ln>
                            <a:noFill/>
                          </a:ln>
                          <a:solidFill>
                            <a:srgbClr val="FFFFFF"/>
                          </a:solidFill>
                          <a:effectLst/>
                          <a:latin typeface="Calibri" panose="020F0502020204030204" pitchFamily="34" charset="0"/>
                        </a:rPr>
                        <a:t>Wer</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25400" cap="flat" cmpd="sng" algn="ctr">
                      <a:solidFill>
                        <a:srgbClr val="327051"/>
                      </a:solidFill>
                      <a:prstDash val="solid"/>
                      <a:round/>
                      <a:headEnd type="none" w="med" len="med"/>
                      <a:tailEnd type="none" w="med" len="med"/>
                    </a:lnR>
                    <a:lnT w="25400"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205E40"/>
                    </a:solidFill>
                  </a:tcPr>
                </a:tc>
                <a:extLst>
                  <a:ext uri="{0D108BD9-81ED-4DB2-BD59-A6C34878D82A}">
                    <a16:rowId xmlns:a16="http://schemas.microsoft.com/office/drawing/2014/main" val="4264821679"/>
                  </a:ext>
                </a:extLst>
              </a:tr>
              <a:tr h="1591208">
                <a:tc>
                  <a:txBody>
                    <a:bodyPr/>
                    <a:lstStyle/>
                    <a:p>
                      <a:pPr marR="0" indent="0" algn="l" rtl="0">
                        <a:lnSpc>
                          <a:spcPct val="119000"/>
                        </a:lnSpc>
                        <a:spcBef>
                          <a:spcPts val="0"/>
                        </a:spcBef>
                        <a:spcAft>
                          <a:spcPts val="600"/>
                        </a:spcAft>
                      </a:pPr>
                      <a:r>
                        <a:rPr lang="de-DE" sz="1400" b="1" kern="1400">
                          <a:ln>
                            <a:noFill/>
                          </a:ln>
                          <a:solidFill>
                            <a:srgbClr val="000000"/>
                          </a:solidFill>
                          <a:effectLst/>
                          <a:latin typeface="Calibri" panose="020F0502020204030204" pitchFamily="34" charset="0"/>
                        </a:rPr>
                        <a:t>1</a:t>
                      </a:r>
                      <a:endParaRPr lang="de-DE" sz="900" kern="1400">
                        <a:ln>
                          <a:noFill/>
                        </a:ln>
                        <a:solidFill>
                          <a:srgbClr val="000000"/>
                        </a:solidFill>
                        <a:effectLst/>
                        <a:latin typeface="Arial" panose="020B0604020202020204" pitchFamily="34" charset="0"/>
                      </a:endParaRPr>
                    </a:p>
                  </a:txBody>
                  <a:tcPr marL="36576" marR="36576" marT="36576" marB="36576">
                    <a:lnL w="25400"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A8DA73"/>
                    </a:solidFill>
                  </a:tcPr>
                </a:tc>
                <a:tc>
                  <a:txBody>
                    <a:bodyPr/>
                    <a:lstStyle/>
                    <a:p>
                      <a:pPr marR="0" indent="0" algn="l" rtl="0">
                        <a:lnSpc>
                          <a:spcPct val="119000"/>
                        </a:lnSpc>
                        <a:spcBef>
                          <a:spcPts val="0"/>
                        </a:spcBef>
                        <a:spcAft>
                          <a:spcPts val="600"/>
                        </a:spcAft>
                      </a:pPr>
                      <a:endParaRPr lang="de-DE" sz="2000" b="1" kern="1400" dirty="0">
                        <a:ln>
                          <a:noFill/>
                        </a:ln>
                        <a:solidFill>
                          <a:srgbClr val="205F42"/>
                        </a:solidFill>
                        <a:effectLst/>
                        <a:latin typeface="Bradley Hand ITC" panose="03070402050302030203" pitchFamily="66"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tc>
                  <a:txBody>
                    <a:bodyPr/>
                    <a:lstStyle/>
                    <a:p>
                      <a:pPr marR="0" indent="0" algn="l" rtl="0">
                        <a:lnSpc>
                          <a:spcPct val="100000"/>
                        </a:lnSpc>
                        <a:spcBef>
                          <a:spcPts val="0"/>
                        </a:spcBef>
                        <a:spcAft>
                          <a:spcPts val="0"/>
                        </a:spcAft>
                      </a:pPr>
                      <a:endParaRPr lang="de-DE" sz="2000" b="1" kern="1400" dirty="0">
                        <a:ln>
                          <a:noFill/>
                        </a:ln>
                        <a:solidFill>
                          <a:srgbClr val="205F42"/>
                        </a:solidFill>
                        <a:effectLst/>
                        <a:latin typeface="Bradley Hand ITC" panose="03070402050302030203" pitchFamily="66"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A8DA73"/>
                    </a:solidFill>
                  </a:tcPr>
                </a:tc>
                <a:tc>
                  <a:txBody>
                    <a:bodyPr/>
                    <a:lstStyle/>
                    <a:p>
                      <a:pPr marR="0" indent="0" algn="l" rtl="0">
                        <a:lnSpc>
                          <a:spcPct val="100000"/>
                        </a:lnSpc>
                        <a:spcBef>
                          <a:spcPts val="0"/>
                        </a:spcBef>
                        <a:spcAft>
                          <a:spcPts val="0"/>
                        </a:spcAft>
                      </a:pPr>
                      <a:endParaRPr lang="de-DE" sz="2000" b="1" kern="1400" dirty="0">
                        <a:ln>
                          <a:noFill/>
                        </a:ln>
                        <a:solidFill>
                          <a:srgbClr val="205F42"/>
                        </a:solidFill>
                        <a:effectLst/>
                        <a:latin typeface="Bradley Hand ITC" panose="03070402050302030203" pitchFamily="66" charset="0"/>
                      </a:endParaRPr>
                    </a:p>
                  </a:txBody>
                  <a:tcPr marL="36576" marR="36576" marT="36576" marB="36576">
                    <a:lnL w="9525" cap="flat" cmpd="sng" algn="ctr">
                      <a:solidFill>
                        <a:srgbClr val="327051"/>
                      </a:solidFill>
                      <a:prstDash val="solid"/>
                      <a:round/>
                      <a:headEnd type="none" w="med" len="med"/>
                      <a:tailEnd type="none" w="med" len="med"/>
                    </a:lnL>
                    <a:lnR w="25400"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extLst>
                  <a:ext uri="{0D108BD9-81ED-4DB2-BD59-A6C34878D82A}">
                    <a16:rowId xmlns:a16="http://schemas.microsoft.com/office/drawing/2014/main" val="432044229"/>
                  </a:ext>
                </a:extLst>
              </a:tr>
              <a:tr h="2271337">
                <a:tc>
                  <a:txBody>
                    <a:bodyPr/>
                    <a:lstStyle/>
                    <a:p>
                      <a:pPr marR="0" indent="0" algn="l" rtl="0">
                        <a:lnSpc>
                          <a:spcPct val="119000"/>
                        </a:lnSpc>
                        <a:spcBef>
                          <a:spcPts val="0"/>
                        </a:spcBef>
                        <a:spcAft>
                          <a:spcPts val="600"/>
                        </a:spcAft>
                      </a:pPr>
                      <a:r>
                        <a:rPr lang="de-DE" sz="1400" b="1" kern="1400">
                          <a:ln>
                            <a:noFill/>
                          </a:ln>
                          <a:solidFill>
                            <a:srgbClr val="000000"/>
                          </a:solidFill>
                          <a:effectLst/>
                          <a:latin typeface="Calibri" panose="020F0502020204030204" pitchFamily="34" charset="0"/>
                        </a:rPr>
                        <a:t>2</a:t>
                      </a:r>
                      <a:endParaRPr lang="de-DE" sz="900" kern="1400">
                        <a:ln>
                          <a:noFill/>
                        </a:ln>
                        <a:solidFill>
                          <a:srgbClr val="000000"/>
                        </a:solidFill>
                        <a:effectLst/>
                        <a:latin typeface="Arial" panose="020B0604020202020204" pitchFamily="34" charset="0"/>
                      </a:endParaRPr>
                    </a:p>
                  </a:txBody>
                  <a:tcPr marL="36576" marR="36576" marT="36576" marB="36576">
                    <a:lnL w="25400"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25400" cap="flat" cmpd="sng" algn="ctr">
                      <a:solidFill>
                        <a:srgbClr val="327051"/>
                      </a:solidFill>
                      <a:prstDash val="solid"/>
                      <a:round/>
                      <a:headEnd type="none" w="med" len="med"/>
                      <a:tailEnd type="none" w="med" len="med"/>
                    </a:lnB>
                    <a:solidFill>
                      <a:srgbClr val="A8DA73"/>
                    </a:solidFill>
                  </a:tcPr>
                </a:tc>
                <a:tc>
                  <a:txBody>
                    <a:bodyPr/>
                    <a:lstStyle/>
                    <a:p>
                      <a:endParaRPr lang="de-DE" sz="2000" b="1" dirty="0">
                        <a:solidFill>
                          <a:srgbClr val="205F42"/>
                        </a:solidFill>
                        <a:latin typeface="Bradley Hand ITC" panose="03070402050302030203" pitchFamily="66"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25400" cap="flat" cmpd="sng" algn="ctr">
                      <a:solidFill>
                        <a:srgbClr val="327051"/>
                      </a:solidFill>
                      <a:prstDash val="solid"/>
                      <a:round/>
                      <a:headEnd type="none" w="med" len="med"/>
                      <a:tailEnd type="none" w="med" len="med"/>
                    </a:lnB>
                    <a:solidFill>
                      <a:srgbClr val="FFFFFF"/>
                    </a:solidFill>
                  </a:tcPr>
                </a:tc>
                <a:tc>
                  <a:txBody>
                    <a:bodyPr/>
                    <a:lstStyle/>
                    <a:p>
                      <a:endParaRPr lang="de-DE" sz="2000" b="1" dirty="0">
                        <a:solidFill>
                          <a:srgbClr val="205F42"/>
                        </a:solidFill>
                        <a:latin typeface="Bradley Hand ITC" panose="03070402050302030203" pitchFamily="66"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25400" cap="flat" cmpd="sng" algn="ctr">
                      <a:solidFill>
                        <a:srgbClr val="327051"/>
                      </a:solidFill>
                      <a:prstDash val="solid"/>
                      <a:round/>
                      <a:headEnd type="none" w="med" len="med"/>
                      <a:tailEnd type="none" w="med" len="med"/>
                    </a:lnB>
                    <a:solidFill>
                      <a:srgbClr val="A8DA73"/>
                    </a:solidFill>
                  </a:tcPr>
                </a:tc>
                <a:tc>
                  <a:txBody>
                    <a:bodyPr/>
                    <a:lstStyle/>
                    <a:p>
                      <a:endParaRPr lang="de-DE" sz="2000" b="1" dirty="0">
                        <a:solidFill>
                          <a:srgbClr val="205F42"/>
                        </a:solidFill>
                        <a:latin typeface="Bradley Hand ITC" panose="03070402050302030203" pitchFamily="66" charset="0"/>
                      </a:endParaRPr>
                    </a:p>
                  </a:txBody>
                  <a:tcPr marL="36576" marR="36576" marT="36576" marB="36576">
                    <a:lnL w="9525" cap="flat" cmpd="sng" algn="ctr">
                      <a:solidFill>
                        <a:srgbClr val="327051"/>
                      </a:solidFill>
                      <a:prstDash val="solid"/>
                      <a:round/>
                      <a:headEnd type="none" w="med" len="med"/>
                      <a:tailEnd type="none" w="med" len="med"/>
                    </a:lnL>
                    <a:lnR w="25400"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25400" cap="flat" cmpd="sng" algn="ctr">
                      <a:solidFill>
                        <a:srgbClr val="327051"/>
                      </a:solidFill>
                      <a:prstDash val="solid"/>
                      <a:round/>
                      <a:headEnd type="none" w="med" len="med"/>
                      <a:tailEnd type="none" w="med" len="med"/>
                    </a:lnB>
                    <a:solidFill>
                      <a:srgbClr val="FFFFFF"/>
                    </a:solidFill>
                  </a:tcPr>
                </a:tc>
                <a:extLst>
                  <a:ext uri="{0D108BD9-81ED-4DB2-BD59-A6C34878D82A}">
                    <a16:rowId xmlns:a16="http://schemas.microsoft.com/office/drawing/2014/main" val="1613669262"/>
                  </a:ext>
                </a:extLst>
              </a:tr>
            </a:tbl>
          </a:graphicData>
        </a:graphic>
      </p:graphicFrame>
      <p:sp>
        <p:nvSpPr>
          <p:cNvPr id="11" name="Control 7">
            <a:extLst>
              <a:ext uri="{FF2B5EF4-FFF2-40B4-BE49-F238E27FC236}">
                <a16:creationId xmlns:a16="http://schemas.microsoft.com/office/drawing/2014/main" id="{35AA7371-A15E-4C90-B1A6-68B628F04104}"/>
              </a:ext>
            </a:extLst>
          </p:cNvPr>
          <p:cNvSpPr>
            <a:spLocks noChangeArrowheads="1" noChangeShapeType="1"/>
          </p:cNvSpPr>
          <p:nvPr/>
        </p:nvSpPr>
        <p:spPr bwMode="auto">
          <a:xfrm>
            <a:off x="1712913" y="4087813"/>
            <a:ext cx="6637337" cy="36131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14" name="Textfeld 13">
            <a:extLst>
              <a:ext uri="{FF2B5EF4-FFF2-40B4-BE49-F238E27FC236}">
                <a16:creationId xmlns:a16="http://schemas.microsoft.com/office/drawing/2014/main" id="{3308FBCD-8269-42B9-A5C4-9D4FCC5E2A33}"/>
              </a:ext>
            </a:extLst>
          </p:cNvPr>
          <p:cNvSpPr txBox="1"/>
          <p:nvPr/>
        </p:nvSpPr>
        <p:spPr>
          <a:xfrm>
            <a:off x="1548134" y="347072"/>
            <a:ext cx="386644" cy="584775"/>
          </a:xfrm>
          <a:prstGeom prst="rect">
            <a:avLst/>
          </a:prstGeom>
          <a:noFill/>
        </p:spPr>
        <p:txBody>
          <a:bodyPr wrap="none" rtlCol="0">
            <a:spAutoFit/>
          </a:bodyPr>
          <a:lstStyle/>
          <a:p>
            <a:r>
              <a:rPr lang="de-DE" sz="3200" b="1" dirty="0">
                <a:solidFill>
                  <a:srgbClr val="205F42"/>
                </a:solidFill>
                <a:latin typeface="Bradley Hand ITC" panose="03070402050302030203" pitchFamily="66" charset="0"/>
              </a:rPr>
              <a:t>1</a:t>
            </a:r>
          </a:p>
        </p:txBody>
      </p:sp>
      <p:sp>
        <p:nvSpPr>
          <p:cNvPr id="15" name="Textfeld 14">
            <a:extLst>
              <a:ext uri="{FF2B5EF4-FFF2-40B4-BE49-F238E27FC236}">
                <a16:creationId xmlns:a16="http://schemas.microsoft.com/office/drawing/2014/main" id="{DF284906-F228-4B5F-88C7-A2BF62A837B5}"/>
              </a:ext>
            </a:extLst>
          </p:cNvPr>
          <p:cNvSpPr txBox="1"/>
          <p:nvPr/>
        </p:nvSpPr>
        <p:spPr>
          <a:xfrm>
            <a:off x="1362371" y="716364"/>
            <a:ext cx="6922088" cy="523220"/>
          </a:xfrm>
          <a:prstGeom prst="rect">
            <a:avLst/>
          </a:prstGeom>
          <a:noFill/>
        </p:spPr>
        <p:txBody>
          <a:bodyPr wrap="none" rtlCol="0">
            <a:spAutoFit/>
          </a:bodyPr>
          <a:lstStyle/>
          <a:p>
            <a:r>
              <a:rPr lang="de-DE" sz="2800" b="1" dirty="0">
                <a:solidFill>
                  <a:srgbClr val="29630E"/>
                </a:solidFill>
                <a:latin typeface="Bradley Hand ITC" panose="03070402050302030203" pitchFamily="66" charset="0"/>
              </a:rPr>
              <a:t>Dauerhaftes Umstellen auf Recycling-Papier</a:t>
            </a:r>
          </a:p>
        </p:txBody>
      </p:sp>
      <p:sp>
        <p:nvSpPr>
          <p:cNvPr id="16" name="Textfeld 15">
            <a:extLst>
              <a:ext uri="{FF2B5EF4-FFF2-40B4-BE49-F238E27FC236}">
                <a16:creationId xmlns:a16="http://schemas.microsoft.com/office/drawing/2014/main" id="{35422821-C7ED-46AB-90CC-8FFE2715F22B}"/>
              </a:ext>
            </a:extLst>
          </p:cNvPr>
          <p:cNvSpPr txBox="1"/>
          <p:nvPr/>
        </p:nvSpPr>
        <p:spPr>
          <a:xfrm>
            <a:off x="724898" y="5284496"/>
            <a:ext cx="1853795" cy="707886"/>
          </a:xfrm>
          <a:prstGeom prst="rect">
            <a:avLst/>
          </a:prstGeom>
          <a:noFill/>
        </p:spPr>
        <p:txBody>
          <a:bodyPr wrap="square" rtlCol="0">
            <a:spAutoFit/>
          </a:bodyPr>
          <a:lstStyle/>
          <a:p>
            <a:r>
              <a:rPr lang="de-DE" sz="4000" b="1" dirty="0">
                <a:solidFill>
                  <a:srgbClr val="205F42"/>
                </a:solidFill>
              </a:rPr>
              <a:t>. . .</a:t>
            </a:r>
          </a:p>
        </p:txBody>
      </p:sp>
      <p:sp>
        <p:nvSpPr>
          <p:cNvPr id="2" name="Textfeld 1">
            <a:extLst>
              <a:ext uri="{FF2B5EF4-FFF2-40B4-BE49-F238E27FC236}">
                <a16:creationId xmlns:a16="http://schemas.microsoft.com/office/drawing/2014/main" id="{D15A63B0-4DD7-4DDF-990B-1BEF66625CE8}"/>
              </a:ext>
            </a:extLst>
          </p:cNvPr>
          <p:cNvSpPr txBox="1"/>
          <p:nvPr/>
        </p:nvSpPr>
        <p:spPr>
          <a:xfrm>
            <a:off x="1346605" y="1860336"/>
            <a:ext cx="2484415" cy="1477328"/>
          </a:xfrm>
          <a:prstGeom prst="rect">
            <a:avLst/>
          </a:prstGeom>
          <a:noFill/>
        </p:spPr>
        <p:txBody>
          <a:bodyPr wrap="square" rtlCol="0">
            <a:spAutoFit/>
          </a:bodyPr>
          <a:lstStyle/>
          <a:p>
            <a:r>
              <a:rPr lang="de-DE" u="sng" kern="1400" dirty="0">
                <a:solidFill>
                  <a:srgbClr val="29630E"/>
                </a:solidFill>
                <a:latin typeface="Comic Sans MS" panose="030F0702030302020204" pitchFamily="66" charset="0"/>
              </a:rPr>
              <a:t>Recherchieren: </a:t>
            </a:r>
            <a:r>
              <a:rPr lang="de-DE" kern="1400" dirty="0">
                <a:solidFill>
                  <a:srgbClr val="29630E"/>
                </a:solidFill>
                <a:latin typeface="Comic Sans MS" panose="030F0702030302020204" pitchFamily="66" charset="0"/>
              </a:rPr>
              <a:t>günstigster Anbieter für Recycling Papier (Internet?/ Region?)</a:t>
            </a:r>
          </a:p>
          <a:p>
            <a:endParaRPr lang="de-DE" dirty="0"/>
          </a:p>
        </p:txBody>
      </p:sp>
      <p:sp>
        <p:nvSpPr>
          <p:cNvPr id="3" name="Textfeld 2">
            <a:extLst>
              <a:ext uri="{FF2B5EF4-FFF2-40B4-BE49-F238E27FC236}">
                <a16:creationId xmlns:a16="http://schemas.microsoft.com/office/drawing/2014/main" id="{501A3D74-A688-4C66-AFE3-E090C8169E5F}"/>
              </a:ext>
            </a:extLst>
          </p:cNvPr>
          <p:cNvSpPr txBox="1"/>
          <p:nvPr/>
        </p:nvSpPr>
        <p:spPr>
          <a:xfrm>
            <a:off x="4142874" y="2034375"/>
            <a:ext cx="2128345" cy="646331"/>
          </a:xfrm>
          <a:prstGeom prst="rect">
            <a:avLst/>
          </a:prstGeom>
          <a:noFill/>
        </p:spPr>
        <p:txBody>
          <a:bodyPr wrap="square" rtlCol="0">
            <a:spAutoFit/>
          </a:bodyPr>
          <a:lstStyle/>
          <a:p>
            <a:pPr lvl="0" defTabSz="914400"/>
            <a:r>
              <a:rPr lang="de-DE" kern="1400" dirty="0">
                <a:solidFill>
                  <a:srgbClr val="29630E"/>
                </a:solidFill>
                <a:latin typeface="Comic Sans MS" panose="030F0702030302020204" pitchFamily="66" charset="0"/>
              </a:rPr>
              <a:t>Morgen Abend </a:t>
            </a:r>
          </a:p>
          <a:p>
            <a:pPr lvl="0" defTabSz="914400"/>
            <a:r>
              <a:rPr lang="de-DE" kern="1400" dirty="0">
                <a:solidFill>
                  <a:srgbClr val="29630E"/>
                </a:solidFill>
                <a:latin typeface="Comic Sans MS" panose="030F0702030302020204" pitchFamily="66" charset="0"/>
              </a:rPr>
              <a:t>18 Uhr – 20 Uhr</a:t>
            </a:r>
          </a:p>
        </p:txBody>
      </p:sp>
      <p:sp>
        <p:nvSpPr>
          <p:cNvPr id="5" name="Textfeld 4">
            <a:extLst>
              <a:ext uri="{FF2B5EF4-FFF2-40B4-BE49-F238E27FC236}">
                <a16:creationId xmlns:a16="http://schemas.microsoft.com/office/drawing/2014/main" id="{34CF6B79-5B79-4DD7-B741-2B062B2AD165}"/>
              </a:ext>
            </a:extLst>
          </p:cNvPr>
          <p:cNvSpPr txBox="1"/>
          <p:nvPr/>
        </p:nvSpPr>
        <p:spPr>
          <a:xfrm>
            <a:off x="6493353" y="1916827"/>
            <a:ext cx="2484415" cy="923330"/>
          </a:xfrm>
          <a:prstGeom prst="rect">
            <a:avLst/>
          </a:prstGeom>
          <a:noFill/>
        </p:spPr>
        <p:txBody>
          <a:bodyPr wrap="square" rtlCol="0">
            <a:spAutoFit/>
          </a:bodyPr>
          <a:lstStyle/>
          <a:p>
            <a:pPr lvl="0" defTabSz="914400"/>
            <a:r>
              <a:rPr lang="de-DE" dirty="0">
                <a:solidFill>
                  <a:srgbClr val="29630E"/>
                </a:solidFill>
                <a:latin typeface="Comic Sans MS" panose="030F0702030302020204" pitchFamily="66" charset="0"/>
              </a:rPr>
              <a:t>Frau </a:t>
            </a:r>
            <a:r>
              <a:rPr lang="de-DE" dirty="0" err="1">
                <a:solidFill>
                  <a:srgbClr val="29630E"/>
                </a:solidFill>
                <a:latin typeface="Comic Sans MS" panose="030F0702030302020204" pitchFamily="66" charset="0"/>
              </a:rPr>
              <a:t>Fitimnetz</a:t>
            </a:r>
            <a:endParaRPr lang="de-DE" dirty="0">
              <a:solidFill>
                <a:srgbClr val="29630E"/>
              </a:solidFill>
              <a:latin typeface="Comic Sans MS" panose="030F0702030302020204" pitchFamily="66" charset="0"/>
            </a:endParaRPr>
          </a:p>
          <a:p>
            <a:pPr lvl="0" defTabSz="914400"/>
            <a:r>
              <a:rPr lang="de-DE" dirty="0">
                <a:solidFill>
                  <a:srgbClr val="29630E"/>
                </a:solidFill>
                <a:latin typeface="Comic Sans MS" panose="030F0702030302020204" pitchFamily="66" charset="0"/>
              </a:rPr>
              <a:t>Evtl. Hilfe von</a:t>
            </a:r>
          </a:p>
          <a:p>
            <a:pPr lvl="0" defTabSz="914400"/>
            <a:r>
              <a:rPr lang="de-DE" dirty="0">
                <a:solidFill>
                  <a:srgbClr val="29630E"/>
                </a:solidFill>
                <a:latin typeface="Comic Sans MS" panose="030F0702030302020204" pitchFamily="66" charset="0"/>
              </a:rPr>
              <a:t>Peter bei Fragen</a:t>
            </a:r>
          </a:p>
        </p:txBody>
      </p:sp>
      <p:sp>
        <p:nvSpPr>
          <p:cNvPr id="9" name="Textfeld 8">
            <a:extLst>
              <a:ext uri="{FF2B5EF4-FFF2-40B4-BE49-F238E27FC236}">
                <a16:creationId xmlns:a16="http://schemas.microsoft.com/office/drawing/2014/main" id="{B961E740-4BD2-4C5E-A98C-3AC5EB2619EA}"/>
              </a:ext>
            </a:extLst>
          </p:cNvPr>
          <p:cNvSpPr txBox="1"/>
          <p:nvPr/>
        </p:nvSpPr>
        <p:spPr>
          <a:xfrm>
            <a:off x="1362371" y="3445008"/>
            <a:ext cx="2512486" cy="1754326"/>
          </a:xfrm>
          <a:prstGeom prst="rect">
            <a:avLst/>
          </a:prstGeom>
          <a:noFill/>
        </p:spPr>
        <p:txBody>
          <a:bodyPr wrap="square" rtlCol="0">
            <a:spAutoFit/>
          </a:bodyPr>
          <a:lstStyle/>
          <a:p>
            <a:pPr lvl="0" defTabSz="914400"/>
            <a:r>
              <a:rPr lang="de-DE" dirty="0">
                <a:solidFill>
                  <a:srgbClr val="29630E"/>
                </a:solidFill>
                <a:latin typeface="Comic Sans MS" panose="030F0702030302020204" pitchFamily="66" charset="0"/>
              </a:rPr>
              <a:t>Dokument für Kirchenvorstand vorbereiten: Verabschiedung allg. Einkaufsrichtlinie</a:t>
            </a:r>
          </a:p>
          <a:p>
            <a:pPr lvl="0" defTabSz="914400"/>
            <a:r>
              <a:rPr lang="de-DE" dirty="0">
                <a:solidFill>
                  <a:srgbClr val="29630E"/>
                </a:solidFill>
                <a:latin typeface="Comic Sans MS" panose="030F0702030302020204" pitchFamily="66" charset="0"/>
              </a:rPr>
              <a:t>+ Argumentation</a:t>
            </a:r>
          </a:p>
        </p:txBody>
      </p:sp>
      <p:sp>
        <p:nvSpPr>
          <p:cNvPr id="12" name="Textfeld 11">
            <a:extLst>
              <a:ext uri="{FF2B5EF4-FFF2-40B4-BE49-F238E27FC236}">
                <a16:creationId xmlns:a16="http://schemas.microsoft.com/office/drawing/2014/main" id="{30DAFF0C-EBF4-4B0E-ADC7-987DF5EFB15A}"/>
              </a:ext>
            </a:extLst>
          </p:cNvPr>
          <p:cNvSpPr txBox="1"/>
          <p:nvPr/>
        </p:nvSpPr>
        <p:spPr>
          <a:xfrm>
            <a:off x="4142874" y="3566525"/>
            <a:ext cx="1986453" cy="1477328"/>
          </a:xfrm>
          <a:prstGeom prst="rect">
            <a:avLst/>
          </a:prstGeom>
          <a:noFill/>
        </p:spPr>
        <p:txBody>
          <a:bodyPr wrap="square" rtlCol="0">
            <a:spAutoFit/>
          </a:bodyPr>
          <a:lstStyle/>
          <a:p>
            <a:pPr lvl="0" defTabSz="914400"/>
            <a:r>
              <a:rPr lang="de-DE" dirty="0">
                <a:solidFill>
                  <a:srgbClr val="29630E"/>
                </a:solidFill>
                <a:latin typeface="Comic Sans MS" panose="030F0702030302020204" pitchFamily="66" charset="0"/>
              </a:rPr>
              <a:t>Erstellung bis Sonntag,</a:t>
            </a:r>
          </a:p>
          <a:p>
            <a:pPr lvl="0" defTabSz="914400"/>
            <a:r>
              <a:rPr lang="de-DE" dirty="0">
                <a:solidFill>
                  <a:srgbClr val="29630E"/>
                </a:solidFill>
                <a:latin typeface="Comic Sans MS" panose="030F0702030302020204" pitchFamily="66" charset="0"/>
              </a:rPr>
              <a:t>Korrekturlesen bis Mittwoch danach</a:t>
            </a:r>
          </a:p>
        </p:txBody>
      </p:sp>
      <p:sp>
        <p:nvSpPr>
          <p:cNvPr id="13" name="Textfeld 12">
            <a:extLst>
              <a:ext uri="{FF2B5EF4-FFF2-40B4-BE49-F238E27FC236}">
                <a16:creationId xmlns:a16="http://schemas.microsoft.com/office/drawing/2014/main" id="{16789291-5FE3-4404-B5A0-9440B6D192A7}"/>
              </a:ext>
            </a:extLst>
          </p:cNvPr>
          <p:cNvSpPr txBox="1"/>
          <p:nvPr/>
        </p:nvSpPr>
        <p:spPr>
          <a:xfrm>
            <a:off x="6351329" y="3460774"/>
            <a:ext cx="2512486" cy="1754326"/>
          </a:xfrm>
          <a:prstGeom prst="rect">
            <a:avLst/>
          </a:prstGeom>
          <a:noFill/>
        </p:spPr>
        <p:txBody>
          <a:bodyPr wrap="square" rtlCol="0">
            <a:spAutoFit/>
          </a:bodyPr>
          <a:lstStyle/>
          <a:p>
            <a:pPr defTabSz="914400"/>
            <a:r>
              <a:rPr lang="de-DE" dirty="0">
                <a:solidFill>
                  <a:srgbClr val="29630E"/>
                </a:solidFill>
                <a:latin typeface="Comic Sans MS" panose="030F0702030302020204" pitchFamily="66" charset="0"/>
              </a:rPr>
              <a:t>Erstellung:</a:t>
            </a:r>
          </a:p>
          <a:p>
            <a:pPr defTabSz="914400"/>
            <a:r>
              <a:rPr lang="de-DE" dirty="0">
                <a:solidFill>
                  <a:srgbClr val="29630E"/>
                </a:solidFill>
                <a:latin typeface="Comic Sans MS" panose="030F0702030302020204" pitchFamily="66" charset="0"/>
              </a:rPr>
              <a:t>Frau Strube, </a:t>
            </a:r>
          </a:p>
          <a:p>
            <a:pPr defTabSz="914400"/>
            <a:r>
              <a:rPr lang="de-DE" dirty="0">
                <a:solidFill>
                  <a:srgbClr val="29630E"/>
                </a:solidFill>
                <a:latin typeface="Comic Sans MS" panose="030F0702030302020204" pitchFamily="66" charset="0"/>
              </a:rPr>
              <a:t>Herr </a:t>
            </a:r>
            <a:r>
              <a:rPr lang="de-DE" dirty="0" err="1">
                <a:solidFill>
                  <a:srgbClr val="29630E"/>
                </a:solidFill>
                <a:latin typeface="Comic Sans MS" panose="030F0702030302020204" pitchFamily="66" charset="0"/>
              </a:rPr>
              <a:t>Leising</a:t>
            </a:r>
            <a:endParaRPr lang="de-DE" dirty="0">
              <a:solidFill>
                <a:srgbClr val="29630E"/>
              </a:solidFill>
              <a:latin typeface="Comic Sans MS" panose="030F0702030302020204" pitchFamily="66" charset="0"/>
            </a:endParaRPr>
          </a:p>
          <a:p>
            <a:pPr defTabSz="914400"/>
            <a:r>
              <a:rPr lang="de-DE" dirty="0">
                <a:solidFill>
                  <a:srgbClr val="29630E"/>
                </a:solidFill>
                <a:latin typeface="Comic Sans MS" panose="030F0702030302020204" pitchFamily="66" charset="0"/>
              </a:rPr>
              <a:t>Korrekturlesen:</a:t>
            </a:r>
          </a:p>
          <a:p>
            <a:pPr defTabSz="914400"/>
            <a:r>
              <a:rPr lang="de-DE" dirty="0">
                <a:solidFill>
                  <a:srgbClr val="29630E"/>
                </a:solidFill>
                <a:latin typeface="Comic Sans MS" panose="030F0702030302020204" pitchFamily="66" charset="0"/>
              </a:rPr>
              <a:t>Frau Horst, </a:t>
            </a:r>
          </a:p>
          <a:p>
            <a:pPr defTabSz="914400"/>
            <a:r>
              <a:rPr lang="de-DE" dirty="0">
                <a:solidFill>
                  <a:srgbClr val="29630E"/>
                </a:solidFill>
                <a:latin typeface="Comic Sans MS" panose="030F0702030302020204" pitchFamily="66" charset="0"/>
              </a:rPr>
              <a:t>Herr </a:t>
            </a:r>
            <a:r>
              <a:rPr lang="de-DE" dirty="0" err="1">
                <a:solidFill>
                  <a:srgbClr val="29630E"/>
                </a:solidFill>
                <a:latin typeface="Comic Sans MS" panose="030F0702030302020204" pitchFamily="66" charset="0"/>
              </a:rPr>
              <a:t>Dörfel</a:t>
            </a:r>
            <a:endParaRPr lang="de-DE" dirty="0">
              <a:solidFill>
                <a:srgbClr val="29630E"/>
              </a:solidFill>
              <a:latin typeface="Comic Sans MS" panose="030F0702030302020204" pitchFamily="66" charset="0"/>
            </a:endParaRPr>
          </a:p>
        </p:txBody>
      </p:sp>
      <p:sp>
        <p:nvSpPr>
          <p:cNvPr id="17" name="Textfeld 16">
            <a:extLst>
              <a:ext uri="{FF2B5EF4-FFF2-40B4-BE49-F238E27FC236}">
                <a16:creationId xmlns:a16="http://schemas.microsoft.com/office/drawing/2014/main" id="{CC0254D6-3A8F-45B3-8DD5-39A08B2DA660}"/>
              </a:ext>
            </a:extLst>
          </p:cNvPr>
          <p:cNvSpPr txBox="1"/>
          <p:nvPr/>
        </p:nvSpPr>
        <p:spPr>
          <a:xfrm>
            <a:off x="688867" y="5928050"/>
            <a:ext cx="8008883" cy="707886"/>
          </a:xfrm>
          <a:prstGeom prst="rect">
            <a:avLst/>
          </a:prstGeom>
          <a:noFill/>
        </p:spPr>
        <p:txBody>
          <a:bodyPr wrap="square" rtlCol="0">
            <a:spAutoFit/>
          </a:bodyPr>
          <a:lstStyle/>
          <a:p>
            <a:r>
              <a:rPr lang="de-DE" sz="2000" b="1" u="sng" dirty="0"/>
              <a:t>Mögliche Fragen:</a:t>
            </a:r>
            <a:r>
              <a:rPr lang="de-DE" sz="2000" dirty="0"/>
              <a:t>   Muss der GKR gefragt werden?,  Müssen noch Infos eingeholt werden?, Wird dafür eine Förderung benötigt?</a:t>
            </a:r>
          </a:p>
        </p:txBody>
      </p:sp>
      <p:pic>
        <p:nvPicPr>
          <p:cNvPr id="19" name="Grafik 18">
            <a:extLst>
              <a:ext uri="{FF2B5EF4-FFF2-40B4-BE49-F238E27FC236}">
                <a16:creationId xmlns:a16="http://schemas.microsoft.com/office/drawing/2014/main" id="{ECC2CBAB-33DF-417F-BBF3-36C01369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9" y="5284496"/>
            <a:ext cx="649545" cy="1652906"/>
          </a:xfrm>
          <a:prstGeom prst="rect">
            <a:avLst/>
          </a:prstGeom>
        </p:spPr>
      </p:pic>
    </p:spTree>
    <p:extLst>
      <p:ext uri="{BB962C8B-B14F-4D97-AF65-F5344CB8AC3E}">
        <p14:creationId xmlns:p14="http://schemas.microsoft.com/office/powerpoint/2010/main" val="120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275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25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175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175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175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5" grpId="0"/>
      <p:bldP spid="9" grpId="0"/>
      <p:bldP spid="12" grpId="0"/>
      <p:bldP spid="13"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3" name="Grafik 18" descr="Ein Bild, das Monitor, Bildschirm, Wasser, groß enthält.&#10;&#10;Automatisch generierte Beschreibung">
            <a:extLst>
              <a:ext uri="{FF2B5EF4-FFF2-40B4-BE49-F238E27FC236}">
                <a16:creationId xmlns:a16="http://schemas.microsoft.com/office/drawing/2014/main" id="{34ED3A7E-82A6-4371-B8D0-29408643E6C2}"/>
              </a:ext>
            </a:extLst>
          </p:cNvPr>
          <p:cNvPicPr>
            <a:picLocks noChangeAspect="1"/>
          </p:cNvPicPr>
          <p:nvPr/>
        </p:nvPicPr>
        <p:blipFill>
          <a:blip r:embed="rId3"/>
          <a:srcRect r="3664"/>
          <a:stretch>
            <a:fillRect/>
          </a:stretch>
        </p:blipFill>
        <p:spPr>
          <a:xfrm flipH="1">
            <a:off x="272763" y="5747541"/>
            <a:ext cx="4859674" cy="821596"/>
          </a:xfrm>
          <a:prstGeom prst="rect">
            <a:avLst/>
          </a:prstGeom>
          <a:noFill/>
          <a:ln cap="flat">
            <a:noFill/>
          </a:ln>
        </p:spPr>
      </p:pic>
      <p:sp>
        <p:nvSpPr>
          <p:cNvPr id="2" name="Rechteck 1">
            <a:extLst>
              <a:ext uri="{FF2B5EF4-FFF2-40B4-BE49-F238E27FC236}">
                <a16:creationId xmlns:a16="http://schemas.microsoft.com/office/drawing/2014/main" id="{B5034D62-D8AB-46C2-B0FF-78A7A43159F5}"/>
              </a:ext>
            </a:extLst>
          </p:cNvPr>
          <p:cNvSpPr/>
          <p:nvPr/>
        </p:nvSpPr>
        <p:spPr>
          <a:xfrm>
            <a:off x="1585310" y="5701397"/>
            <a:ext cx="2499831"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Ist-Zustand</a:t>
            </a:r>
          </a:p>
        </p:txBody>
      </p:sp>
      <p:pic>
        <p:nvPicPr>
          <p:cNvPr id="5" name="Grafik 18" descr="Ein Bild, das Monitor, Bildschirm, Wasser, groß enthält.&#10;&#10;Automatisch generierte Beschreibung">
            <a:extLst>
              <a:ext uri="{FF2B5EF4-FFF2-40B4-BE49-F238E27FC236}">
                <a16:creationId xmlns:a16="http://schemas.microsoft.com/office/drawing/2014/main" id="{D3EA6495-CEC9-493A-9373-705CE143A1D7}"/>
              </a:ext>
            </a:extLst>
          </p:cNvPr>
          <p:cNvPicPr>
            <a:picLocks noChangeAspect="1"/>
          </p:cNvPicPr>
          <p:nvPr/>
        </p:nvPicPr>
        <p:blipFill>
          <a:blip r:embed="rId3"/>
          <a:srcRect r="3664"/>
          <a:stretch>
            <a:fillRect/>
          </a:stretch>
        </p:blipFill>
        <p:spPr>
          <a:xfrm flipH="1">
            <a:off x="1954082" y="4856490"/>
            <a:ext cx="4859674" cy="821596"/>
          </a:xfrm>
          <a:prstGeom prst="rect">
            <a:avLst/>
          </a:prstGeom>
          <a:noFill/>
          <a:ln cap="flat">
            <a:noFill/>
          </a:ln>
        </p:spPr>
      </p:pic>
      <p:sp>
        <p:nvSpPr>
          <p:cNvPr id="6" name="Rechteck 5">
            <a:extLst>
              <a:ext uri="{FF2B5EF4-FFF2-40B4-BE49-F238E27FC236}">
                <a16:creationId xmlns:a16="http://schemas.microsoft.com/office/drawing/2014/main" id="{3856B4C6-46BF-4254-8D4B-D3F928CEF5D6}"/>
              </a:ext>
            </a:extLst>
          </p:cNvPr>
          <p:cNvSpPr/>
          <p:nvPr/>
        </p:nvSpPr>
        <p:spPr>
          <a:xfrm>
            <a:off x="2897654" y="4780889"/>
            <a:ext cx="3434322"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Wunsch-Zustand</a:t>
            </a:r>
          </a:p>
        </p:txBody>
      </p:sp>
      <p:pic>
        <p:nvPicPr>
          <p:cNvPr id="8" name="Grafik 18" descr="Ein Bild, das Monitor, Bildschirm, Wasser, groß enthält.&#10;&#10;Automatisch generierte Beschreibung">
            <a:extLst>
              <a:ext uri="{FF2B5EF4-FFF2-40B4-BE49-F238E27FC236}">
                <a16:creationId xmlns:a16="http://schemas.microsoft.com/office/drawing/2014/main" id="{07C25295-20CF-4224-A3C9-6E7D5037F36C}"/>
              </a:ext>
            </a:extLst>
          </p:cNvPr>
          <p:cNvPicPr>
            <a:picLocks noChangeAspect="1"/>
          </p:cNvPicPr>
          <p:nvPr/>
        </p:nvPicPr>
        <p:blipFill>
          <a:blip r:embed="rId3"/>
          <a:srcRect r="3664"/>
          <a:stretch>
            <a:fillRect/>
          </a:stretch>
        </p:blipFill>
        <p:spPr>
          <a:xfrm flipH="1">
            <a:off x="3451122" y="3958005"/>
            <a:ext cx="4601175" cy="821596"/>
          </a:xfrm>
          <a:prstGeom prst="rect">
            <a:avLst/>
          </a:prstGeom>
          <a:noFill/>
          <a:ln cap="flat">
            <a:noFill/>
          </a:ln>
        </p:spPr>
      </p:pic>
      <p:sp>
        <p:nvSpPr>
          <p:cNvPr id="9" name="Rechteck 8">
            <a:extLst>
              <a:ext uri="{FF2B5EF4-FFF2-40B4-BE49-F238E27FC236}">
                <a16:creationId xmlns:a16="http://schemas.microsoft.com/office/drawing/2014/main" id="{6A9E1F43-0E34-454D-9610-E18C30D55313}"/>
              </a:ext>
            </a:extLst>
          </p:cNvPr>
          <p:cNvSpPr/>
          <p:nvPr/>
        </p:nvSpPr>
        <p:spPr>
          <a:xfrm>
            <a:off x="4255787" y="3911861"/>
            <a:ext cx="3294193"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Ziele auswählen</a:t>
            </a:r>
          </a:p>
        </p:txBody>
      </p:sp>
      <p:pic>
        <p:nvPicPr>
          <p:cNvPr id="10" name="Grafik 18" descr="Ein Bild, das Monitor, Bildschirm, Wasser, groß enthält.&#10;&#10;Automatisch generierte Beschreibung">
            <a:extLst>
              <a:ext uri="{FF2B5EF4-FFF2-40B4-BE49-F238E27FC236}">
                <a16:creationId xmlns:a16="http://schemas.microsoft.com/office/drawing/2014/main" id="{07BF98BD-676D-4B7E-9254-58A164ADADAC}"/>
              </a:ext>
            </a:extLst>
          </p:cNvPr>
          <p:cNvPicPr>
            <a:picLocks noChangeAspect="1"/>
          </p:cNvPicPr>
          <p:nvPr/>
        </p:nvPicPr>
        <p:blipFill>
          <a:blip r:embed="rId3"/>
          <a:srcRect r="3664"/>
          <a:stretch>
            <a:fillRect/>
          </a:stretch>
        </p:blipFill>
        <p:spPr>
          <a:xfrm flipH="1">
            <a:off x="4807973" y="3021461"/>
            <a:ext cx="4136840" cy="821596"/>
          </a:xfrm>
          <a:prstGeom prst="rect">
            <a:avLst/>
          </a:prstGeom>
          <a:noFill/>
          <a:ln cap="flat">
            <a:noFill/>
          </a:ln>
        </p:spPr>
      </p:pic>
      <p:sp>
        <p:nvSpPr>
          <p:cNvPr id="11" name="Rechteck 10">
            <a:extLst>
              <a:ext uri="{FF2B5EF4-FFF2-40B4-BE49-F238E27FC236}">
                <a16:creationId xmlns:a16="http://schemas.microsoft.com/office/drawing/2014/main" id="{96AACE23-CF75-4CE8-BD59-2406E3B2B08D}"/>
              </a:ext>
            </a:extLst>
          </p:cNvPr>
          <p:cNvSpPr/>
          <p:nvPr/>
        </p:nvSpPr>
        <p:spPr>
          <a:xfrm>
            <a:off x="5331723" y="2975357"/>
            <a:ext cx="2483729"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Erste Schritte</a:t>
            </a:r>
          </a:p>
        </p:txBody>
      </p:sp>
      <p:sp>
        <p:nvSpPr>
          <p:cNvPr id="12" name="Pfeil: nach rechts 15">
            <a:extLst>
              <a:ext uri="{FF2B5EF4-FFF2-40B4-BE49-F238E27FC236}">
                <a16:creationId xmlns:a16="http://schemas.microsoft.com/office/drawing/2014/main" id="{0B8B83E8-8A0A-4AEC-9D84-1AFF022F4A50}"/>
              </a:ext>
            </a:extLst>
          </p:cNvPr>
          <p:cNvSpPr/>
          <p:nvPr/>
        </p:nvSpPr>
        <p:spPr>
          <a:xfrm>
            <a:off x="6590481" y="2009314"/>
            <a:ext cx="2199797"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chemeClr val="bg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2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Grafik 13">
            <a:extLst>
              <a:ext uri="{FF2B5EF4-FFF2-40B4-BE49-F238E27FC236}">
                <a16:creationId xmlns:a16="http://schemas.microsoft.com/office/drawing/2014/main" id="{22156654-E97D-4378-9FD8-5F7562066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929" y="58167"/>
            <a:ext cx="1293879" cy="3035814"/>
          </a:xfrm>
          <a:prstGeom prst="rect">
            <a:avLst/>
          </a:prstGeom>
        </p:spPr>
      </p:pic>
    </p:spTree>
    <p:extLst>
      <p:ext uri="{BB962C8B-B14F-4D97-AF65-F5344CB8AC3E}">
        <p14:creationId xmlns:p14="http://schemas.microsoft.com/office/powerpoint/2010/main" val="19770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17257 0.13958 L -0.17257 0.13982 C -0.17187 0.08796 -0.1717 0.03634 -0.17031 -0.01505 C -0.17013 -0.02569 -0.16788 -0.03009 -0.16579 -0.03935 C -0.16493 -0.04329 -0.16423 -0.04792 -0.16354 -0.05139 C -0.16267 -0.05648 -0.16267 -0.0618 -0.16128 -0.06643 C -0.15833 -0.07685 -0.1427 -0.09282 -0.14079 -0.09676 C -0.12343 -0.13542 -0.14566 -0.08773 -0.125 -0.12708 C -0.11388 -0.14815 -0.1217 -0.13565 -0.11354 -0.15741 C -0.11163 -0.16273 -0.10885 -0.16736 -0.10677 -0.17245 C -0.09687 -0.19676 -0.10451 -0.18449 -0.09305 -0.19977 C -0.09236 -0.20278 -0.09236 -0.20648 -0.09079 -0.20903 C -0.0842 -0.22037 -0.07656 -0.22801 -0.06805 -0.23611 C -0.06579 -0.23819 -0.06354 -0.24028 -0.06128 -0.24213 C -0.05746 -0.2412 -0.05329 -0.24143 -0.05 -0.23912 C -0.04184 -0.2338 -0.04288 -0.22778 -0.04079 -0.21805 C -0.03854 -0.20694 -0.03906 -0.20972 -0.03402 -0.19977 C -0.03333 -0.19467 -0.03229 -0.18981 -0.03177 -0.18472 C -0.0309 -0.17755 -0.03073 -0.17037 -0.02951 -0.16342 C -0.02847 -0.15717 -0.0276 -0.15069 -0.025 -0.14537 C -0.01909 -0.13356 -0.02118 -0.13958 -0.01805 -0.12708 C -0.01718 -0.10324 -0.01753 -0.06736 -0.01128 -0.04236 C -0.01059 -0.03935 -0.01076 -0.03542 -0.00902 -0.0331 C -0.00729 -0.03102 -0.00451 -0.03125 -0.00225 -0.03009 C 0.00174 -0.01505 -3.88889E-6 -0.0243 -3.88889E-6 -1.11111E-6 L -3.88889E-6 0.00023 L -3.88889E-6 -1.11111E-6 " pathEditMode="relative" rAng="0" ptsTypes="AAAAAAAAAAAAAAAAAAAAAAAAAAA">
                                      <p:cBhvr>
                                        <p:cTn id="6" dur="1000" fill="hold"/>
                                        <p:tgtEl>
                                          <p:spTgt spid="14"/>
                                        </p:tgtEl>
                                        <p:attrNameLst>
                                          <p:attrName>ppt_x</p:attrName>
                                          <p:attrName>ppt_y</p:attrName>
                                        </p:attrNameLst>
                                      </p:cBhvr>
                                      <p:rCtr x="8646" y="-19074"/>
                                    </p:animMotion>
                                  </p:childTnLst>
                                </p:cTn>
                              </p:par>
                            </p:childTnLst>
                          </p:cTn>
                        </p:par>
                        <p:par>
                          <p:cTn id="7" fill="hold">
                            <p:stCondLst>
                              <p:cond delay="1000"/>
                            </p:stCondLst>
                            <p:childTnLst>
                              <p:par>
                                <p:cTn id="8" presetID="26" presetClass="emph" presetSubtype="0" fill="hold" nodeType="afterEffect">
                                  <p:stCondLst>
                                    <p:cond delay="50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F0C8">
            <a:alpha val="40000"/>
          </a:srgbClr>
        </a:solidFill>
        <a:effectLst/>
      </p:bgPr>
    </p:bg>
    <p:spTree>
      <p:nvGrpSpPr>
        <p:cNvPr id="1" name=""/>
        <p:cNvGrpSpPr/>
        <p:nvPr/>
      </p:nvGrpSpPr>
      <p:grpSpPr>
        <a:xfrm>
          <a:off x="0" y="0"/>
          <a:ext cx="0" cy="0"/>
          <a:chOff x="0" y="0"/>
          <a:chExt cx="0" cy="0"/>
        </a:xfrm>
      </p:grpSpPr>
      <p:sp>
        <p:nvSpPr>
          <p:cNvPr id="13" name="Pfeil: nach rechts 15">
            <a:extLst>
              <a:ext uri="{FF2B5EF4-FFF2-40B4-BE49-F238E27FC236}">
                <a16:creationId xmlns:a16="http://schemas.microsoft.com/office/drawing/2014/main" id="{DC0F6E7F-E740-4270-A509-71CEFFA7609D}"/>
              </a:ext>
            </a:extLst>
          </p:cNvPr>
          <p:cNvSpPr/>
          <p:nvPr/>
        </p:nvSpPr>
        <p:spPr>
          <a:xfrm rot="1315608">
            <a:off x="4302853" y="1715936"/>
            <a:ext cx="2199797" cy="1252362"/>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2400" b="1" i="0" u="none" strike="noStrike" kern="1200" cap="none" spc="0" normalizeH="0" baseline="0" noProof="0" dirty="0">
                <a:ln>
                  <a:noFill/>
                </a:ln>
                <a:solidFill>
                  <a:srgbClr val="FFFFFF"/>
                </a:solidFill>
                <a:effectLst/>
                <a:uLnTx/>
                <a:uFillTx/>
                <a:latin typeface="Calibri"/>
                <a:ea typeface="+mn-ea"/>
                <a:cs typeface="+mn-cs"/>
              </a:rPr>
              <a:t>Ausbeutung</a:t>
            </a:r>
          </a:p>
        </p:txBody>
      </p:sp>
      <p:pic>
        <p:nvPicPr>
          <p:cNvPr id="15" name="Grafik 11" descr="Ein Bild, das Schild, Uhr, Tür, Zeichnung enthält.&#10;&#10;Automatisch generierte Beschreibung">
            <a:extLst>
              <a:ext uri="{FF2B5EF4-FFF2-40B4-BE49-F238E27FC236}">
                <a16:creationId xmlns:a16="http://schemas.microsoft.com/office/drawing/2014/main" id="{CDECDD8F-BE90-448D-9A31-F63AC187A7A1}"/>
              </a:ext>
            </a:extLst>
          </p:cNvPr>
          <p:cNvPicPr>
            <a:picLocks noChangeAspect="1"/>
          </p:cNvPicPr>
          <p:nvPr/>
        </p:nvPicPr>
        <p:blipFill>
          <a:blip r:embed="rId3"/>
          <a:stretch>
            <a:fillRect/>
          </a:stretch>
        </p:blipFill>
        <p:spPr>
          <a:xfrm>
            <a:off x="6677549" y="1735385"/>
            <a:ext cx="2155222" cy="2732053"/>
          </a:xfrm>
          <a:prstGeom prst="rect">
            <a:avLst/>
          </a:prstGeom>
          <a:noFill/>
          <a:ln cap="flat">
            <a:noFill/>
          </a:ln>
        </p:spPr>
      </p:pic>
      <p:pic>
        <p:nvPicPr>
          <p:cNvPr id="20" name="Grafik 12">
            <a:extLst>
              <a:ext uri="{FF2B5EF4-FFF2-40B4-BE49-F238E27FC236}">
                <a16:creationId xmlns:a16="http://schemas.microsoft.com/office/drawing/2014/main" id="{6B81648C-F1F9-4612-8BCA-0EE276672CA9}"/>
              </a:ext>
            </a:extLst>
          </p:cNvPr>
          <p:cNvPicPr>
            <a:picLocks noChangeAspect="1"/>
          </p:cNvPicPr>
          <p:nvPr/>
        </p:nvPicPr>
        <p:blipFill>
          <a:blip r:embed="rId4"/>
          <a:stretch>
            <a:fillRect/>
          </a:stretch>
        </p:blipFill>
        <p:spPr>
          <a:xfrm>
            <a:off x="2239274" y="719806"/>
            <a:ext cx="1958763" cy="1977435"/>
          </a:xfrm>
          <a:prstGeom prst="rect">
            <a:avLst/>
          </a:prstGeom>
          <a:noFill/>
          <a:ln cap="flat">
            <a:noFill/>
          </a:ln>
        </p:spPr>
      </p:pic>
      <p:pic>
        <p:nvPicPr>
          <p:cNvPr id="21" name="Grafik 13" descr="Ein Bild, das Essen enthält.&#10;&#10;Automatisch generierte Beschreibung">
            <a:extLst>
              <a:ext uri="{FF2B5EF4-FFF2-40B4-BE49-F238E27FC236}">
                <a16:creationId xmlns:a16="http://schemas.microsoft.com/office/drawing/2014/main" id="{FE10DE47-2DB6-4276-A233-802BB4E52765}"/>
              </a:ext>
            </a:extLst>
          </p:cNvPr>
          <p:cNvPicPr>
            <a:picLocks noChangeAspect="1"/>
          </p:cNvPicPr>
          <p:nvPr/>
        </p:nvPicPr>
        <p:blipFill>
          <a:blip r:embed="rId5"/>
          <a:stretch>
            <a:fillRect/>
          </a:stretch>
        </p:blipFill>
        <p:spPr>
          <a:xfrm>
            <a:off x="2299130" y="714896"/>
            <a:ext cx="1662982" cy="1720717"/>
          </a:xfrm>
          <a:prstGeom prst="rect">
            <a:avLst/>
          </a:prstGeom>
          <a:noFill/>
          <a:ln cap="flat">
            <a:noFill/>
          </a:ln>
        </p:spPr>
      </p:pic>
      <p:sp>
        <p:nvSpPr>
          <p:cNvPr id="23" name="Pfeil: nach rechts 9">
            <a:extLst>
              <a:ext uri="{FF2B5EF4-FFF2-40B4-BE49-F238E27FC236}">
                <a16:creationId xmlns:a16="http://schemas.microsoft.com/office/drawing/2014/main" id="{CE38A871-4C40-4232-838F-F0FA184A968E}"/>
              </a:ext>
            </a:extLst>
          </p:cNvPr>
          <p:cNvSpPr/>
          <p:nvPr/>
        </p:nvSpPr>
        <p:spPr>
          <a:xfrm rot="20261080">
            <a:off x="4379239" y="3623735"/>
            <a:ext cx="2236969" cy="1256275"/>
          </a:xfrm>
          <a:custGeom>
            <a:avLst>
              <a:gd name="f0" fmla="val 16907"/>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2400" b="1" i="0" u="none" strike="noStrike" kern="1200" cap="none" spc="0" normalizeH="0" baseline="0" noProof="0" dirty="0">
                <a:ln>
                  <a:noFill/>
                </a:ln>
                <a:solidFill>
                  <a:srgbClr val="FFFFFF"/>
                </a:solidFill>
                <a:effectLst/>
                <a:uLnTx/>
                <a:uFillTx/>
                <a:latin typeface="Calibri"/>
                <a:ea typeface="+mn-ea"/>
                <a:cs typeface="+mn-cs"/>
              </a:rPr>
              <a:t>Klimawandel</a:t>
            </a:r>
          </a:p>
        </p:txBody>
      </p:sp>
      <p:pic>
        <p:nvPicPr>
          <p:cNvPr id="25" name="Grafik 16" descr="Ein Bild, das Spiegel enthält.&#10;&#10;Automatisch generierte Beschreibung">
            <a:extLst>
              <a:ext uri="{FF2B5EF4-FFF2-40B4-BE49-F238E27FC236}">
                <a16:creationId xmlns:a16="http://schemas.microsoft.com/office/drawing/2014/main" id="{EEF25181-8458-4CC2-A2F8-97AF1D3C9714}"/>
              </a:ext>
            </a:extLst>
          </p:cNvPr>
          <p:cNvPicPr>
            <a:picLocks noChangeAspect="1"/>
          </p:cNvPicPr>
          <p:nvPr/>
        </p:nvPicPr>
        <p:blipFill>
          <a:blip r:embed="rId4"/>
          <a:stretch>
            <a:fillRect/>
          </a:stretch>
        </p:blipFill>
        <p:spPr>
          <a:xfrm>
            <a:off x="2172596" y="3991939"/>
            <a:ext cx="2128394" cy="2148684"/>
          </a:xfrm>
          <a:prstGeom prst="rect">
            <a:avLst/>
          </a:prstGeom>
          <a:noFill/>
          <a:ln cap="flat">
            <a:noFill/>
          </a:ln>
        </p:spPr>
      </p:pic>
      <p:pic>
        <p:nvPicPr>
          <p:cNvPr id="26" name="Grafik 17" descr="Ein Bild, das Zeichnung enthält.&#10;&#10;Automatisch generierte Beschreibung">
            <a:extLst>
              <a:ext uri="{FF2B5EF4-FFF2-40B4-BE49-F238E27FC236}">
                <a16:creationId xmlns:a16="http://schemas.microsoft.com/office/drawing/2014/main" id="{A6768E89-B23B-42A8-9023-32E4B8286920}"/>
              </a:ext>
            </a:extLst>
          </p:cNvPr>
          <p:cNvPicPr>
            <a:picLocks noChangeAspect="1"/>
          </p:cNvPicPr>
          <p:nvPr/>
        </p:nvPicPr>
        <p:blipFill>
          <a:blip r:embed="rId6"/>
          <a:stretch>
            <a:fillRect/>
          </a:stretch>
        </p:blipFill>
        <p:spPr>
          <a:xfrm>
            <a:off x="2183670" y="3970212"/>
            <a:ext cx="2337304" cy="1796852"/>
          </a:xfrm>
          <a:prstGeom prst="rect">
            <a:avLst/>
          </a:prstGeom>
          <a:noFill/>
          <a:ln cap="flat">
            <a:noFill/>
          </a:ln>
        </p:spPr>
      </p:pic>
      <p:pic>
        <p:nvPicPr>
          <p:cNvPr id="14" name="Grafik 6" descr="Ein Bild, das Zeichnung enthält.&#10;&#10;Automatisch generierte Beschreibung">
            <a:extLst>
              <a:ext uri="{FF2B5EF4-FFF2-40B4-BE49-F238E27FC236}">
                <a16:creationId xmlns:a16="http://schemas.microsoft.com/office/drawing/2014/main" id="{109430AA-39A8-404E-AC79-74B4DFEEA979}"/>
              </a:ext>
            </a:extLst>
          </p:cNvPr>
          <p:cNvPicPr>
            <a:picLocks noChangeAspect="1"/>
          </p:cNvPicPr>
          <p:nvPr/>
        </p:nvPicPr>
        <p:blipFill>
          <a:blip r:embed="rId7">
            <a:alphaModFix amt="55000"/>
            <a:biLevel thresh="50000"/>
          </a:blip>
          <a:srcRect l="18297" t="3794" b="7796"/>
          <a:stretch>
            <a:fillRect/>
          </a:stretch>
        </p:blipFill>
        <p:spPr>
          <a:xfrm>
            <a:off x="0" y="0"/>
            <a:ext cx="1957382" cy="6858000"/>
          </a:xfrm>
          <a:prstGeom prst="rect">
            <a:avLst/>
          </a:prstGeom>
          <a:noFill/>
          <a:ln cap="flat">
            <a:noFill/>
          </a:ln>
        </p:spPr>
      </p:pic>
      <p:pic>
        <p:nvPicPr>
          <p:cNvPr id="27" name="Grafik 11">
            <a:extLst>
              <a:ext uri="{FF2B5EF4-FFF2-40B4-BE49-F238E27FC236}">
                <a16:creationId xmlns:a16="http://schemas.microsoft.com/office/drawing/2014/main" id="{7C9E60C3-CF1F-4B82-8484-0427C16071D1}"/>
              </a:ext>
            </a:extLst>
          </p:cNvPr>
          <p:cNvPicPr>
            <a:picLocks noChangeAspect="1"/>
          </p:cNvPicPr>
          <p:nvPr/>
        </p:nvPicPr>
        <p:blipFill>
          <a:blip r:embed="rId8"/>
          <a:stretch>
            <a:fillRect/>
          </a:stretch>
        </p:blipFill>
        <p:spPr>
          <a:xfrm>
            <a:off x="160379" y="4668504"/>
            <a:ext cx="1946849" cy="2059393"/>
          </a:xfrm>
          <a:prstGeom prst="rect">
            <a:avLst/>
          </a:prstGeom>
          <a:noFill/>
          <a:ln cap="flat">
            <a:noFill/>
          </a:ln>
        </p:spPr>
      </p:pic>
      <p:pic>
        <p:nvPicPr>
          <p:cNvPr id="12" name="Grafik 5" descr="Ein Bild, das Text, Schild, Zeichnung enthält.&#10;&#10;Automatisch generierte Beschreibung">
            <a:extLst>
              <a:ext uri="{FF2B5EF4-FFF2-40B4-BE49-F238E27FC236}">
                <a16:creationId xmlns:a16="http://schemas.microsoft.com/office/drawing/2014/main" id="{379A3B1C-F04C-48C3-9091-61A156C2744A}"/>
              </a:ext>
            </a:extLst>
          </p:cNvPr>
          <p:cNvPicPr>
            <a:picLocks noChangeAspect="1"/>
          </p:cNvPicPr>
          <p:nvPr/>
        </p:nvPicPr>
        <p:blipFill>
          <a:blip r:embed="rId9"/>
          <a:stretch>
            <a:fillRect/>
          </a:stretch>
        </p:blipFill>
        <p:spPr>
          <a:xfrm>
            <a:off x="129384" y="73499"/>
            <a:ext cx="2063206" cy="2071033"/>
          </a:xfrm>
          <a:prstGeom prst="rect">
            <a:avLst/>
          </a:prstGeom>
          <a:noFill/>
          <a:ln cap="flat">
            <a:noFill/>
          </a:ln>
        </p:spPr>
      </p:pic>
    </p:spTree>
    <p:extLst>
      <p:ext uri="{BB962C8B-B14F-4D97-AF65-F5344CB8AC3E}">
        <p14:creationId xmlns:p14="http://schemas.microsoft.com/office/powerpoint/2010/main" val="2930718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Essen enthält.&#10;&#10;Automatisch generierte Beschreibung">
            <a:extLst>
              <a:ext uri="{FF2B5EF4-FFF2-40B4-BE49-F238E27FC236}">
                <a16:creationId xmlns:a16="http://schemas.microsoft.com/office/drawing/2014/main" id="{A4A0D53D-BA5B-4107-97B5-5810502F7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566" y="2675762"/>
            <a:ext cx="4177383" cy="4204893"/>
          </a:xfrm>
          <a:prstGeom prst="rect">
            <a:avLst/>
          </a:prstGeom>
        </p:spPr>
      </p:pic>
      <p:pic>
        <p:nvPicPr>
          <p:cNvPr id="8" name="Grafik 7" descr="Ein Bild, das Zeichnung enthält.&#10;&#10;Automatisch generierte Beschreibung">
            <a:extLst>
              <a:ext uri="{FF2B5EF4-FFF2-40B4-BE49-F238E27FC236}">
                <a16:creationId xmlns:a16="http://schemas.microsoft.com/office/drawing/2014/main" id="{54C14805-C597-4DCE-A4F3-EB022D708C7F}"/>
              </a:ext>
            </a:extLst>
          </p:cNvPr>
          <p:cNvPicPr>
            <a:picLocks noChangeAspect="1"/>
          </p:cNvPicPr>
          <p:nvPr/>
        </p:nvPicPr>
        <p:blipFill rotWithShape="1">
          <a:blip r:embed="rId4">
            <a:alphaModFix amt="20000"/>
          </a:blip>
          <a:srcRect l="18297" t="3794" b="7796"/>
          <a:stretch/>
        </p:blipFill>
        <p:spPr>
          <a:xfrm>
            <a:off x="0" y="1"/>
            <a:ext cx="1957382" cy="6858000"/>
          </a:xfrm>
          <a:prstGeom prst="rect">
            <a:avLst/>
          </a:prstGeom>
          <a:noFill/>
          <a:ln cap="flat">
            <a:noFill/>
          </a:ln>
        </p:spPr>
      </p:pic>
      <p:sp>
        <p:nvSpPr>
          <p:cNvPr id="2" name="Textfeld 1">
            <a:extLst>
              <a:ext uri="{FF2B5EF4-FFF2-40B4-BE49-F238E27FC236}">
                <a16:creationId xmlns:a16="http://schemas.microsoft.com/office/drawing/2014/main" id="{B7498741-DAA0-4DC4-B2FD-FC420F783916}"/>
              </a:ext>
            </a:extLst>
          </p:cNvPr>
          <p:cNvSpPr txBox="1"/>
          <p:nvPr/>
        </p:nvSpPr>
        <p:spPr>
          <a:xfrm>
            <a:off x="954158" y="4785838"/>
            <a:ext cx="7832034" cy="1569660"/>
          </a:xfrm>
          <a:prstGeom prst="rect">
            <a:avLst/>
          </a:prstGeom>
          <a:solidFill>
            <a:srgbClr val="EBFCD7"/>
          </a:solidFill>
        </p:spPr>
        <p:txBody>
          <a:bodyPr wrap="square" rtlCol="0">
            <a:spAutoFit/>
          </a:bodyPr>
          <a:lstStyle/>
          <a:p>
            <a:r>
              <a:rPr lang="de-DE" sz="2400" b="1" dirty="0"/>
              <a:t>Referentin für Fragen der Schöpfungsverantwortung (EVLKS) </a:t>
            </a:r>
            <a:r>
              <a:rPr lang="de-DE" sz="2400" dirty="0"/>
              <a:t>Anne Römpke: 	anne-kristin.roempke@evlks.de</a:t>
            </a:r>
          </a:p>
          <a:p>
            <a:r>
              <a:rPr lang="de-DE" sz="2400" dirty="0"/>
              <a:t>					www.gemeinde-n.de/evlks</a:t>
            </a:r>
          </a:p>
          <a:p>
            <a:r>
              <a:rPr lang="de-DE" sz="2400" b="1" dirty="0"/>
              <a:t>Gemeinde N		</a:t>
            </a:r>
            <a:r>
              <a:rPr lang="de-DE" sz="2400" dirty="0"/>
              <a:t>info@gemeinde-n.de</a:t>
            </a:r>
          </a:p>
        </p:txBody>
      </p:sp>
      <p:pic>
        <p:nvPicPr>
          <p:cNvPr id="14" name="Grafik 13">
            <a:extLst>
              <a:ext uri="{FF2B5EF4-FFF2-40B4-BE49-F238E27FC236}">
                <a16:creationId xmlns:a16="http://schemas.microsoft.com/office/drawing/2014/main" id="{EE381B60-EF56-4BF1-999F-3C545C076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5601" y="432625"/>
            <a:ext cx="3576391" cy="2243137"/>
          </a:xfrm>
          <a:prstGeom prst="rect">
            <a:avLst/>
          </a:prstGeom>
        </p:spPr>
      </p:pic>
      <p:pic>
        <p:nvPicPr>
          <p:cNvPr id="15" name="Grafik 14">
            <a:extLst>
              <a:ext uri="{FF2B5EF4-FFF2-40B4-BE49-F238E27FC236}">
                <a16:creationId xmlns:a16="http://schemas.microsoft.com/office/drawing/2014/main" id="{4E80415E-705A-4267-A235-6C04379EB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2098" y="185044"/>
            <a:ext cx="3293014" cy="2243137"/>
          </a:xfrm>
          <a:prstGeom prst="rect">
            <a:avLst/>
          </a:prstGeom>
        </p:spPr>
      </p:pic>
      <p:sp>
        <p:nvSpPr>
          <p:cNvPr id="3" name="Textfeld 2">
            <a:extLst>
              <a:ext uri="{FF2B5EF4-FFF2-40B4-BE49-F238E27FC236}">
                <a16:creationId xmlns:a16="http://schemas.microsoft.com/office/drawing/2014/main" id="{F5AD4711-9CB0-40B1-A015-A46303733E92}"/>
              </a:ext>
            </a:extLst>
          </p:cNvPr>
          <p:cNvSpPr txBox="1"/>
          <p:nvPr/>
        </p:nvSpPr>
        <p:spPr>
          <a:xfrm>
            <a:off x="1480937" y="510389"/>
            <a:ext cx="755335" cy="1569660"/>
          </a:xfrm>
          <a:prstGeom prst="rect">
            <a:avLst/>
          </a:prstGeom>
          <a:noFill/>
        </p:spPr>
        <p:txBody>
          <a:bodyPr wrap="none" rtlCol="0">
            <a:spAutoFit/>
          </a:bodyPr>
          <a:lstStyle/>
          <a:p>
            <a:r>
              <a:rPr lang="de-DE" sz="9600" b="1" dirty="0">
                <a:solidFill>
                  <a:schemeClr val="bg1"/>
                </a:solidFill>
              </a:rPr>
              <a:t>?</a:t>
            </a:r>
            <a:endParaRPr lang="en-US" sz="9600" b="1" dirty="0">
              <a:solidFill>
                <a:schemeClr val="bg1"/>
              </a:solidFill>
            </a:endParaRPr>
          </a:p>
        </p:txBody>
      </p:sp>
      <p:sp>
        <p:nvSpPr>
          <p:cNvPr id="16" name="Textfeld 15">
            <a:extLst>
              <a:ext uri="{FF2B5EF4-FFF2-40B4-BE49-F238E27FC236}">
                <a16:creationId xmlns:a16="http://schemas.microsoft.com/office/drawing/2014/main" id="{3B99E1C1-CB73-441C-9BF9-AE276F9B118A}"/>
              </a:ext>
            </a:extLst>
          </p:cNvPr>
          <p:cNvSpPr txBox="1"/>
          <p:nvPr/>
        </p:nvSpPr>
        <p:spPr>
          <a:xfrm>
            <a:off x="6886128" y="769363"/>
            <a:ext cx="755335" cy="1569660"/>
          </a:xfrm>
          <a:prstGeom prst="rect">
            <a:avLst/>
          </a:prstGeom>
          <a:noFill/>
        </p:spPr>
        <p:txBody>
          <a:bodyPr wrap="none" rtlCol="0">
            <a:spAutoFit/>
          </a:bodyPr>
          <a:lstStyle/>
          <a:p>
            <a:r>
              <a:rPr lang="de-DE" sz="9600" b="1" dirty="0">
                <a:solidFill>
                  <a:schemeClr val="bg1"/>
                </a:solidFill>
              </a:rPr>
              <a:t>?</a:t>
            </a:r>
            <a:endParaRPr lang="en-US" sz="9600" b="1" dirty="0">
              <a:solidFill>
                <a:schemeClr val="bg1"/>
              </a:solidFill>
            </a:endParaRPr>
          </a:p>
        </p:txBody>
      </p:sp>
      <p:pic>
        <p:nvPicPr>
          <p:cNvPr id="10" name="Grafik 9">
            <a:extLst>
              <a:ext uri="{FF2B5EF4-FFF2-40B4-BE49-F238E27FC236}">
                <a16:creationId xmlns:a16="http://schemas.microsoft.com/office/drawing/2014/main" id="{F761F7FE-F1BB-4C71-827A-0DB5AD0112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291163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A6431"/>
        </a:solidFill>
        <a:effectLst/>
      </p:bgPr>
    </p:bg>
    <p:spTree>
      <p:nvGrpSpPr>
        <p:cNvPr id="1" name=""/>
        <p:cNvGrpSpPr/>
        <p:nvPr/>
      </p:nvGrpSpPr>
      <p:grpSpPr>
        <a:xfrm>
          <a:off x="0" y="0"/>
          <a:ext cx="0" cy="0"/>
          <a:chOff x="0" y="0"/>
          <a:chExt cx="0" cy="0"/>
        </a:xfrm>
      </p:grpSpPr>
      <p:pic>
        <p:nvPicPr>
          <p:cNvPr id="12" name="Grafik 25" descr="Ein Bild, das Screenshot enthält.&#10;&#10;Automatisch generierte Beschreibung">
            <a:extLst>
              <a:ext uri="{FF2B5EF4-FFF2-40B4-BE49-F238E27FC236}">
                <a16:creationId xmlns:a16="http://schemas.microsoft.com/office/drawing/2014/main" id="{98F35D55-7494-4A94-867E-80B25392774B}"/>
              </a:ext>
            </a:extLst>
          </p:cNvPr>
          <p:cNvPicPr>
            <a:picLocks noChangeAspect="1"/>
          </p:cNvPicPr>
          <p:nvPr/>
        </p:nvPicPr>
        <p:blipFill>
          <a:blip r:embed="rId3"/>
          <a:stretch>
            <a:fillRect/>
          </a:stretch>
        </p:blipFill>
        <p:spPr>
          <a:xfrm>
            <a:off x="-176982" y="1559476"/>
            <a:ext cx="9497964" cy="802267"/>
          </a:xfrm>
          <a:prstGeom prst="rect">
            <a:avLst/>
          </a:prstGeom>
          <a:noFill/>
          <a:ln cap="flat">
            <a:noFill/>
          </a:ln>
        </p:spPr>
      </p:pic>
      <p:pic>
        <p:nvPicPr>
          <p:cNvPr id="14" name="Grafik 13" descr="Ein Bild, das Raum, Zeichnung enthält.&#10;&#10;Automatisch generierte Beschreibung">
            <a:extLst>
              <a:ext uri="{FF2B5EF4-FFF2-40B4-BE49-F238E27FC236}">
                <a16:creationId xmlns:a16="http://schemas.microsoft.com/office/drawing/2014/main" id="{0C072501-5F3C-443B-A06C-1D912FF0F3BA}"/>
              </a:ext>
            </a:extLst>
          </p:cNvPr>
          <p:cNvPicPr>
            <a:picLocks noChangeAspect="1"/>
          </p:cNvPicPr>
          <p:nvPr/>
        </p:nvPicPr>
        <p:blipFill>
          <a:blip r:embed="rId4"/>
          <a:stretch>
            <a:fillRect/>
          </a:stretch>
        </p:blipFill>
        <p:spPr>
          <a:xfrm>
            <a:off x="1978633" y="176982"/>
            <a:ext cx="1325998" cy="1326538"/>
          </a:xfrm>
          <a:prstGeom prst="rect">
            <a:avLst/>
          </a:prstGeom>
          <a:noFill/>
          <a:ln cap="flat">
            <a:noFill/>
          </a:ln>
        </p:spPr>
      </p:pic>
      <p:pic>
        <p:nvPicPr>
          <p:cNvPr id="16" name="Grafik 15" descr="Ein Bild, das Raum, Zeichnung enthält.&#10;&#10;Automatisch generierte Beschreibung">
            <a:extLst>
              <a:ext uri="{FF2B5EF4-FFF2-40B4-BE49-F238E27FC236}">
                <a16:creationId xmlns:a16="http://schemas.microsoft.com/office/drawing/2014/main" id="{2B085ADE-A685-4D8F-8E6C-9AA1420FBCE7}"/>
              </a:ext>
            </a:extLst>
          </p:cNvPr>
          <p:cNvPicPr>
            <a:picLocks noChangeAspect="1"/>
          </p:cNvPicPr>
          <p:nvPr/>
        </p:nvPicPr>
        <p:blipFill>
          <a:blip r:embed="rId5"/>
          <a:stretch>
            <a:fillRect/>
          </a:stretch>
        </p:blipFill>
        <p:spPr>
          <a:xfrm>
            <a:off x="3360200" y="189271"/>
            <a:ext cx="1325998" cy="1326538"/>
          </a:xfrm>
          <a:prstGeom prst="rect">
            <a:avLst/>
          </a:prstGeom>
          <a:noFill/>
          <a:ln cap="flat">
            <a:noFill/>
          </a:ln>
        </p:spPr>
      </p:pic>
      <p:pic>
        <p:nvPicPr>
          <p:cNvPr id="17" name="Grafik 17" descr="Ein Bild, das Raum, Zeichnung enthält.&#10;&#10;Automatisch generierte Beschreibung">
            <a:extLst>
              <a:ext uri="{FF2B5EF4-FFF2-40B4-BE49-F238E27FC236}">
                <a16:creationId xmlns:a16="http://schemas.microsoft.com/office/drawing/2014/main" id="{E0BEA6DA-2F8B-48EC-BF92-63021E4D931E}"/>
              </a:ext>
            </a:extLst>
          </p:cNvPr>
          <p:cNvPicPr>
            <a:picLocks noChangeAspect="1"/>
          </p:cNvPicPr>
          <p:nvPr/>
        </p:nvPicPr>
        <p:blipFill>
          <a:blip r:embed="rId6"/>
          <a:stretch>
            <a:fillRect/>
          </a:stretch>
        </p:blipFill>
        <p:spPr>
          <a:xfrm>
            <a:off x="4741767" y="189271"/>
            <a:ext cx="1325998" cy="1326538"/>
          </a:xfrm>
          <a:prstGeom prst="rect">
            <a:avLst/>
          </a:prstGeom>
          <a:noFill/>
          <a:ln cap="flat">
            <a:noFill/>
          </a:ln>
        </p:spPr>
      </p:pic>
      <p:pic>
        <p:nvPicPr>
          <p:cNvPr id="18" name="Grafik 19" descr="Ein Bild, das Raum enthält.&#10;&#10;Automatisch generierte Beschreibung">
            <a:extLst>
              <a:ext uri="{FF2B5EF4-FFF2-40B4-BE49-F238E27FC236}">
                <a16:creationId xmlns:a16="http://schemas.microsoft.com/office/drawing/2014/main" id="{5ABBFBE0-C4AF-470D-9DC5-4A5CD910500E}"/>
              </a:ext>
            </a:extLst>
          </p:cNvPr>
          <p:cNvPicPr>
            <a:picLocks noChangeAspect="1"/>
          </p:cNvPicPr>
          <p:nvPr/>
        </p:nvPicPr>
        <p:blipFill>
          <a:blip r:embed="rId7"/>
          <a:stretch>
            <a:fillRect/>
          </a:stretch>
        </p:blipFill>
        <p:spPr>
          <a:xfrm>
            <a:off x="6123343" y="176982"/>
            <a:ext cx="1325998" cy="1326538"/>
          </a:xfrm>
          <a:prstGeom prst="rect">
            <a:avLst/>
          </a:prstGeom>
          <a:noFill/>
          <a:ln cap="flat">
            <a:noFill/>
          </a:ln>
        </p:spPr>
      </p:pic>
      <p:pic>
        <p:nvPicPr>
          <p:cNvPr id="19" name="Grafik 21">
            <a:extLst>
              <a:ext uri="{FF2B5EF4-FFF2-40B4-BE49-F238E27FC236}">
                <a16:creationId xmlns:a16="http://schemas.microsoft.com/office/drawing/2014/main" id="{3219FCD5-1FEC-47AC-9846-26E65AC5B438}"/>
              </a:ext>
            </a:extLst>
          </p:cNvPr>
          <p:cNvPicPr>
            <a:picLocks noChangeAspect="1"/>
          </p:cNvPicPr>
          <p:nvPr/>
        </p:nvPicPr>
        <p:blipFill>
          <a:blip r:embed="rId8"/>
          <a:stretch>
            <a:fillRect/>
          </a:stretch>
        </p:blipFill>
        <p:spPr>
          <a:xfrm>
            <a:off x="7504910" y="176982"/>
            <a:ext cx="1325998" cy="1326538"/>
          </a:xfrm>
          <a:prstGeom prst="rect">
            <a:avLst/>
          </a:prstGeom>
          <a:noFill/>
          <a:ln cap="flat">
            <a:noFill/>
          </a:ln>
        </p:spPr>
      </p:pic>
      <p:pic>
        <p:nvPicPr>
          <p:cNvPr id="20" name="Grafik 23" descr="Ein Bild, das Raum, Zeichnung enthält.&#10;&#10;Automatisch generierte Beschreibung">
            <a:extLst>
              <a:ext uri="{FF2B5EF4-FFF2-40B4-BE49-F238E27FC236}">
                <a16:creationId xmlns:a16="http://schemas.microsoft.com/office/drawing/2014/main" id="{C3682ED5-F01C-4446-AC52-B06EC50FEA2A}"/>
              </a:ext>
            </a:extLst>
          </p:cNvPr>
          <p:cNvPicPr>
            <a:picLocks noChangeAspect="1"/>
          </p:cNvPicPr>
          <p:nvPr/>
        </p:nvPicPr>
        <p:blipFill>
          <a:blip r:embed="rId9"/>
          <a:stretch>
            <a:fillRect/>
          </a:stretch>
        </p:blipFill>
        <p:spPr>
          <a:xfrm>
            <a:off x="589376" y="189271"/>
            <a:ext cx="1325998" cy="1326538"/>
          </a:xfrm>
          <a:prstGeom prst="rect">
            <a:avLst/>
          </a:prstGeom>
          <a:noFill/>
          <a:ln cap="flat">
            <a:noFill/>
          </a:ln>
        </p:spPr>
      </p:pic>
      <p:sp>
        <p:nvSpPr>
          <p:cNvPr id="7" name="Text Box 19">
            <a:extLst>
              <a:ext uri="{FF2B5EF4-FFF2-40B4-BE49-F238E27FC236}">
                <a16:creationId xmlns:a16="http://schemas.microsoft.com/office/drawing/2014/main" id="{4D3F4F23-DCBB-4A12-9B8E-265C5AC47C8D}"/>
              </a:ext>
            </a:extLst>
          </p:cNvPr>
          <p:cNvSpPr txBox="1">
            <a:spLocks noChangeArrowheads="1"/>
          </p:cNvSpPr>
          <p:nvPr/>
        </p:nvSpPr>
        <p:spPr bwMode="auto">
          <a:xfrm>
            <a:off x="407988" y="1752600"/>
            <a:ext cx="6424612"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de-DE" altLang="de-DE" sz="2400" b="1" i="0" u="none" strike="noStrike" cap="none" normalizeH="0" baseline="0" dirty="0">
                <a:ln>
                  <a:noFill/>
                </a:ln>
                <a:solidFill>
                  <a:srgbClr val="2A6431"/>
                </a:solidFill>
                <a:effectLst/>
                <a:latin typeface="Calibri" panose="020F0502020204030204" pitchFamily="34" charset="0"/>
              </a:rPr>
              <a:t>Impressum</a:t>
            </a:r>
            <a:endParaRPr kumimoji="0" lang="de-DE" altLang="de-DE" sz="2000" b="1" i="0" u="none" strike="noStrike" cap="none" normalizeH="0" baseline="0" dirty="0">
              <a:ln>
                <a:noFill/>
              </a:ln>
              <a:solidFill>
                <a:srgbClr val="2A643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rgbClr val="EBFCD7"/>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EBFCD7"/>
                </a:solidFill>
                <a:effectLst/>
                <a:latin typeface="Calibri" panose="020F0502020204030204" pitchFamily="34" charset="0"/>
              </a:rPr>
              <a:t>Projekt „Gemeinde 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EBFCD7"/>
                </a:solidFill>
                <a:effectLst/>
                <a:latin typeface="Calibri" panose="020F0502020204030204" pitchFamily="34" charset="0"/>
              </a:rPr>
              <a:t>Oktober 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EBFCD7"/>
                </a:solidFill>
                <a:effectLst/>
                <a:latin typeface="Calibri" panose="020F0502020204030204" pitchFamily="34" charset="0"/>
              </a:rPr>
              <a:t>Text &amp; </a:t>
            </a:r>
            <a:r>
              <a:rPr lang="de-DE" altLang="de-DE" sz="1600" dirty="0">
                <a:solidFill>
                  <a:srgbClr val="EBFCD7"/>
                </a:solidFill>
                <a:latin typeface="Calibri" panose="020F0502020204030204" pitchFamily="34" charset="0"/>
              </a:rPr>
              <a:t>Layout</a:t>
            </a:r>
            <a:r>
              <a:rPr kumimoji="0" lang="de-DE" altLang="de-DE" sz="1600" b="0" i="0" u="none" strike="noStrike" cap="none" normalizeH="0" baseline="0" dirty="0">
                <a:ln>
                  <a:noFill/>
                </a:ln>
                <a:solidFill>
                  <a:srgbClr val="EBFCD7"/>
                </a:solidFill>
                <a:effectLst/>
                <a:latin typeface="Calibri" panose="020F0502020204030204" pitchFamily="34" charset="0"/>
              </a:rPr>
              <a:t>: Anne Römpke</a:t>
            </a:r>
            <a:endParaRPr lang="de-DE" altLang="de-DE" sz="1600" dirty="0">
              <a:solidFill>
                <a:srgbClr val="EBFCD7"/>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EBFCD7"/>
                </a:solidFill>
                <a:effectLst/>
                <a:latin typeface="Calibri" panose="020F0502020204030204" pitchFamily="34" charset="0"/>
              </a:rPr>
              <a:t>Grafik &amp; Gestaltung: Alluvium@posteo.de</a:t>
            </a:r>
          </a:p>
          <a:p>
            <a:pPr defTabSz="914400" eaLnBrk="0" fontAlgn="base" hangingPunct="0">
              <a:spcBef>
                <a:spcPct val="0"/>
              </a:spcBef>
              <a:spcAft>
                <a:spcPct val="0"/>
              </a:spcAft>
            </a:pPr>
            <a:r>
              <a:rPr lang="de-DE" sz="1600" dirty="0">
                <a:solidFill>
                  <a:srgbClr val="EBFCD7"/>
                </a:solidFill>
                <a:latin typeface="Calibri" pitchFamily="34"/>
              </a:rPr>
              <a:t>Bildmaterial von https://www.flaticon.com/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EBFCD7"/>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EBFCD7"/>
                </a:solidFill>
                <a:effectLst/>
                <a:latin typeface="Calibri" panose="020F0502020204030204" pitchFamily="34" charset="0"/>
              </a:rPr>
              <a:t>© —2020— Gemeinde N. All </a:t>
            </a:r>
            <a:r>
              <a:rPr kumimoji="0" lang="de-DE" altLang="de-DE" sz="1600" b="0" i="0" u="none" strike="noStrike" cap="none" normalizeH="0" baseline="0" dirty="0" err="1">
                <a:ln>
                  <a:noFill/>
                </a:ln>
                <a:solidFill>
                  <a:srgbClr val="EBFCD7"/>
                </a:solidFill>
                <a:effectLst/>
                <a:latin typeface="Calibri" panose="020F0502020204030204" pitchFamily="34" charset="0"/>
              </a:rPr>
              <a:t>rights</a:t>
            </a:r>
            <a:r>
              <a:rPr kumimoji="0" lang="de-DE" altLang="de-DE" sz="1600" b="0" i="0" u="none" strike="noStrike" cap="none" normalizeH="0" baseline="0" dirty="0">
                <a:ln>
                  <a:noFill/>
                </a:ln>
                <a:solidFill>
                  <a:srgbClr val="EBFCD7"/>
                </a:solidFill>
                <a:effectLst/>
                <a:latin typeface="Calibri" panose="020F0502020204030204" pitchFamily="34" charset="0"/>
              </a:rPr>
              <a:t> </a:t>
            </a:r>
            <a:r>
              <a:rPr kumimoji="0" lang="de-DE" altLang="de-DE" sz="1600" b="0" i="0" u="none" strike="noStrike" cap="none" normalizeH="0" baseline="0" dirty="0" err="1">
                <a:ln>
                  <a:noFill/>
                </a:ln>
                <a:solidFill>
                  <a:srgbClr val="EBFCD7"/>
                </a:solidFill>
                <a:effectLst/>
                <a:latin typeface="Calibri" panose="020F0502020204030204" pitchFamily="34" charset="0"/>
              </a:rPr>
              <a:t>reserved</a:t>
            </a:r>
            <a:r>
              <a:rPr kumimoji="0" lang="de-DE" altLang="de-DE" sz="1600" b="0" i="0" u="none" strike="noStrike" cap="none" normalizeH="0" baseline="0" dirty="0">
                <a:ln>
                  <a:noFill/>
                </a:ln>
                <a:solidFill>
                  <a:srgbClr val="EBFCD7"/>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err="1">
                <a:ln>
                  <a:noFill/>
                </a:ln>
                <a:solidFill>
                  <a:srgbClr val="EBFCD7"/>
                </a:solidFill>
                <a:effectLst/>
                <a:latin typeface="Calibri" panose="020F0502020204030204" pitchFamily="34" charset="0"/>
              </a:rPr>
              <a:t>Licensed</a:t>
            </a:r>
            <a:r>
              <a:rPr kumimoji="0" lang="de-DE" altLang="de-DE" sz="1600" b="0" i="0" u="none" strike="noStrike" cap="none" normalizeH="0" baseline="0" dirty="0">
                <a:ln>
                  <a:noFill/>
                </a:ln>
                <a:solidFill>
                  <a:srgbClr val="EBFCD7"/>
                </a:solidFill>
                <a:effectLst/>
                <a:latin typeface="Calibri" panose="020F0502020204030204" pitchFamily="34" charset="0"/>
              </a:rPr>
              <a:t> </a:t>
            </a:r>
            <a:r>
              <a:rPr kumimoji="0" lang="de-DE" altLang="de-DE" sz="1600" b="0" i="0" u="none" strike="noStrike" cap="none" normalizeH="0" baseline="0" dirty="0" err="1">
                <a:ln>
                  <a:noFill/>
                </a:ln>
                <a:solidFill>
                  <a:srgbClr val="EBFCD7"/>
                </a:solidFill>
                <a:effectLst/>
                <a:latin typeface="Calibri" panose="020F0502020204030204" pitchFamily="34" charset="0"/>
              </a:rPr>
              <a:t>to</a:t>
            </a:r>
            <a:r>
              <a:rPr kumimoji="0" lang="de-DE" altLang="de-DE" sz="1600" b="0" i="0" u="none" strike="noStrike" cap="none" normalizeH="0" baseline="0" dirty="0">
                <a:ln>
                  <a:noFill/>
                </a:ln>
                <a:solidFill>
                  <a:srgbClr val="EBFCD7"/>
                </a:solidFill>
                <a:effectLst/>
                <a:latin typeface="Calibri" panose="020F0502020204030204" pitchFamily="34" charset="0"/>
              </a:rPr>
              <a:t> </a:t>
            </a:r>
            <a:r>
              <a:rPr kumimoji="0" lang="de-DE" altLang="de-DE" sz="1600" b="0" i="0" u="none" strike="noStrike" cap="none" normalizeH="0" baseline="0" dirty="0" err="1">
                <a:ln>
                  <a:noFill/>
                </a:ln>
                <a:solidFill>
                  <a:srgbClr val="EBFCD7"/>
                </a:solidFill>
                <a:effectLst/>
                <a:latin typeface="Calibri" panose="020F0502020204030204" pitchFamily="34" charset="0"/>
              </a:rPr>
              <a:t>the</a:t>
            </a:r>
            <a:r>
              <a:rPr kumimoji="0" lang="de-DE" altLang="de-DE" sz="1600" b="0" i="0" u="none" strike="noStrike" cap="none" normalizeH="0" baseline="0" dirty="0">
                <a:ln>
                  <a:noFill/>
                </a:ln>
                <a:solidFill>
                  <a:srgbClr val="EBFCD7"/>
                </a:solidFill>
                <a:effectLst/>
                <a:latin typeface="Calibri" panose="020F0502020204030204" pitchFamily="34" charset="0"/>
              </a:rPr>
              <a:t> European Union </a:t>
            </a:r>
            <a:r>
              <a:rPr kumimoji="0" lang="de-DE" altLang="de-DE" sz="1600" b="0" i="0" u="none" strike="noStrike" cap="none" normalizeH="0" baseline="0" dirty="0" err="1">
                <a:ln>
                  <a:noFill/>
                </a:ln>
                <a:solidFill>
                  <a:srgbClr val="EBFCD7"/>
                </a:solidFill>
                <a:effectLst/>
                <a:latin typeface="Calibri" panose="020F0502020204030204" pitchFamily="34" charset="0"/>
              </a:rPr>
              <a:t>under</a:t>
            </a:r>
            <a:r>
              <a:rPr kumimoji="0" lang="de-DE" altLang="de-DE" sz="1600" b="0" i="0" u="none" strike="noStrike" cap="none" normalizeH="0" baseline="0" dirty="0">
                <a:ln>
                  <a:noFill/>
                </a:ln>
                <a:solidFill>
                  <a:srgbClr val="EBFCD7"/>
                </a:solidFill>
                <a:effectLst/>
                <a:latin typeface="Calibri" panose="020F0502020204030204" pitchFamily="34" charset="0"/>
              </a:rPr>
              <a:t> </a:t>
            </a:r>
            <a:r>
              <a:rPr kumimoji="0" lang="de-DE" altLang="de-DE" sz="1600" b="0" i="0" u="none" strike="noStrike" cap="none" normalizeH="0" baseline="0" dirty="0" err="1">
                <a:ln>
                  <a:noFill/>
                </a:ln>
                <a:solidFill>
                  <a:srgbClr val="EBFCD7"/>
                </a:solidFill>
                <a:effectLst/>
                <a:latin typeface="Calibri" panose="020F0502020204030204" pitchFamily="34" charset="0"/>
              </a:rPr>
              <a:t>conditions</a:t>
            </a:r>
            <a:r>
              <a:rPr kumimoji="0" lang="de-DE" altLang="de-DE" sz="1600" b="0" i="0" u="none" strike="noStrike" cap="none" normalizeH="0" baseline="0" dirty="0">
                <a:ln>
                  <a:noFill/>
                </a:ln>
                <a:solidFill>
                  <a:srgbClr val="EBFCD7"/>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rgbClr val="387C5A"/>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EBFCD7"/>
                </a:solidFill>
                <a:effectLst/>
                <a:latin typeface="Calibri" panose="020F0502020204030204" pitchFamily="34" charset="0"/>
              </a:rPr>
              <a:t>Träger:</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EBFCD7"/>
                </a:solidFill>
                <a:effectLst/>
                <a:latin typeface="Calibri" panose="020F0502020204030204" pitchFamily="34" charset="0"/>
              </a:rPr>
              <a:t>Ökumene Netzwerk im Nachhaltigkeitsprozess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EBFCD7"/>
                </a:solidFill>
                <a:effectLst/>
                <a:latin typeface="Calibri" panose="020F0502020204030204" pitchFamily="34" charset="0"/>
              </a:rPr>
              <a:t>Treptow-Köpenick e. V. Gefördert durch die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EBFCD7"/>
                </a:solidFill>
                <a:effectLst/>
                <a:latin typeface="Calibri" panose="020F0502020204030204" pitchFamily="34" charset="0"/>
              </a:rPr>
              <a:t>Europäische Union, das BMZ, NOPLANETB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EBFCD7"/>
                </a:solidFill>
                <a:effectLst/>
                <a:latin typeface="Calibri" panose="020F0502020204030204" pitchFamily="34" charset="0"/>
              </a:rPr>
              <a:t>und die Stiftung Nord-Süd-Brücken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400" b="1" i="0" u="none" strike="noStrike" cap="none" normalizeH="0" baseline="0" dirty="0">
              <a:ln>
                <a:noFill/>
              </a:ln>
              <a:solidFill>
                <a:srgbClr val="387C5A"/>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rgbClr val="000000"/>
              </a:solidFill>
              <a:effectLst/>
              <a:latin typeface="Calibri" panose="020F0502020204030204" pitchFamily="34" charset="0"/>
            </a:endParaRPr>
          </a:p>
        </p:txBody>
      </p:sp>
      <p:pic>
        <p:nvPicPr>
          <p:cNvPr id="1026" name="Picture 2">
            <a:extLst>
              <a:ext uri="{FF2B5EF4-FFF2-40B4-BE49-F238E27FC236}">
                <a16:creationId xmlns:a16="http://schemas.microsoft.com/office/drawing/2014/main" id="{4D867D5F-4AE2-4181-9D8B-99FABC2E77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687119">
            <a:off x="4735514" y="2087109"/>
            <a:ext cx="4194175" cy="412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 Box 3">
            <a:extLst>
              <a:ext uri="{FF2B5EF4-FFF2-40B4-BE49-F238E27FC236}">
                <a16:creationId xmlns:a16="http://schemas.microsoft.com/office/drawing/2014/main" id="{358CE65F-A38E-48A6-B778-F963B14C3F4C}"/>
              </a:ext>
            </a:extLst>
          </p:cNvPr>
          <p:cNvSpPr txBox="1">
            <a:spLocks noChangeArrowheads="1"/>
          </p:cNvSpPr>
          <p:nvPr/>
        </p:nvSpPr>
        <p:spPr bwMode="auto">
          <a:xfrm>
            <a:off x="5737096" y="3027134"/>
            <a:ext cx="3044825" cy="195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800" b="1" i="0" u="none" strike="noStrike" cap="none" normalizeH="0" baseline="0" dirty="0">
                <a:ln>
                  <a:noFill/>
                </a:ln>
                <a:solidFill>
                  <a:srgbClr val="2A6431"/>
                </a:solidFill>
                <a:effectLst/>
                <a:latin typeface="Calibri" panose="020F0502020204030204" pitchFamily="34" charset="0"/>
              </a:rPr>
              <a:t>Kontakt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rgbClr val="2A6431"/>
                </a:solidFill>
                <a:effectLst/>
                <a:latin typeface="Calibri" panose="020F0502020204030204" pitchFamily="34" charset="0"/>
              </a:rPr>
              <a:t>Anne Römpke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rgbClr val="2A6431"/>
                </a:solidFill>
                <a:effectLst/>
                <a:latin typeface="Calibri" panose="020F0502020204030204" pitchFamily="34" charset="0"/>
              </a:rPr>
              <a:t>Email: info@gemeinde-n.de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rgbClr val="2A6431"/>
                </a:solidFill>
                <a:effectLst/>
                <a:latin typeface="Calibri" panose="020F0502020204030204" pitchFamily="34" charset="0"/>
              </a:rPr>
              <a:t>Web:  www.gemeinde-n.de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rgbClr val="2A6431"/>
                </a:solidFill>
                <a:effectLst/>
                <a:latin typeface="Calibri" panose="020F0502020204030204" pitchFamily="34" charset="0"/>
              </a:rPr>
              <a:t>Für Fragen, Anregungen oder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rgbClr val="2A6431"/>
                </a:solidFill>
                <a:effectLst/>
                <a:latin typeface="Calibri" panose="020F0502020204030204" pitchFamily="34" charset="0"/>
              </a:rPr>
              <a:t>Wünsche  stehen wir gerne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rgbClr val="2A6431"/>
                </a:solidFill>
                <a:effectLst/>
                <a:latin typeface="Calibri" panose="020F0502020204030204" pitchFamily="34" charset="0"/>
              </a:rPr>
              <a:t>zur Verfügung.</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36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F0C8">
            <a:alpha val="39000"/>
          </a:srgbClr>
        </a:solidFill>
        <a:effectLst/>
      </p:bgPr>
    </p:bg>
    <p:spTree>
      <p:nvGrpSpPr>
        <p:cNvPr id="1" name=""/>
        <p:cNvGrpSpPr/>
        <p:nvPr/>
      </p:nvGrpSpPr>
      <p:grpSpPr>
        <a:xfrm>
          <a:off x="0" y="0"/>
          <a:ext cx="0" cy="0"/>
          <a:chOff x="0" y="0"/>
          <a:chExt cx="0" cy="0"/>
        </a:xfrm>
      </p:grpSpPr>
      <p:pic>
        <p:nvPicPr>
          <p:cNvPr id="13" name="Grafik 16" descr="Ein Bild, das Zeichnung enthält.&#10;&#10;Automatisch generierte Beschreibung">
            <a:extLst>
              <a:ext uri="{FF2B5EF4-FFF2-40B4-BE49-F238E27FC236}">
                <a16:creationId xmlns:a16="http://schemas.microsoft.com/office/drawing/2014/main" id="{ED9BE4E0-6DB3-47CE-B383-86CA3B373575}"/>
              </a:ext>
            </a:extLst>
          </p:cNvPr>
          <p:cNvPicPr>
            <a:picLocks noChangeAspect="1"/>
          </p:cNvPicPr>
          <p:nvPr/>
        </p:nvPicPr>
        <p:blipFill rotWithShape="1">
          <a:blip r:embed="rId3"/>
          <a:srcRect l="18298" t="4521" b="6038"/>
          <a:stretch/>
        </p:blipFill>
        <p:spPr>
          <a:xfrm>
            <a:off x="-1" y="0"/>
            <a:ext cx="1957383" cy="6990734"/>
          </a:xfrm>
          <a:prstGeom prst="rect">
            <a:avLst/>
          </a:prstGeom>
          <a:noFill/>
          <a:ln cap="flat">
            <a:noFill/>
          </a:ln>
        </p:spPr>
      </p:pic>
      <p:pic>
        <p:nvPicPr>
          <p:cNvPr id="15" name="Grafik 14">
            <a:extLst>
              <a:ext uri="{FF2B5EF4-FFF2-40B4-BE49-F238E27FC236}">
                <a16:creationId xmlns:a16="http://schemas.microsoft.com/office/drawing/2014/main" id="{1BD8F40B-0681-44E7-A3D6-694D20746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6524"/>
            <a:ext cx="9143999" cy="8123493"/>
          </a:xfrm>
          <a:prstGeom prst="rect">
            <a:avLst/>
          </a:prstGeom>
        </p:spPr>
      </p:pic>
      <p:pic>
        <p:nvPicPr>
          <p:cNvPr id="3" name="Grafik 2">
            <a:extLst>
              <a:ext uri="{FF2B5EF4-FFF2-40B4-BE49-F238E27FC236}">
                <a16:creationId xmlns:a16="http://schemas.microsoft.com/office/drawing/2014/main" id="{11745A15-C62B-4368-BDF4-2DA2BA14C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5648" y="2331258"/>
            <a:ext cx="923925" cy="1028700"/>
          </a:xfrm>
          <a:prstGeom prst="rect">
            <a:avLst/>
          </a:prstGeom>
        </p:spPr>
      </p:pic>
      <p:pic>
        <p:nvPicPr>
          <p:cNvPr id="7" name="Grafik 6">
            <a:extLst>
              <a:ext uri="{FF2B5EF4-FFF2-40B4-BE49-F238E27FC236}">
                <a16:creationId xmlns:a16="http://schemas.microsoft.com/office/drawing/2014/main" id="{D0502CE7-E8A3-4B7B-9EB2-E7C0262A5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840" y="3157477"/>
            <a:ext cx="722911" cy="804891"/>
          </a:xfrm>
          <a:prstGeom prst="rect">
            <a:avLst/>
          </a:prstGeom>
        </p:spPr>
      </p:pic>
      <p:pic>
        <p:nvPicPr>
          <p:cNvPr id="8" name="Grafik 7">
            <a:extLst>
              <a:ext uri="{FF2B5EF4-FFF2-40B4-BE49-F238E27FC236}">
                <a16:creationId xmlns:a16="http://schemas.microsoft.com/office/drawing/2014/main" id="{AEFC4CBA-E532-449F-A494-0C0443B4A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392" y="2656667"/>
            <a:ext cx="722911" cy="804891"/>
          </a:xfrm>
          <a:prstGeom prst="rect">
            <a:avLst/>
          </a:prstGeom>
        </p:spPr>
      </p:pic>
      <p:pic>
        <p:nvPicPr>
          <p:cNvPr id="10" name="Grafik 9">
            <a:extLst>
              <a:ext uri="{FF2B5EF4-FFF2-40B4-BE49-F238E27FC236}">
                <a16:creationId xmlns:a16="http://schemas.microsoft.com/office/drawing/2014/main" id="{64178FCA-64B9-48D4-B2AC-FAC3269A9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73522">
            <a:off x="7236369" y="1491398"/>
            <a:ext cx="722911" cy="804891"/>
          </a:xfrm>
          <a:prstGeom prst="rect">
            <a:avLst/>
          </a:prstGeom>
        </p:spPr>
      </p:pic>
      <p:pic>
        <p:nvPicPr>
          <p:cNvPr id="11" name="Grafik 10">
            <a:extLst>
              <a:ext uri="{FF2B5EF4-FFF2-40B4-BE49-F238E27FC236}">
                <a16:creationId xmlns:a16="http://schemas.microsoft.com/office/drawing/2014/main" id="{ED972A6E-6370-47A4-9E45-12C2C772F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0492" y="2301442"/>
            <a:ext cx="923925" cy="1028700"/>
          </a:xfrm>
          <a:prstGeom prst="rect">
            <a:avLst/>
          </a:prstGeom>
        </p:spPr>
      </p:pic>
      <p:pic>
        <p:nvPicPr>
          <p:cNvPr id="12" name="Grafik 11">
            <a:extLst>
              <a:ext uri="{FF2B5EF4-FFF2-40B4-BE49-F238E27FC236}">
                <a16:creationId xmlns:a16="http://schemas.microsoft.com/office/drawing/2014/main" id="{06BDE340-86FF-41B8-A4EC-9CF261B95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657" y="4830168"/>
            <a:ext cx="580875" cy="646747"/>
          </a:xfrm>
          <a:prstGeom prst="rect">
            <a:avLst/>
          </a:prstGeom>
        </p:spPr>
      </p:pic>
    </p:spTree>
    <p:extLst>
      <p:ext uri="{BB962C8B-B14F-4D97-AF65-F5344CB8AC3E}">
        <p14:creationId xmlns:p14="http://schemas.microsoft.com/office/powerpoint/2010/main" val="14095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3" name="Grafik 18" descr="Ein Bild, das Monitor, Bildschirm, Wasser, groß enthält.&#10;&#10;Automatisch generierte Beschreibung">
            <a:extLst>
              <a:ext uri="{FF2B5EF4-FFF2-40B4-BE49-F238E27FC236}">
                <a16:creationId xmlns:a16="http://schemas.microsoft.com/office/drawing/2014/main" id="{34ED3A7E-82A6-4371-B8D0-29408643E6C2}"/>
              </a:ext>
            </a:extLst>
          </p:cNvPr>
          <p:cNvPicPr>
            <a:picLocks noChangeAspect="1"/>
          </p:cNvPicPr>
          <p:nvPr/>
        </p:nvPicPr>
        <p:blipFill>
          <a:blip r:embed="rId3"/>
          <a:srcRect r="3664"/>
          <a:stretch>
            <a:fillRect/>
          </a:stretch>
        </p:blipFill>
        <p:spPr>
          <a:xfrm flipH="1">
            <a:off x="272763" y="5747541"/>
            <a:ext cx="4859674" cy="821596"/>
          </a:xfrm>
          <a:prstGeom prst="rect">
            <a:avLst/>
          </a:prstGeom>
          <a:noFill/>
          <a:ln cap="flat">
            <a:noFill/>
          </a:ln>
        </p:spPr>
      </p:pic>
      <p:sp>
        <p:nvSpPr>
          <p:cNvPr id="2" name="Rechteck 1">
            <a:extLst>
              <a:ext uri="{FF2B5EF4-FFF2-40B4-BE49-F238E27FC236}">
                <a16:creationId xmlns:a16="http://schemas.microsoft.com/office/drawing/2014/main" id="{B5034D62-D8AB-46C2-B0FF-78A7A43159F5}"/>
              </a:ext>
            </a:extLst>
          </p:cNvPr>
          <p:cNvSpPr/>
          <p:nvPr/>
        </p:nvSpPr>
        <p:spPr>
          <a:xfrm>
            <a:off x="1585310" y="5701397"/>
            <a:ext cx="2499831"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Ist-Zustand</a:t>
            </a:r>
          </a:p>
        </p:txBody>
      </p:sp>
      <p:pic>
        <p:nvPicPr>
          <p:cNvPr id="5" name="Grafik 18" descr="Ein Bild, das Monitor, Bildschirm, Wasser, groß enthält.&#10;&#10;Automatisch generierte Beschreibung">
            <a:extLst>
              <a:ext uri="{FF2B5EF4-FFF2-40B4-BE49-F238E27FC236}">
                <a16:creationId xmlns:a16="http://schemas.microsoft.com/office/drawing/2014/main" id="{D3EA6495-CEC9-493A-9373-705CE143A1D7}"/>
              </a:ext>
            </a:extLst>
          </p:cNvPr>
          <p:cNvPicPr>
            <a:picLocks noChangeAspect="1"/>
          </p:cNvPicPr>
          <p:nvPr/>
        </p:nvPicPr>
        <p:blipFill>
          <a:blip r:embed="rId3"/>
          <a:srcRect r="3664"/>
          <a:stretch>
            <a:fillRect/>
          </a:stretch>
        </p:blipFill>
        <p:spPr>
          <a:xfrm flipH="1">
            <a:off x="1954082" y="4856490"/>
            <a:ext cx="4859674" cy="821596"/>
          </a:xfrm>
          <a:prstGeom prst="rect">
            <a:avLst/>
          </a:prstGeom>
          <a:noFill/>
          <a:ln cap="flat">
            <a:noFill/>
          </a:ln>
        </p:spPr>
      </p:pic>
      <p:sp>
        <p:nvSpPr>
          <p:cNvPr id="6" name="Rechteck 5">
            <a:extLst>
              <a:ext uri="{FF2B5EF4-FFF2-40B4-BE49-F238E27FC236}">
                <a16:creationId xmlns:a16="http://schemas.microsoft.com/office/drawing/2014/main" id="{3856B4C6-46BF-4254-8D4B-D3F928CEF5D6}"/>
              </a:ext>
            </a:extLst>
          </p:cNvPr>
          <p:cNvSpPr/>
          <p:nvPr/>
        </p:nvSpPr>
        <p:spPr>
          <a:xfrm>
            <a:off x="2897654" y="4780889"/>
            <a:ext cx="3434322"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Wunsch-Zustand</a:t>
            </a:r>
          </a:p>
        </p:txBody>
      </p:sp>
      <p:pic>
        <p:nvPicPr>
          <p:cNvPr id="8" name="Grafik 18" descr="Ein Bild, das Monitor, Bildschirm, Wasser, groß enthält.&#10;&#10;Automatisch generierte Beschreibung">
            <a:extLst>
              <a:ext uri="{FF2B5EF4-FFF2-40B4-BE49-F238E27FC236}">
                <a16:creationId xmlns:a16="http://schemas.microsoft.com/office/drawing/2014/main" id="{07C25295-20CF-4224-A3C9-6E7D5037F36C}"/>
              </a:ext>
            </a:extLst>
          </p:cNvPr>
          <p:cNvPicPr>
            <a:picLocks noChangeAspect="1"/>
          </p:cNvPicPr>
          <p:nvPr/>
        </p:nvPicPr>
        <p:blipFill>
          <a:blip r:embed="rId3"/>
          <a:srcRect r="3664"/>
          <a:stretch>
            <a:fillRect/>
          </a:stretch>
        </p:blipFill>
        <p:spPr>
          <a:xfrm flipH="1">
            <a:off x="3451122" y="3958005"/>
            <a:ext cx="4601175" cy="821596"/>
          </a:xfrm>
          <a:prstGeom prst="rect">
            <a:avLst/>
          </a:prstGeom>
          <a:noFill/>
          <a:ln cap="flat">
            <a:noFill/>
          </a:ln>
        </p:spPr>
      </p:pic>
      <p:sp>
        <p:nvSpPr>
          <p:cNvPr id="9" name="Rechteck 8">
            <a:extLst>
              <a:ext uri="{FF2B5EF4-FFF2-40B4-BE49-F238E27FC236}">
                <a16:creationId xmlns:a16="http://schemas.microsoft.com/office/drawing/2014/main" id="{6A9E1F43-0E34-454D-9610-E18C30D55313}"/>
              </a:ext>
            </a:extLst>
          </p:cNvPr>
          <p:cNvSpPr/>
          <p:nvPr/>
        </p:nvSpPr>
        <p:spPr>
          <a:xfrm>
            <a:off x="4255787" y="3911861"/>
            <a:ext cx="3294193"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Ziele auswählen</a:t>
            </a:r>
          </a:p>
        </p:txBody>
      </p:sp>
      <p:pic>
        <p:nvPicPr>
          <p:cNvPr id="10" name="Grafik 18" descr="Ein Bild, das Monitor, Bildschirm, Wasser, groß enthält.&#10;&#10;Automatisch generierte Beschreibung">
            <a:extLst>
              <a:ext uri="{FF2B5EF4-FFF2-40B4-BE49-F238E27FC236}">
                <a16:creationId xmlns:a16="http://schemas.microsoft.com/office/drawing/2014/main" id="{07BF98BD-676D-4B7E-9254-58A164ADADAC}"/>
              </a:ext>
            </a:extLst>
          </p:cNvPr>
          <p:cNvPicPr>
            <a:picLocks noChangeAspect="1"/>
          </p:cNvPicPr>
          <p:nvPr/>
        </p:nvPicPr>
        <p:blipFill>
          <a:blip r:embed="rId3"/>
          <a:srcRect r="3664"/>
          <a:stretch>
            <a:fillRect/>
          </a:stretch>
        </p:blipFill>
        <p:spPr>
          <a:xfrm flipH="1">
            <a:off x="4807973" y="3021461"/>
            <a:ext cx="4136840" cy="821596"/>
          </a:xfrm>
          <a:prstGeom prst="rect">
            <a:avLst/>
          </a:prstGeom>
          <a:noFill/>
          <a:ln cap="flat">
            <a:noFill/>
          </a:ln>
        </p:spPr>
      </p:pic>
      <p:sp>
        <p:nvSpPr>
          <p:cNvPr id="11" name="Rechteck 10">
            <a:extLst>
              <a:ext uri="{FF2B5EF4-FFF2-40B4-BE49-F238E27FC236}">
                <a16:creationId xmlns:a16="http://schemas.microsoft.com/office/drawing/2014/main" id="{96AACE23-CF75-4CE8-BD59-2406E3B2B08D}"/>
              </a:ext>
            </a:extLst>
          </p:cNvPr>
          <p:cNvSpPr/>
          <p:nvPr/>
        </p:nvSpPr>
        <p:spPr>
          <a:xfrm>
            <a:off x="5331723" y="2975357"/>
            <a:ext cx="2483729"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Erste Schritte</a:t>
            </a:r>
          </a:p>
        </p:txBody>
      </p:sp>
      <p:sp>
        <p:nvSpPr>
          <p:cNvPr id="12" name="Pfeil: nach rechts 15">
            <a:extLst>
              <a:ext uri="{FF2B5EF4-FFF2-40B4-BE49-F238E27FC236}">
                <a16:creationId xmlns:a16="http://schemas.microsoft.com/office/drawing/2014/main" id="{0B8B83E8-8A0A-4AEC-9D84-1AFF022F4A50}"/>
              </a:ext>
            </a:extLst>
          </p:cNvPr>
          <p:cNvSpPr/>
          <p:nvPr/>
        </p:nvSpPr>
        <p:spPr>
          <a:xfrm>
            <a:off x="6590481" y="2009314"/>
            <a:ext cx="2199797"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chemeClr val="bg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2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Grafik 13">
            <a:extLst>
              <a:ext uri="{FF2B5EF4-FFF2-40B4-BE49-F238E27FC236}">
                <a16:creationId xmlns:a16="http://schemas.microsoft.com/office/drawing/2014/main" id="{22156654-E97D-4378-9FD8-5F7562066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41" y="2771301"/>
            <a:ext cx="1293879" cy="3035814"/>
          </a:xfrm>
          <a:prstGeom prst="rect">
            <a:avLst/>
          </a:prstGeom>
        </p:spPr>
      </p:pic>
    </p:spTree>
    <p:extLst>
      <p:ext uri="{BB962C8B-B14F-4D97-AF65-F5344CB8AC3E}">
        <p14:creationId xmlns:p14="http://schemas.microsoft.com/office/powerpoint/2010/main" val="27096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2309 0.30787 L -0.32309 0.30787 C -0.32153 0.29723 -0.3217 0.28588 -0.31857 0.27593 C -0.31371 0.25926 -0.30729 0.24977 -0.29687 0.24121 C -0.29201 0.23704 -0.28628 0.23449 -0.28177 0.22963 C -0.27448 0.22176 -0.26215 0.20348 -0.26215 0.20348 C -0.26146 0.20047 -0.26094 0.19746 -0.25989 0.19468 C -0.25729 0.18773 -0.25347 0.18172 -0.25121 0.17454 C -0.24896 0.16713 -0.24913 0.1588 -0.24687 0.15139 C -0.24097 0.13102 -0.23958 0.12292 -0.22725 0.11366 C -0.22535 0.11204 -0.22291 0.11158 -0.22083 0.11065 C -0.21719 0.10695 -0.21302 0.10371 -0.20989 0.09908 C -0.20781 0.09584 -0.20746 0.09098 -0.20555 0.0875 C -0.20382 0.08426 -0.20121 0.08172 -0.19913 0.07894 C -0.19635 0.07176 -0.19427 0.06482 -0.19045 0.05857 C -0.18837 0.05533 -0.18576 0.05301 -0.18385 0.04977 C -0.18212 0.04723 -0.1816 0.04306 -0.17951 0.04121 C -0.17274 0.03519 -0.16493 0.03148 -0.15781 0.02662 C -0.14791 0.02014 -0.14288 0.01736 -0.13385 0.00926 C -0.12309 -0.00023 -0.11736 -0.01065 -0.10347 -0.01666 C -0.09288 -0.02152 -0.0993 -0.01921 -0.08403 -0.02245 C -0.06441 -0.02152 -0.04479 -0.02129 -0.02534 -0.01967 C -0.02309 -0.01944 -0.02066 -0.01852 -0.01875 -0.01666 C -0.01614 -0.01458 -0.01458 -0.01065 -0.01232 -0.0081 C -0.01024 -0.00578 -0.00798 -0.00416 -0.00573 -0.00231 C -0.0033 0.00741 -0.00364 0.00324 -0.00364 0.00926 L -0.00364 0.00926 " pathEditMode="relative" ptsTypes="AAAAAAAAAAAAAAAAAAAAAAAAAAA">
                                      <p:cBhvr>
                                        <p:cTn id="6" dur="2000" fill="hold"/>
                                        <p:tgtEl>
                                          <p:spTgt spid="14"/>
                                        </p:tgtEl>
                                        <p:attrNameLst>
                                          <p:attrName>ppt_x</p:attrName>
                                          <p:attrName>ppt_y</p:attrName>
                                        </p:attrNameLst>
                                      </p:cBhvr>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Screenshot enthält.&#10;&#10;Automatisch generierte Beschreibung">
            <a:extLst>
              <a:ext uri="{FF2B5EF4-FFF2-40B4-BE49-F238E27FC236}">
                <a16:creationId xmlns:a16="http://schemas.microsoft.com/office/drawing/2014/main" id="{2F9930C0-F28F-49B2-8A62-4229D98D1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17" y="612877"/>
            <a:ext cx="8911566" cy="4984955"/>
          </a:xfrm>
          <a:prstGeom prst="rect">
            <a:avLst/>
          </a:prstGeom>
        </p:spPr>
      </p:pic>
      <p:sp>
        <p:nvSpPr>
          <p:cNvPr id="5" name="Rechteck 4">
            <a:extLst>
              <a:ext uri="{FF2B5EF4-FFF2-40B4-BE49-F238E27FC236}">
                <a16:creationId xmlns:a16="http://schemas.microsoft.com/office/drawing/2014/main" id="{88E84BC7-8A56-4399-BF10-FA86293C8607}"/>
              </a:ext>
            </a:extLst>
          </p:cNvPr>
          <p:cNvSpPr/>
          <p:nvPr/>
        </p:nvSpPr>
        <p:spPr>
          <a:xfrm>
            <a:off x="116217" y="1872343"/>
            <a:ext cx="8911566"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178084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3" name="Grafik 18" descr="Ein Bild, das Monitor, Bildschirm, Wasser, groß enthält.&#10;&#10;Automatisch generierte Beschreibung">
            <a:extLst>
              <a:ext uri="{FF2B5EF4-FFF2-40B4-BE49-F238E27FC236}">
                <a16:creationId xmlns:a16="http://schemas.microsoft.com/office/drawing/2014/main" id="{34ED3A7E-82A6-4371-B8D0-29408643E6C2}"/>
              </a:ext>
            </a:extLst>
          </p:cNvPr>
          <p:cNvPicPr>
            <a:picLocks noChangeAspect="1"/>
          </p:cNvPicPr>
          <p:nvPr/>
        </p:nvPicPr>
        <p:blipFill>
          <a:blip r:embed="rId3"/>
          <a:srcRect r="3664"/>
          <a:stretch>
            <a:fillRect/>
          </a:stretch>
        </p:blipFill>
        <p:spPr>
          <a:xfrm flipH="1">
            <a:off x="272763" y="5747541"/>
            <a:ext cx="4859674" cy="821596"/>
          </a:xfrm>
          <a:prstGeom prst="rect">
            <a:avLst/>
          </a:prstGeom>
          <a:noFill/>
          <a:ln cap="flat">
            <a:noFill/>
          </a:ln>
        </p:spPr>
      </p:pic>
      <p:sp>
        <p:nvSpPr>
          <p:cNvPr id="2" name="Rechteck 1">
            <a:extLst>
              <a:ext uri="{FF2B5EF4-FFF2-40B4-BE49-F238E27FC236}">
                <a16:creationId xmlns:a16="http://schemas.microsoft.com/office/drawing/2014/main" id="{B5034D62-D8AB-46C2-B0FF-78A7A43159F5}"/>
              </a:ext>
            </a:extLst>
          </p:cNvPr>
          <p:cNvSpPr/>
          <p:nvPr/>
        </p:nvSpPr>
        <p:spPr>
          <a:xfrm>
            <a:off x="1585310" y="5701397"/>
            <a:ext cx="2499831"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Ist-Zustand</a:t>
            </a:r>
          </a:p>
        </p:txBody>
      </p:sp>
      <p:pic>
        <p:nvPicPr>
          <p:cNvPr id="5" name="Grafik 18" descr="Ein Bild, das Monitor, Bildschirm, Wasser, groß enthält.&#10;&#10;Automatisch generierte Beschreibung">
            <a:extLst>
              <a:ext uri="{FF2B5EF4-FFF2-40B4-BE49-F238E27FC236}">
                <a16:creationId xmlns:a16="http://schemas.microsoft.com/office/drawing/2014/main" id="{D3EA6495-CEC9-493A-9373-705CE143A1D7}"/>
              </a:ext>
            </a:extLst>
          </p:cNvPr>
          <p:cNvPicPr>
            <a:picLocks noChangeAspect="1"/>
          </p:cNvPicPr>
          <p:nvPr/>
        </p:nvPicPr>
        <p:blipFill>
          <a:blip r:embed="rId3"/>
          <a:srcRect r="3664"/>
          <a:stretch>
            <a:fillRect/>
          </a:stretch>
        </p:blipFill>
        <p:spPr>
          <a:xfrm flipH="1">
            <a:off x="1954082" y="4856490"/>
            <a:ext cx="4859674" cy="821596"/>
          </a:xfrm>
          <a:prstGeom prst="rect">
            <a:avLst/>
          </a:prstGeom>
          <a:noFill/>
          <a:ln cap="flat">
            <a:noFill/>
          </a:ln>
        </p:spPr>
      </p:pic>
      <p:sp>
        <p:nvSpPr>
          <p:cNvPr id="6" name="Rechteck 5">
            <a:extLst>
              <a:ext uri="{FF2B5EF4-FFF2-40B4-BE49-F238E27FC236}">
                <a16:creationId xmlns:a16="http://schemas.microsoft.com/office/drawing/2014/main" id="{3856B4C6-46BF-4254-8D4B-D3F928CEF5D6}"/>
              </a:ext>
            </a:extLst>
          </p:cNvPr>
          <p:cNvSpPr/>
          <p:nvPr/>
        </p:nvSpPr>
        <p:spPr>
          <a:xfrm>
            <a:off x="2897654" y="4780889"/>
            <a:ext cx="3434322"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Wunsch-Zustand</a:t>
            </a:r>
          </a:p>
        </p:txBody>
      </p:sp>
      <p:pic>
        <p:nvPicPr>
          <p:cNvPr id="8" name="Grafik 18" descr="Ein Bild, das Monitor, Bildschirm, Wasser, groß enthält.&#10;&#10;Automatisch generierte Beschreibung">
            <a:extLst>
              <a:ext uri="{FF2B5EF4-FFF2-40B4-BE49-F238E27FC236}">
                <a16:creationId xmlns:a16="http://schemas.microsoft.com/office/drawing/2014/main" id="{07C25295-20CF-4224-A3C9-6E7D5037F36C}"/>
              </a:ext>
            </a:extLst>
          </p:cNvPr>
          <p:cNvPicPr>
            <a:picLocks noChangeAspect="1"/>
          </p:cNvPicPr>
          <p:nvPr/>
        </p:nvPicPr>
        <p:blipFill>
          <a:blip r:embed="rId3"/>
          <a:srcRect r="3664"/>
          <a:stretch>
            <a:fillRect/>
          </a:stretch>
        </p:blipFill>
        <p:spPr>
          <a:xfrm flipH="1">
            <a:off x="3451122" y="3958005"/>
            <a:ext cx="4601175" cy="821596"/>
          </a:xfrm>
          <a:prstGeom prst="rect">
            <a:avLst/>
          </a:prstGeom>
          <a:noFill/>
          <a:ln cap="flat">
            <a:noFill/>
          </a:ln>
        </p:spPr>
      </p:pic>
      <p:sp>
        <p:nvSpPr>
          <p:cNvPr id="9" name="Rechteck 8">
            <a:extLst>
              <a:ext uri="{FF2B5EF4-FFF2-40B4-BE49-F238E27FC236}">
                <a16:creationId xmlns:a16="http://schemas.microsoft.com/office/drawing/2014/main" id="{6A9E1F43-0E34-454D-9610-E18C30D55313}"/>
              </a:ext>
            </a:extLst>
          </p:cNvPr>
          <p:cNvSpPr/>
          <p:nvPr/>
        </p:nvSpPr>
        <p:spPr>
          <a:xfrm>
            <a:off x="4255787" y="3911861"/>
            <a:ext cx="3294193"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Ziele auswählen</a:t>
            </a:r>
          </a:p>
        </p:txBody>
      </p:sp>
      <p:pic>
        <p:nvPicPr>
          <p:cNvPr id="10" name="Grafik 18" descr="Ein Bild, das Monitor, Bildschirm, Wasser, groß enthält.&#10;&#10;Automatisch generierte Beschreibung">
            <a:extLst>
              <a:ext uri="{FF2B5EF4-FFF2-40B4-BE49-F238E27FC236}">
                <a16:creationId xmlns:a16="http://schemas.microsoft.com/office/drawing/2014/main" id="{07BF98BD-676D-4B7E-9254-58A164ADADAC}"/>
              </a:ext>
            </a:extLst>
          </p:cNvPr>
          <p:cNvPicPr>
            <a:picLocks noChangeAspect="1"/>
          </p:cNvPicPr>
          <p:nvPr/>
        </p:nvPicPr>
        <p:blipFill>
          <a:blip r:embed="rId3"/>
          <a:srcRect r="3664"/>
          <a:stretch>
            <a:fillRect/>
          </a:stretch>
        </p:blipFill>
        <p:spPr>
          <a:xfrm flipH="1">
            <a:off x="4807973" y="3021461"/>
            <a:ext cx="4136840" cy="821596"/>
          </a:xfrm>
          <a:prstGeom prst="rect">
            <a:avLst/>
          </a:prstGeom>
          <a:noFill/>
          <a:ln cap="flat">
            <a:noFill/>
          </a:ln>
        </p:spPr>
      </p:pic>
      <p:sp>
        <p:nvSpPr>
          <p:cNvPr id="11" name="Rechteck 10">
            <a:extLst>
              <a:ext uri="{FF2B5EF4-FFF2-40B4-BE49-F238E27FC236}">
                <a16:creationId xmlns:a16="http://schemas.microsoft.com/office/drawing/2014/main" id="{96AACE23-CF75-4CE8-BD59-2406E3B2B08D}"/>
              </a:ext>
            </a:extLst>
          </p:cNvPr>
          <p:cNvSpPr/>
          <p:nvPr/>
        </p:nvSpPr>
        <p:spPr>
          <a:xfrm>
            <a:off x="5331723" y="2975357"/>
            <a:ext cx="2483729"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Erste Schritte</a:t>
            </a:r>
          </a:p>
        </p:txBody>
      </p:sp>
      <p:sp>
        <p:nvSpPr>
          <p:cNvPr id="12" name="Pfeil: nach rechts 15">
            <a:extLst>
              <a:ext uri="{FF2B5EF4-FFF2-40B4-BE49-F238E27FC236}">
                <a16:creationId xmlns:a16="http://schemas.microsoft.com/office/drawing/2014/main" id="{0B8B83E8-8A0A-4AEC-9D84-1AFF022F4A50}"/>
              </a:ext>
            </a:extLst>
          </p:cNvPr>
          <p:cNvSpPr/>
          <p:nvPr/>
        </p:nvSpPr>
        <p:spPr>
          <a:xfrm>
            <a:off x="6590481" y="2009314"/>
            <a:ext cx="2199797"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chemeClr val="bg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2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Grafik 13">
            <a:extLst>
              <a:ext uri="{FF2B5EF4-FFF2-40B4-BE49-F238E27FC236}">
                <a16:creationId xmlns:a16="http://schemas.microsoft.com/office/drawing/2014/main" id="{22156654-E97D-4378-9FD8-5F7562066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145" y="1911093"/>
            <a:ext cx="1293879" cy="3035814"/>
          </a:xfrm>
          <a:prstGeom prst="rect">
            <a:avLst/>
          </a:prstGeom>
        </p:spPr>
      </p:pic>
    </p:spTree>
    <p:extLst>
      <p:ext uri="{BB962C8B-B14F-4D97-AF65-F5344CB8AC3E}">
        <p14:creationId xmlns:p14="http://schemas.microsoft.com/office/powerpoint/2010/main" val="11945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0382 0.12662 L -0.20382 0.12685 C -0.2033 0.12593 -0.18212 0.10324 -0.18056 0.10023 C -0.17969 0.09884 -0.17899 0.09745 -0.1783 0.09607 C -0.17656 0.09259 -0.17361 0.08588 -0.17361 0.08588 C -0.17431 0.08102 -0.175 0.07616 -0.17587 0.0713 C -0.17656 0.06759 -0.17847 0.06389 -0.1783 0.06042 C -0.17761 0.05324 -0.17674 0.04607 -0.17361 0.03912 C -0.17205 0.03611 -0.16684 0.03357 -0.16424 0.03056 C -0.16285 0.02917 -0.16337 0.02755 -0.16181 0.02639 C -0.16024 0.025 -0.1566 0.02407 -0.15486 0.02292 C -0.15191 0.0213 -0.1507 0.01944 -0.14774 0.01782 C -0.13889 0.01296 -0.11163 0.00417 -0.10556 0.00162 C -0.09653 -0.00185 -0.08785 -0.00556 -0.07969 -0.00949 C -0.06823 -0.01458 -0.05712 -0.02454 -0.04219 -0.02731 L -0.03281 -0.0287 C -0.03038 -0.02801 -0.02847 -0.02708 -0.0257 -0.02639 C -0.02361 -0.02593 -0.01042 -0.02477 -0.00938 -0.02477 C -0.00538 -0.02037 -0.00104 -0.01643 1.66667E-6 -0.01181 C 0.00104 -0.0088 1.66667E-6 -0.00579 1.66667E-6 -0.00255 L 1.66667E-6 -3.7037E-7 " pathEditMode="relative" rAng="0" ptsTypes="AAAAAAAAAAAAAAAAAAAAA">
                                      <p:cBhvr>
                                        <p:cTn id="6" dur="2000" fill="hold"/>
                                        <p:tgtEl>
                                          <p:spTgt spid="14"/>
                                        </p:tgtEl>
                                        <p:attrNameLst>
                                          <p:attrName>ppt_x</p:attrName>
                                          <p:attrName>ppt_y</p:attrName>
                                        </p:attrNameLst>
                                      </p:cBhvr>
                                      <p:rCtr x="10208" y="-7755"/>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Zeichnung enthält.&#10;&#10;Automatisch generierte Beschreibung">
            <a:extLst>
              <a:ext uri="{FF2B5EF4-FFF2-40B4-BE49-F238E27FC236}">
                <a16:creationId xmlns:a16="http://schemas.microsoft.com/office/drawing/2014/main" id="{CA5E0EBD-A806-4145-B451-D9A1677CD675}"/>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5" name="Textfeld 14">
            <a:extLst>
              <a:ext uri="{FF2B5EF4-FFF2-40B4-BE49-F238E27FC236}">
                <a16:creationId xmlns:a16="http://schemas.microsoft.com/office/drawing/2014/main" id="{CA7EB670-D66E-492B-A13E-5FC8C1AB434C}"/>
              </a:ext>
            </a:extLst>
          </p:cNvPr>
          <p:cNvSpPr txBox="1"/>
          <p:nvPr/>
        </p:nvSpPr>
        <p:spPr>
          <a:xfrm>
            <a:off x="4260246" y="432441"/>
            <a:ext cx="4242380" cy="707886"/>
          </a:xfrm>
          <a:prstGeom prst="rect">
            <a:avLst/>
          </a:prstGeom>
          <a:noFill/>
        </p:spPr>
        <p:txBody>
          <a:bodyPr wrap="none" rtlCol="0">
            <a:spAutoFit/>
          </a:bodyPr>
          <a:lstStyle/>
          <a:p>
            <a:r>
              <a:rPr lang="de-DE" sz="4000" b="1" dirty="0">
                <a:solidFill>
                  <a:srgbClr val="29630E"/>
                </a:solidFill>
              </a:rPr>
              <a:t>Wunschvorstellung</a:t>
            </a:r>
          </a:p>
        </p:txBody>
      </p:sp>
      <p:sp>
        <p:nvSpPr>
          <p:cNvPr id="7" name="Rechteck: abgerundete Ecken 6">
            <a:extLst>
              <a:ext uri="{FF2B5EF4-FFF2-40B4-BE49-F238E27FC236}">
                <a16:creationId xmlns:a16="http://schemas.microsoft.com/office/drawing/2014/main" id="{8CF69CA9-EB34-4A2C-AE8D-4840C19E8A17}"/>
              </a:ext>
            </a:extLst>
          </p:cNvPr>
          <p:cNvSpPr/>
          <p:nvPr/>
        </p:nvSpPr>
        <p:spPr>
          <a:xfrm>
            <a:off x="641374" y="329184"/>
            <a:ext cx="3326575" cy="914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t>2. Treffen</a:t>
            </a:r>
          </a:p>
        </p:txBody>
      </p:sp>
      <p:pic>
        <p:nvPicPr>
          <p:cNvPr id="11" name="Grafik 10">
            <a:extLst>
              <a:ext uri="{FF2B5EF4-FFF2-40B4-BE49-F238E27FC236}">
                <a16:creationId xmlns:a16="http://schemas.microsoft.com/office/drawing/2014/main" id="{C551D3C4-BFA4-43EE-AA94-4A93137FD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903" y="2085307"/>
            <a:ext cx="1553506" cy="1569660"/>
          </a:xfrm>
          <a:prstGeom prst="rect">
            <a:avLst/>
          </a:prstGeom>
        </p:spPr>
      </p:pic>
      <p:sp>
        <p:nvSpPr>
          <p:cNvPr id="12" name="Textfeld 11">
            <a:extLst>
              <a:ext uri="{FF2B5EF4-FFF2-40B4-BE49-F238E27FC236}">
                <a16:creationId xmlns:a16="http://schemas.microsoft.com/office/drawing/2014/main" id="{D67DC70E-9D0C-41E1-95D3-EE7090617BE7}"/>
              </a:ext>
            </a:extLst>
          </p:cNvPr>
          <p:cNvSpPr txBox="1"/>
          <p:nvPr/>
        </p:nvSpPr>
        <p:spPr>
          <a:xfrm>
            <a:off x="2498624" y="1976804"/>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pic>
        <p:nvPicPr>
          <p:cNvPr id="13" name="Grafik 12">
            <a:extLst>
              <a:ext uri="{FF2B5EF4-FFF2-40B4-BE49-F238E27FC236}">
                <a16:creationId xmlns:a16="http://schemas.microsoft.com/office/drawing/2014/main" id="{D36070B8-4958-4A16-AF22-63E0DC456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6812" y="3253974"/>
            <a:ext cx="2612481" cy="3873038"/>
          </a:xfrm>
          <a:prstGeom prst="rect">
            <a:avLst/>
          </a:prstGeom>
        </p:spPr>
      </p:pic>
      <p:pic>
        <p:nvPicPr>
          <p:cNvPr id="9" name="Grafik 8">
            <a:extLst>
              <a:ext uri="{FF2B5EF4-FFF2-40B4-BE49-F238E27FC236}">
                <a16:creationId xmlns:a16="http://schemas.microsoft.com/office/drawing/2014/main" id="{C073AAED-C281-40BA-A215-E9B65E7D1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186373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Zeichnung enthält.&#10;&#10;Automatisch generierte Beschreibung">
            <a:extLst>
              <a:ext uri="{FF2B5EF4-FFF2-40B4-BE49-F238E27FC236}">
                <a16:creationId xmlns:a16="http://schemas.microsoft.com/office/drawing/2014/main" id="{9FB47152-454D-41DA-96FF-F83700F1A24F}"/>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5" name="Textfeld 14">
            <a:extLst>
              <a:ext uri="{FF2B5EF4-FFF2-40B4-BE49-F238E27FC236}">
                <a16:creationId xmlns:a16="http://schemas.microsoft.com/office/drawing/2014/main" id="{CA7EB670-D66E-492B-A13E-5FC8C1AB434C}"/>
              </a:ext>
            </a:extLst>
          </p:cNvPr>
          <p:cNvSpPr txBox="1"/>
          <p:nvPr/>
        </p:nvSpPr>
        <p:spPr>
          <a:xfrm>
            <a:off x="6343910" y="288767"/>
            <a:ext cx="2605650" cy="707886"/>
          </a:xfrm>
          <a:prstGeom prst="rect">
            <a:avLst/>
          </a:prstGeom>
          <a:noFill/>
        </p:spPr>
        <p:txBody>
          <a:bodyPr wrap="none" rtlCol="0">
            <a:spAutoFit/>
          </a:bodyPr>
          <a:lstStyle/>
          <a:p>
            <a:r>
              <a:rPr lang="de-DE" sz="4000" b="1" dirty="0">
                <a:solidFill>
                  <a:srgbClr val="29630E"/>
                </a:solidFill>
              </a:rPr>
              <a:t>Wichtigkeit</a:t>
            </a:r>
          </a:p>
        </p:txBody>
      </p:sp>
      <p:pic>
        <p:nvPicPr>
          <p:cNvPr id="12" name="Grafik 11">
            <a:extLst>
              <a:ext uri="{FF2B5EF4-FFF2-40B4-BE49-F238E27FC236}">
                <a16:creationId xmlns:a16="http://schemas.microsoft.com/office/drawing/2014/main" id="{3776C221-3343-4D76-BDB3-310EA0C93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903" y="2085307"/>
            <a:ext cx="1553506" cy="1569660"/>
          </a:xfrm>
          <a:prstGeom prst="rect">
            <a:avLst/>
          </a:prstGeom>
        </p:spPr>
      </p:pic>
      <p:sp>
        <p:nvSpPr>
          <p:cNvPr id="14" name="Textfeld 13">
            <a:extLst>
              <a:ext uri="{FF2B5EF4-FFF2-40B4-BE49-F238E27FC236}">
                <a16:creationId xmlns:a16="http://schemas.microsoft.com/office/drawing/2014/main" id="{FDC2B7B5-FA9E-4E66-BCE4-73781DF2A78B}"/>
              </a:ext>
            </a:extLst>
          </p:cNvPr>
          <p:cNvSpPr txBox="1"/>
          <p:nvPr/>
        </p:nvSpPr>
        <p:spPr>
          <a:xfrm>
            <a:off x="2498624" y="1976804"/>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pic>
        <p:nvPicPr>
          <p:cNvPr id="16" name="Grafik 15">
            <a:extLst>
              <a:ext uri="{FF2B5EF4-FFF2-40B4-BE49-F238E27FC236}">
                <a16:creationId xmlns:a16="http://schemas.microsoft.com/office/drawing/2014/main" id="{650865F3-1119-4E6F-A05E-51481FEE4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6812" y="3253974"/>
            <a:ext cx="2612481" cy="3873038"/>
          </a:xfrm>
          <a:prstGeom prst="rect">
            <a:avLst/>
          </a:prstGeom>
        </p:spPr>
      </p:pic>
      <p:pic>
        <p:nvPicPr>
          <p:cNvPr id="17" name="Grafik 16">
            <a:extLst>
              <a:ext uri="{FF2B5EF4-FFF2-40B4-BE49-F238E27FC236}">
                <a16:creationId xmlns:a16="http://schemas.microsoft.com/office/drawing/2014/main" id="{9B3724BE-BDCA-4A04-A48D-4A46ADEE3E4B}"/>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87575" y="1484638"/>
            <a:ext cx="1720177" cy="1569661"/>
          </a:xfrm>
          <a:prstGeom prst="rect">
            <a:avLst/>
          </a:prstGeom>
        </p:spPr>
      </p:pic>
      <p:sp>
        <p:nvSpPr>
          <p:cNvPr id="20" name="Textfeld 19">
            <a:extLst>
              <a:ext uri="{FF2B5EF4-FFF2-40B4-BE49-F238E27FC236}">
                <a16:creationId xmlns:a16="http://schemas.microsoft.com/office/drawing/2014/main" id="{87048C07-53AB-4362-9F65-E1D8B565588B}"/>
              </a:ext>
            </a:extLst>
          </p:cNvPr>
          <p:cNvSpPr txBox="1"/>
          <p:nvPr/>
        </p:nvSpPr>
        <p:spPr>
          <a:xfrm>
            <a:off x="4547021" y="1407694"/>
            <a:ext cx="687916" cy="1569660"/>
          </a:xfrm>
          <a:prstGeom prst="rect">
            <a:avLst/>
          </a:prstGeom>
          <a:noFill/>
        </p:spPr>
        <p:txBody>
          <a:bodyPr wrap="square" rtlCol="0">
            <a:spAutoFit/>
          </a:bodyPr>
          <a:lstStyle/>
          <a:p>
            <a:r>
              <a:rPr lang="de-DE" sz="9600" b="1" dirty="0">
                <a:solidFill>
                  <a:schemeClr val="bg1"/>
                </a:solidFill>
              </a:rPr>
              <a:t>B</a:t>
            </a:r>
            <a:endParaRPr lang="en-US" sz="8800" b="1" dirty="0">
              <a:solidFill>
                <a:schemeClr val="bg1"/>
              </a:solidFill>
            </a:endParaRPr>
          </a:p>
        </p:txBody>
      </p:sp>
      <p:sp>
        <p:nvSpPr>
          <p:cNvPr id="22" name="Rechteck: abgerundete Ecken 21">
            <a:extLst>
              <a:ext uri="{FF2B5EF4-FFF2-40B4-BE49-F238E27FC236}">
                <a16:creationId xmlns:a16="http://schemas.microsoft.com/office/drawing/2014/main" id="{AA2F4DCF-4B9C-426B-ADFB-452B0DCE9A18}"/>
              </a:ext>
            </a:extLst>
          </p:cNvPr>
          <p:cNvSpPr/>
          <p:nvPr/>
        </p:nvSpPr>
        <p:spPr>
          <a:xfrm>
            <a:off x="641374" y="329184"/>
            <a:ext cx="3326575" cy="914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t>2. Treffen</a:t>
            </a:r>
          </a:p>
        </p:txBody>
      </p:sp>
      <p:pic>
        <p:nvPicPr>
          <p:cNvPr id="11" name="Grafik 10">
            <a:extLst>
              <a:ext uri="{FF2B5EF4-FFF2-40B4-BE49-F238E27FC236}">
                <a16:creationId xmlns:a16="http://schemas.microsoft.com/office/drawing/2014/main" id="{81FF6278-D6D1-4E30-9A3B-139756080B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88" y="5276367"/>
            <a:ext cx="649545" cy="1652906"/>
          </a:xfrm>
          <a:prstGeom prst="rect">
            <a:avLst/>
          </a:prstGeom>
        </p:spPr>
      </p:pic>
    </p:spTree>
    <p:extLst>
      <p:ext uri="{BB962C8B-B14F-4D97-AF65-F5344CB8AC3E}">
        <p14:creationId xmlns:p14="http://schemas.microsoft.com/office/powerpoint/2010/main" val="218760952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1803</Words>
  <Application>Microsoft Office PowerPoint</Application>
  <PresentationFormat>Bildschirmpräsentation (4:3)</PresentationFormat>
  <Paragraphs>315</Paragraphs>
  <Slides>31</Slides>
  <Notes>31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31</vt:i4>
      </vt:variant>
    </vt:vector>
  </HeadingPairs>
  <TitlesOfParts>
    <vt:vector size="41" baseType="lpstr">
      <vt:lpstr>Arial</vt:lpstr>
      <vt:lpstr>Bradley Hand ITC</vt:lpstr>
      <vt:lpstr>Calibri</vt:lpstr>
      <vt:lpstr>Calibri </vt:lpstr>
      <vt:lpstr>Calibri Light</vt:lpstr>
      <vt:lpstr>Comic Sans MS</vt:lpstr>
      <vt:lpstr>PTSans-Regular</vt:lpstr>
      <vt:lpstr>Segoe UI</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 Römpke</dc:creator>
  <cp:lastModifiedBy>Römpke, Anne</cp:lastModifiedBy>
  <cp:revision>698</cp:revision>
  <dcterms:created xsi:type="dcterms:W3CDTF">2019-04-01T12:40:17Z</dcterms:created>
  <dcterms:modified xsi:type="dcterms:W3CDTF">2021-02-26T07:06:48Z</dcterms:modified>
</cp:coreProperties>
</file>