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sldIdLst>
    <p:sldId id="256" r:id="rId3"/>
    <p:sldId id="331" r:id="rId4"/>
    <p:sldId id="375" r:id="rId5"/>
    <p:sldId id="387" r:id="rId6"/>
    <p:sldId id="500" r:id="rId7"/>
    <p:sldId id="494" r:id="rId8"/>
    <p:sldId id="501" r:id="rId9"/>
    <p:sldId id="445" r:id="rId10"/>
    <p:sldId id="381" r:id="rId11"/>
    <p:sldId id="464" r:id="rId12"/>
    <p:sldId id="441" r:id="rId13"/>
    <p:sldId id="465" r:id="rId14"/>
    <p:sldId id="396" r:id="rId15"/>
    <p:sldId id="472" r:id="rId16"/>
    <p:sldId id="452" r:id="rId17"/>
    <p:sldId id="466" r:id="rId18"/>
    <p:sldId id="448" r:id="rId19"/>
    <p:sldId id="476" r:id="rId20"/>
    <p:sldId id="475" r:id="rId21"/>
    <p:sldId id="477" r:id="rId22"/>
    <p:sldId id="489" r:id="rId23"/>
    <p:sldId id="495" r:id="rId24"/>
    <p:sldId id="429" r:id="rId25"/>
    <p:sldId id="468" r:id="rId26"/>
    <p:sldId id="469" r:id="rId27"/>
    <p:sldId id="470" r:id="rId28"/>
    <p:sldId id="481" r:id="rId29"/>
    <p:sldId id="420" r:id="rId30"/>
    <p:sldId id="498" r:id="rId31"/>
    <p:sldId id="482" r:id="rId32"/>
    <p:sldId id="421" r:id="rId33"/>
    <p:sldId id="483" r:id="rId34"/>
    <p:sldId id="480" r:id="rId35"/>
    <p:sldId id="484" r:id="rId36"/>
    <p:sldId id="485" r:id="rId37"/>
    <p:sldId id="486" r:id="rId38"/>
    <p:sldId id="487" r:id="rId39"/>
    <p:sldId id="488" r:id="rId40"/>
    <p:sldId id="490" r:id="rId41"/>
    <p:sldId id="497" r:id="rId42"/>
    <p:sldId id="496" r:id="rId43"/>
    <p:sldId id="406" r:id="rId44"/>
    <p:sldId id="462" r:id="rId45"/>
    <p:sldId id="463" r:id="rId46"/>
    <p:sldId id="499" r:id="rId47"/>
    <p:sldId id="384" r:id="rId48"/>
    <p:sldId id="502" r:id="rId49"/>
    <p:sldId id="517" r:id="rId50"/>
    <p:sldId id="284" r:id="rId51"/>
    <p:sldId id="38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0C8"/>
    <a:srgbClr val="92C955"/>
    <a:srgbClr val="29630E"/>
    <a:srgbClr val="205F42"/>
    <a:srgbClr val="C9E7A7"/>
    <a:srgbClr val="286548"/>
    <a:srgbClr val="E6E6E6"/>
    <a:srgbClr val="5D9274"/>
    <a:srgbClr val="C55A11"/>
    <a:srgbClr val="D3E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0559" autoAdjust="0"/>
  </p:normalViewPr>
  <p:slideViewPr>
    <p:cSldViewPr snapToGrid="0">
      <p:cViewPr varScale="1">
        <p:scale>
          <a:sx n="61" d="100"/>
          <a:sy n="61" d="100"/>
        </p:scale>
        <p:origin x="1380"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8D88A-A904-460D-8984-232463C4BA1E}" type="datetimeFigureOut">
              <a:rPr lang="de-DE" smtClean="0"/>
              <a:t>26.02.2021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5A25E-30C5-44AF-8771-A6A699A6645B}" type="slidenum">
              <a:rPr lang="de-DE" smtClean="0"/>
              <a:t>‹Nr.›</a:t>
            </a:fld>
            <a:endParaRPr lang="de-DE"/>
          </a:p>
        </p:txBody>
      </p:sp>
    </p:spTree>
    <p:extLst>
      <p:ext uri="{BB962C8B-B14F-4D97-AF65-F5344CB8AC3E}">
        <p14:creationId xmlns:p14="http://schemas.microsoft.com/office/powerpoint/2010/main" val="90167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chemeClr val="bg1">
                    <a:lumMod val="75000"/>
                  </a:schemeClr>
                </a:solidFill>
              </a:rPr>
              <a:t>In den Notizen finden Sie einen vorgeschlagenen Text zur Präsentation.</a:t>
            </a:r>
          </a:p>
          <a:p>
            <a:r>
              <a:rPr lang="de-DE" dirty="0">
                <a:solidFill>
                  <a:schemeClr val="bg1">
                    <a:lumMod val="75000"/>
                  </a:schemeClr>
                </a:solidFill>
              </a:rPr>
              <a:t>Natürlich können Sie auch einen eigenen Text verwenden.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Arial" panose="020B0604020202020204" pitchFamily="34" charset="0"/>
              </a:rPr>
              <a:t>In diesem Treffen werden folgende Materialien benötigt:</a:t>
            </a:r>
          </a:p>
          <a:p>
            <a:pPr marL="457200" marR="0" lvl="0" indent="-457200" algn="l" defTabSz="914400" rtl="0" eaLnBrk="0" fontAlgn="base" latinLnBrk="0" hangingPunct="0">
              <a:lnSpc>
                <a:spcPct val="100000"/>
              </a:lnSpc>
              <a:spcBef>
                <a:spcPct val="0"/>
              </a:spcBef>
              <a:spcAft>
                <a:spcPct val="0"/>
              </a:spcAft>
              <a:buClrTx/>
              <a:buSzTx/>
              <a:buFontTx/>
              <a:buChar char="-"/>
              <a:tabLst/>
            </a:pPr>
            <a:r>
              <a:rPr lang="de-DE" sz="3200" dirty="0"/>
              <a:t>Die ausgefüllten Checklistenbogen aus dem letzten Treffen</a:t>
            </a:r>
          </a:p>
          <a:p>
            <a:pPr marL="457200" marR="0" lvl="0" indent="-457200" algn="l" defTabSz="914400" rtl="0" eaLnBrk="0" fontAlgn="base" latinLnBrk="0" hangingPunct="0">
              <a:lnSpc>
                <a:spcPct val="100000"/>
              </a:lnSpc>
              <a:spcBef>
                <a:spcPct val="0"/>
              </a:spcBef>
              <a:spcAft>
                <a:spcPct val="0"/>
              </a:spcAft>
              <a:buClrTx/>
              <a:buSzTx/>
              <a:buFontTx/>
              <a:buChar char="-"/>
              <a:tabLst/>
            </a:pPr>
            <a:r>
              <a:rPr lang="de-DE" sz="3200" dirty="0"/>
              <a:t>Die noch unausgefüllten Analysebogen zu den entsprechenden Themen</a:t>
            </a:r>
          </a:p>
          <a:p>
            <a:pPr marL="457200" marR="0" lvl="0" indent="-457200" algn="l" defTabSz="914400" rtl="0" eaLnBrk="0" fontAlgn="base" latinLnBrk="0" hangingPunct="0">
              <a:lnSpc>
                <a:spcPct val="100000"/>
              </a:lnSpc>
              <a:spcBef>
                <a:spcPct val="0"/>
              </a:spcBef>
              <a:spcAft>
                <a:spcPct val="0"/>
              </a:spcAft>
              <a:buClrTx/>
              <a:buSzTx/>
              <a:buFontTx/>
              <a:buChar char="-"/>
              <a:tabLst/>
            </a:pPr>
            <a:r>
              <a:rPr kumimoji="0" lang="de-DE" altLang="de-DE" sz="3200" b="0" i="0" u="none" strike="noStrike" cap="none" normalizeH="0" baseline="0" dirty="0">
                <a:ln>
                  <a:noFill/>
                </a:ln>
                <a:solidFill>
                  <a:schemeClr val="tx1"/>
                </a:solidFill>
                <a:effectLst/>
                <a:latin typeface="Arial" panose="020B0604020202020204" pitchFamily="34" charset="0"/>
              </a:rPr>
              <a:t>Eventuell Stifte zum Ausfüllen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1" i="1" u="none" strike="noStrike" cap="none" normalizeH="0" baseline="0" dirty="0">
                <a:ln>
                  <a:noFill/>
                </a:ln>
                <a:solidFill>
                  <a:schemeClr val="tx1"/>
                </a:solidFill>
                <a:effectLst/>
                <a:latin typeface="Arial" panose="020B0604020202020204" pitchFamily="34" charset="0"/>
              </a:rPr>
              <a:t>[Gemeinsamer schöner Einstieg: z.B. Lied oder Gebet]</a:t>
            </a:r>
          </a:p>
          <a:p>
            <a:endParaRPr lang="de-DE" dirty="0"/>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1</a:t>
            </a:fld>
            <a:endParaRPr lang="de-DE"/>
          </a:p>
        </p:txBody>
      </p:sp>
    </p:spTree>
    <p:extLst>
      <p:ext uri="{BB962C8B-B14F-4D97-AF65-F5344CB8AC3E}">
        <p14:creationId xmlns:p14="http://schemas.microsoft.com/office/powerpoint/2010/main" val="106069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solidFill>
                  <a:srgbClr val="327051"/>
                </a:solidFill>
                <a:latin typeface="Calibri" panose="020F0502020204030204" pitchFamily="34" charset="0"/>
              </a:rPr>
              <a:t>Beim letzten Treffen haben wir unsere eigenen Gemeindestrukturen näher betrachtet.</a:t>
            </a:r>
          </a:p>
          <a:p>
            <a:r>
              <a:rPr lang="de-DE" b="0" dirty="0">
                <a:solidFill>
                  <a:srgbClr val="327051"/>
                </a:solidFill>
                <a:latin typeface="Calibri" panose="020F0502020204030204" pitchFamily="34" charset="0"/>
              </a:rPr>
              <a:t>Und theoretisch könnte man in jeder Gemeinde ganz viele Dinge finden, die man auch nach 10 Jahre Umweltarbeit immer noch besser machen könnte.</a:t>
            </a:r>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10</a:t>
            </a:fld>
            <a:endParaRPr lang="de-DE"/>
          </a:p>
        </p:txBody>
      </p:sp>
    </p:spTree>
    <p:extLst>
      <p:ext uri="{BB962C8B-B14F-4D97-AF65-F5344CB8AC3E}">
        <p14:creationId xmlns:p14="http://schemas.microsoft.com/office/powerpoint/2010/main" val="3904405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könnte also mit verkniffenem Gesicht und dem bösen Zeigefinder auf alles</a:t>
            </a:r>
          </a:p>
          <a:p>
            <a:r>
              <a:rPr lang="de-DE" dirty="0"/>
              <a:t>deuten, was noch nicht ideal ist und sich verbissen daran machen, das alles</a:t>
            </a:r>
          </a:p>
          <a:p>
            <a:r>
              <a:rPr lang="de-DE" dirty="0"/>
              <a:t>sofort zu ändern.</a:t>
            </a:r>
          </a:p>
          <a:p>
            <a:r>
              <a:rPr lang="de-DE" dirty="0"/>
              <a:t>Das wäre eine Mammut-Aufgabe, die die meisten Gemeinden überfordern würde, vermutlich keinen Spaß machen würde und:</a:t>
            </a:r>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11</a:t>
            </a:fld>
            <a:endParaRPr lang="de-DE"/>
          </a:p>
        </p:txBody>
      </p:sp>
    </p:spTree>
    <p:extLst>
      <p:ext uri="{BB962C8B-B14F-4D97-AF65-F5344CB8AC3E}">
        <p14:creationId xmlns:p14="http://schemas.microsoft.com/office/powerpoint/2010/main" val="125229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ist gar nicht nötig an allen Punkten gleichzeitig anzusetzen:</a:t>
            </a:r>
          </a:p>
          <a:p>
            <a:endParaRPr lang="de-DE" dirty="0"/>
          </a:p>
          <a:p>
            <a:r>
              <a:rPr lang="de-DE" dirty="0"/>
              <a:t>Lieber wenige Dinge bearbeiten, die dafür aber eine große positive Wirkung haben.</a:t>
            </a:r>
          </a:p>
          <a:p>
            <a:r>
              <a:rPr lang="de-DE" dirty="0"/>
              <a:t>Aber wie wählen wir diese am besten aus?</a:t>
            </a:r>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12</a:t>
            </a:fld>
            <a:endParaRPr lang="de-DE"/>
          </a:p>
        </p:txBody>
      </p:sp>
    </p:spTree>
    <p:extLst>
      <p:ext uri="{BB962C8B-B14F-4D97-AF65-F5344CB8AC3E}">
        <p14:creationId xmlns:p14="http://schemas.microsoft.com/office/powerpoint/2010/main" val="419610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5A0BE-EAC4-48E4-A6C2-D58EC9D496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4AE86E-894B-4449-8488-0A6540B0EBA8}"/>
              </a:ext>
            </a:extLst>
          </p:cNvPr>
          <p:cNvSpPr txBox="1">
            <a:spLocks noGrp="1"/>
          </p:cNvSpPr>
          <p:nvPr>
            <p:ph type="body" sz="quarter" idx="1"/>
          </p:nvPr>
        </p:nvSpPr>
        <p:spPr/>
        <p:txBody>
          <a:bodyPr/>
          <a:lstStyle/>
          <a:p>
            <a:endParaRPr lang="en-US"/>
          </a:p>
        </p:txBody>
      </p:sp>
      <p:sp>
        <p:nvSpPr>
          <p:cNvPr id="4" name="Foliennummernplatzhalter 3">
            <a:extLst>
              <a:ext uri="{FF2B5EF4-FFF2-40B4-BE49-F238E27FC236}">
                <a16:creationId xmlns:a16="http://schemas.microsoft.com/office/drawing/2014/main" id="{209B347C-35FE-4617-B128-BD451032E0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C9A9708-681E-450C-820C-1C785052D70D}" type="slidenum">
              <a:rPr kumimoji="0" lang="de-DE"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a:t>
            </a:fld>
            <a:endParaRPr kumimoji="0" lang="de-DE"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Wären wir alle Roboter, wäre die Sache ziemlich einfach.</a:t>
            </a:r>
          </a:p>
          <a:p>
            <a:r>
              <a:rPr lang="de-DE" dirty="0"/>
              <a:t>Wir würden die Punkte auswählen, die den größten Nutzen für die Umwelt oder</a:t>
            </a:r>
          </a:p>
          <a:p>
            <a:r>
              <a:rPr lang="de-DE" dirty="0"/>
              <a:t>die Menschheit bedeuten würde.</a:t>
            </a:r>
          </a:p>
        </p:txBody>
      </p:sp>
      <p:sp>
        <p:nvSpPr>
          <p:cNvPr id="4" name="Foliennummernplatzhalter 3"/>
          <p:cNvSpPr>
            <a:spLocks noGrp="1"/>
          </p:cNvSpPr>
          <p:nvPr>
            <p:ph type="sldNum" sz="quarter" idx="5"/>
          </p:nvPr>
        </p:nvSpPr>
        <p:spPr/>
        <p:txBody>
          <a:bodyPr/>
          <a:lstStyle/>
          <a:p>
            <a:fld id="{3DB5A25E-30C5-44AF-8771-A6A699A6645B}" type="slidenum">
              <a:rPr lang="de-DE" smtClean="0"/>
              <a:t>14</a:t>
            </a:fld>
            <a:endParaRPr lang="de-DE"/>
          </a:p>
        </p:txBody>
      </p:sp>
    </p:spTree>
    <p:extLst>
      <p:ext uri="{BB962C8B-B14F-4D97-AF65-F5344CB8AC3E}">
        <p14:creationId xmlns:p14="http://schemas.microsoft.com/office/powerpoint/2010/main" val="3257874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Lebensmittel:</a:t>
            </a:r>
          </a:p>
          <a:p>
            <a:r>
              <a:rPr lang="de-DE" dirty="0"/>
              <a:t>Da gibt es mittlerweile recht gute Übersichten, z.B. wieviel CO</a:t>
            </a:r>
            <a:r>
              <a:rPr lang="de-DE" baseline="-25000" dirty="0"/>
              <a:t>2</a:t>
            </a:r>
            <a:r>
              <a:rPr lang="de-DE" dirty="0"/>
              <a:t>-Ausstoß mit</a:t>
            </a:r>
          </a:p>
          <a:p>
            <a:r>
              <a:rPr lang="de-DE" dirty="0"/>
              <a:t>der Produktion einhergeht. Hier ein kleiner Ausschnitt.</a:t>
            </a:r>
          </a:p>
          <a:p>
            <a:r>
              <a:rPr lang="de-DE" dirty="0"/>
              <a:t>Links sehen Sie die Produkte, rechts den damit verbundene Ausstoß an CO</a:t>
            </a:r>
            <a:r>
              <a:rPr lang="de-DE" baseline="-25000" dirty="0"/>
              <a:t>2</a:t>
            </a:r>
            <a:r>
              <a:rPr lang="de-DE" dirty="0"/>
              <a:t> pro kg.</a:t>
            </a:r>
          </a:p>
          <a:p>
            <a:endParaRPr lang="de-DE" dirty="0"/>
          </a:p>
          <a:p>
            <a:r>
              <a:rPr lang="de-DE" dirty="0"/>
              <a:t>Wollten wir unseren CO</a:t>
            </a:r>
            <a:r>
              <a:rPr lang="de-DE" baseline="-25000" dirty="0"/>
              <a:t>2</a:t>
            </a:r>
            <a:r>
              <a:rPr lang="de-DE" dirty="0"/>
              <a:t> Abdruck beim Lebensmittelverbrauch der Gemeinde senken,</a:t>
            </a:r>
          </a:p>
          <a:p>
            <a:r>
              <a:rPr lang="de-DE" dirty="0"/>
              <a:t>dann ginge das am effektivsten, wenn wir an den Lebensmitteln sparen, die besonders viel ausstoßen.</a:t>
            </a:r>
          </a:p>
          <a:p>
            <a:endParaRPr lang="de-DE" dirty="0"/>
          </a:p>
          <a:p>
            <a:r>
              <a:rPr lang="de-DE" dirty="0"/>
              <a:t>Was wir hier z.B. sehen ist, dass Butter und Rindfleisch die höchsten CO</a:t>
            </a:r>
            <a:r>
              <a:rPr lang="de-DE" baseline="-25000" dirty="0"/>
              <a:t>2-</a:t>
            </a:r>
            <a:r>
              <a:rPr lang="de-DE" dirty="0"/>
              <a:t>Emissionen</a:t>
            </a:r>
          </a:p>
          <a:p>
            <a:r>
              <a:rPr lang="de-DE" dirty="0"/>
              <a:t>haben. Hier könnte die Robotergemeinde also viel CO</a:t>
            </a:r>
            <a:r>
              <a:rPr lang="de-DE" baseline="-25000" dirty="0"/>
              <a:t>2</a:t>
            </a:r>
            <a:r>
              <a:rPr lang="de-DE" dirty="0"/>
              <a:t> einsparen. </a:t>
            </a:r>
          </a:p>
        </p:txBody>
      </p:sp>
      <p:sp>
        <p:nvSpPr>
          <p:cNvPr id="4" name="Foliennummernplatzhalter 3"/>
          <p:cNvSpPr>
            <a:spLocks noGrp="1"/>
          </p:cNvSpPr>
          <p:nvPr>
            <p:ph type="sldNum" sz="quarter" idx="5"/>
          </p:nvPr>
        </p:nvSpPr>
        <p:spPr/>
        <p:txBody>
          <a:bodyPr/>
          <a:lstStyle/>
          <a:p>
            <a:fld id="{3DB5A25E-30C5-44AF-8771-A6A699A6645B}" type="slidenum">
              <a:rPr lang="de-DE" smtClean="0"/>
              <a:t>15</a:t>
            </a:fld>
            <a:endParaRPr lang="de-DE"/>
          </a:p>
        </p:txBody>
      </p:sp>
    </p:spTree>
    <p:extLst>
      <p:ext uri="{BB962C8B-B14F-4D97-AF65-F5344CB8AC3E}">
        <p14:creationId xmlns:p14="http://schemas.microsoft.com/office/powerpoint/2010/main" val="29567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kann verschiedene Lebensmittel also einfach vergleichen.</a:t>
            </a:r>
          </a:p>
          <a:p>
            <a:r>
              <a:rPr lang="de-DE" dirty="0"/>
              <a:t>Mit demselben CO</a:t>
            </a:r>
            <a:r>
              <a:rPr lang="de-DE" baseline="-25000" dirty="0"/>
              <a:t>2</a:t>
            </a:r>
            <a:r>
              <a:rPr lang="de-DE" dirty="0"/>
              <a:t> Ausstoß, der mit der Produktion von einem 1 kg Rindfleisch einhergeht,</a:t>
            </a:r>
          </a:p>
          <a:p>
            <a:r>
              <a:rPr lang="de-DE" dirty="0"/>
              <a:t>könnte man z.B. 20 kg Brot herstellen.</a:t>
            </a:r>
          </a:p>
        </p:txBody>
      </p:sp>
      <p:sp>
        <p:nvSpPr>
          <p:cNvPr id="4" name="Foliennummernplatzhalter 3"/>
          <p:cNvSpPr>
            <a:spLocks noGrp="1"/>
          </p:cNvSpPr>
          <p:nvPr>
            <p:ph type="sldNum" sz="quarter" idx="5"/>
          </p:nvPr>
        </p:nvSpPr>
        <p:spPr/>
        <p:txBody>
          <a:bodyPr/>
          <a:lstStyle/>
          <a:p>
            <a:fld id="{3DB5A25E-30C5-44AF-8771-A6A699A6645B}" type="slidenum">
              <a:rPr lang="de-DE" smtClean="0"/>
              <a:t>16</a:t>
            </a:fld>
            <a:endParaRPr lang="de-DE"/>
          </a:p>
        </p:txBody>
      </p:sp>
    </p:spTree>
    <p:extLst>
      <p:ext uri="{BB962C8B-B14F-4D97-AF65-F5344CB8AC3E}">
        <p14:creationId xmlns:p14="http://schemas.microsoft.com/office/powerpoint/2010/main" val="670811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zweites Beispiel wäre der Stromverbrauch der Gemeinde.</a:t>
            </a:r>
          </a:p>
          <a:p>
            <a:r>
              <a:rPr lang="de-DE" dirty="0"/>
              <a:t>Nehmen wir an, wir stellen fest, dass der Verbrauch an einer bestimmen Stelle sehr hoch ist.</a:t>
            </a:r>
          </a:p>
          <a:p>
            <a:r>
              <a:rPr lang="de-DE" dirty="0"/>
              <a:t>Wie relevant ist das für Mensch und Umwelt?</a:t>
            </a:r>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17</a:t>
            </a:fld>
            <a:endParaRPr lang="de-DE"/>
          </a:p>
        </p:txBody>
      </p:sp>
    </p:spTree>
    <p:extLst>
      <p:ext uri="{BB962C8B-B14F-4D97-AF65-F5344CB8AC3E}">
        <p14:creationId xmlns:p14="http://schemas.microsoft.com/office/powerpoint/2010/main" val="678266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dem derzeitigen Strommix der in Deutschland aus den Steckdosen kommt,</a:t>
            </a:r>
          </a:p>
          <a:p>
            <a:r>
              <a:rPr lang="de-DE" dirty="0"/>
              <a:t>liegt der Ausstoß an CO</a:t>
            </a:r>
            <a:r>
              <a:rPr lang="de-DE" baseline="-25000" dirty="0"/>
              <a:t>2</a:t>
            </a:r>
            <a:r>
              <a:rPr lang="de-DE" dirty="0"/>
              <a:t> pro kWh bei knapp einem halben Kilogramm.</a:t>
            </a:r>
          </a:p>
          <a:p>
            <a:r>
              <a:rPr lang="de-DE" dirty="0"/>
              <a:t>Hochgerechnet auf 10.000 kWh Verbrauch wären das 4.700 kg CO</a:t>
            </a:r>
            <a:r>
              <a:rPr lang="de-DE" baseline="-25000" dirty="0"/>
              <a:t>2  </a:t>
            </a:r>
            <a:r>
              <a:rPr lang="de-DE" baseline="0" dirty="0"/>
              <a:t>im Jahr.</a:t>
            </a:r>
          </a:p>
          <a:p>
            <a:endParaRPr lang="de-DE" dirty="0"/>
          </a:p>
          <a:p>
            <a:endParaRPr lang="de-DE" dirty="0"/>
          </a:p>
          <a:p>
            <a:r>
              <a:rPr lang="de-DE" dirty="0"/>
              <a:t>(Quelle: Statista, 2019)</a:t>
            </a:r>
          </a:p>
        </p:txBody>
      </p:sp>
      <p:sp>
        <p:nvSpPr>
          <p:cNvPr id="4" name="Foliennummernplatzhalter 3"/>
          <p:cNvSpPr>
            <a:spLocks noGrp="1"/>
          </p:cNvSpPr>
          <p:nvPr>
            <p:ph type="sldNum" sz="quarter" idx="5"/>
          </p:nvPr>
        </p:nvSpPr>
        <p:spPr/>
        <p:txBody>
          <a:bodyPr/>
          <a:lstStyle/>
          <a:p>
            <a:fld id="{3DB5A25E-30C5-44AF-8771-A6A699A6645B}" type="slidenum">
              <a:rPr lang="de-DE" smtClean="0"/>
              <a:t>18</a:t>
            </a:fld>
            <a:endParaRPr lang="de-DE"/>
          </a:p>
        </p:txBody>
      </p:sp>
    </p:spTree>
    <p:extLst>
      <p:ext uri="{BB962C8B-B14F-4D97-AF65-F5344CB8AC3E}">
        <p14:creationId xmlns:p14="http://schemas.microsoft.com/office/powerpoint/2010/main" val="3245440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dasselbe CO</a:t>
            </a:r>
            <a:r>
              <a:rPr lang="de-DE" baseline="-25000" dirty="0"/>
              <a:t>2</a:t>
            </a:r>
            <a:r>
              <a:rPr lang="de-DE" dirty="0"/>
              <a:t>, dass bei dieser Menge Stromverbrauch entsteht, könnten wir 7230 kg Brot herstellen, 197 kg</a:t>
            </a:r>
          </a:p>
          <a:p>
            <a:r>
              <a:rPr lang="de-DE" dirty="0"/>
              <a:t>Rindfleisch essen oder 3 ½ Mal nach Jerusalem reisen.</a:t>
            </a:r>
          </a:p>
        </p:txBody>
      </p:sp>
      <p:sp>
        <p:nvSpPr>
          <p:cNvPr id="4" name="Foliennummernplatzhalter 3"/>
          <p:cNvSpPr>
            <a:spLocks noGrp="1"/>
          </p:cNvSpPr>
          <p:nvPr>
            <p:ph type="sldNum" sz="quarter" idx="5"/>
          </p:nvPr>
        </p:nvSpPr>
        <p:spPr/>
        <p:txBody>
          <a:bodyPr/>
          <a:lstStyle/>
          <a:p>
            <a:fld id="{3DB5A25E-30C5-44AF-8771-A6A699A6645B}" type="slidenum">
              <a:rPr lang="de-DE" smtClean="0"/>
              <a:t>19</a:t>
            </a:fld>
            <a:endParaRPr lang="de-DE"/>
          </a:p>
        </p:txBody>
      </p:sp>
    </p:spTree>
    <p:extLst>
      <p:ext uri="{BB962C8B-B14F-4D97-AF65-F5344CB8AC3E}">
        <p14:creationId xmlns:p14="http://schemas.microsoft.com/office/powerpoint/2010/main" val="269286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letzten Treffen haben wir näher beleuchtet, was christlicher Glaube und unsere Kirchgemeinde</a:t>
            </a:r>
          </a:p>
          <a:p>
            <a:r>
              <a:rPr lang="de-DE" dirty="0"/>
              <a:t>mit Nachhaltigkeitsthemen wie z.B. dem Klimawandel zu tun haben. Dabei haben wir diese</a:t>
            </a:r>
          </a:p>
          <a:p>
            <a:r>
              <a:rPr lang="de-DE" dirty="0"/>
              <a:t>zwei Fragen hier versucht zu beantworten. [</a:t>
            </a:r>
            <a:r>
              <a:rPr lang="de-DE" i="1" dirty="0"/>
              <a:t>vorlesen</a:t>
            </a:r>
            <a:r>
              <a:rPr lang="de-DE" dirty="0"/>
              <a:t>]</a:t>
            </a:r>
          </a:p>
        </p:txBody>
      </p:sp>
      <p:sp>
        <p:nvSpPr>
          <p:cNvPr id="4" name="Foliennummernplatzhalter 3"/>
          <p:cNvSpPr>
            <a:spLocks noGrp="1"/>
          </p:cNvSpPr>
          <p:nvPr>
            <p:ph type="sldNum" sz="quarter" idx="5"/>
          </p:nvPr>
        </p:nvSpPr>
        <p:spPr/>
        <p:txBody>
          <a:bodyPr/>
          <a:lstStyle/>
          <a:p>
            <a:fld id="{3DB5A25E-30C5-44AF-8771-A6A699A6645B}" type="slidenum">
              <a:rPr lang="de-DE" smtClean="0"/>
              <a:t>2</a:t>
            </a:fld>
            <a:endParaRPr lang="de-DE"/>
          </a:p>
        </p:txBody>
      </p:sp>
    </p:spTree>
    <p:extLst>
      <p:ext uri="{BB962C8B-B14F-4D97-AF65-F5344CB8AC3E}">
        <p14:creationId xmlns:p14="http://schemas.microsoft.com/office/powerpoint/2010/main" val="3350485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Würde sich der Strommix in Deutschland verbessern und aller Strom z.B. aus Windkraft produziert,</a:t>
            </a:r>
          </a:p>
          <a:p>
            <a:r>
              <a:rPr lang="de-DE" dirty="0"/>
              <a:t>wäre die Relevanz des Stromverbrauchs wiederum um ein Vielfaches geringer.</a:t>
            </a:r>
          </a:p>
          <a:p>
            <a:r>
              <a:rPr lang="de-DE" dirty="0"/>
              <a:t>Dazu kann man beispielsweise beitragen, indem man Ökostrom bezieht bei Anbietern, die</a:t>
            </a:r>
          </a:p>
          <a:p>
            <a:r>
              <a:rPr lang="de-DE" dirty="0"/>
              <a:t>explizit in den Ausbau regenerativer Energien investieren.</a:t>
            </a:r>
          </a:p>
        </p:txBody>
      </p:sp>
      <p:sp>
        <p:nvSpPr>
          <p:cNvPr id="4" name="Foliennummernplatzhalter 3"/>
          <p:cNvSpPr>
            <a:spLocks noGrp="1"/>
          </p:cNvSpPr>
          <p:nvPr>
            <p:ph type="sldNum" sz="quarter" idx="5"/>
          </p:nvPr>
        </p:nvSpPr>
        <p:spPr/>
        <p:txBody>
          <a:bodyPr/>
          <a:lstStyle/>
          <a:p>
            <a:fld id="{3DB5A25E-30C5-44AF-8771-A6A699A6645B}" type="slidenum">
              <a:rPr lang="de-DE" smtClean="0"/>
              <a:t>20</a:t>
            </a:fld>
            <a:endParaRPr lang="de-DE"/>
          </a:p>
        </p:txBody>
      </p:sp>
    </p:spTree>
    <p:extLst>
      <p:ext uri="{BB962C8B-B14F-4D97-AF65-F5344CB8AC3E}">
        <p14:creationId xmlns:p14="http://schemas.microsoft.com/office/powerpoint/2010/main" val="1474866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wäre also die Robotervariante:</a:t>
            </a:r>
          </a:p>
          <a:p>
            <a:r>
              <a:rPr lang="de-DE" dirty="0"/>
              <a:t>Wir rechnen aus, wo wir am meisten bewirken können und die 3-4 wirkungsvollsten</a:t>
            </a:r>
          </a:p>
          <a:p>
            <a:r>
              <a:rPr lang="de-DE" dirty="0"/>
              <a:t>Veränderungen gehen wir an.</a:t>
            </a:r>
          </a:p>
          <a:p>
            <a:r>
              <a:rPr lang="de-DE" dirty="0"/>
              <a:t>Da wir aber keine Roboter sind, sondern eine Gemeinde aus lebenden und fühlenden</a:t>
            </a:r>
          </a:p>
          <a:p>
            <a:r>
              <a:rPr lang="de-DE" dirty="0"/>
              <a:t>Wesen, sollten wir einen anderen Weg nehmen, um die sinnvollsten Ziele auszuwählen.</a:t>
            </a:r>
          </a:p>
        </p:txBody>
      </p:sp>
      <p:sp>
        <p:nvSpPr>
          <p:cNvPr id="4" name="Foliennummernplatzhalter 3"/>
          <p:cNvSpPr>
            <a:spLocks noGrp="1"/>
          </p:cNvSpPr>
          <p:nvPr>
            <p:ph type="sldNum" sz="quarter" idx="5"/>
          </p:nvPr>
        </p:nvSpPr>
        <p:spPr/>
        <p:txBody>
          <a:bodyPr/>
          <a:lstStyle/>
          <a:p>
            <a:fld id="{3DB5A25E-30C5-44AF-8771-A6A699A6645B}" type="slidenum">
              <a:rPr lang="de-DE" smtClean="0"/>
              <a:t>21</a:t>
            </a:fld>
            <a:endParaRPr lang="de-DE"/>
          </a:p>
        </p:txBody>
      </p:sp>
    </p:spTree>
    <p:extLst>
      <p:ext uri="{BB962C8B-B14F-4D97-AF65-F5344CB8AC3E}">
        <p14:creationId xmlns:p14="http://schemas.microsoft.com/office/powerpoint/2010/main" val="190996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5A0BE-EAC4-48E4-A6C2-D58EC9D496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4AE86E-894B-4449-8488-0A6540B0EBA8}"/>
              </a:ext>
            </a:extLst>
          </p:cNvPr>
          <p:cNvSpPr txBox="1">
            <a:spLocks noGrp="1"/>
          </p:cNvSpPr>
          <p:nvPr>
            <p:ph type="body" sz="quarter" idx="1"/>
          </p:nvPr>
        </p:nvSpPr>
        <p:spPr/>
        <p:txBody>
          <a:bodyPr/>
          <a:lstStyle/>
          <a:p>
            <a:endParaRPr lang="en-US"/>
          </a:p>
        </p:txBody>
      </p:sp>
      <p:sp>
        <p:nvSpPr>
          <p:cNvPr id="4" name="Foliennummernplatzhalter 3">
            <a:extLst>
              <a:ext uri="{FF2B5EF4-FFF2-40B4-BE49-F238E27FC236}">
                <a16:creationId xmlns:a16="http://schemas.microsoft.com/office/drawing/2014/main" id="{209B347C-35FE-4617-B128-BD451032E0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C9A9708-681E-450C-820C-1C785052D70D}" type="slidenum">
              <a:rPr kumimoji="0" lang="de-DE"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22</a:t>
            </a:fld>
            <a:endParaRPr kumimoji="0" lang="de-DE"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82453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Das möchten wir heute gerne anfangen, mit der Betrachtung von 3 Fragen:</a:t>
            </a:r>
          </a:p>
        </p:txBody>
      </p:sp>
      <p:sp>
        <p:nvSpPr>
          <p:cNvPr id="4" name="Foliennummernplatzhalter 3"/>
          <p:cNvSpPr>
            <a:spLocks noGrp="1"/>
          </p:cNvSpPr>
          <p:nvPr>
            <p:ph type="sldNum" sz="quarter" idx="5"/>
          </p:nvPr>
        </p:nvSpPr>
        <p:spPr/>
        <p:txBody>
          <a:bodyPr/>
          <a:lstStyle/>
          <a:p>
            <a:fld id="{3DB5A25E-30C5-44AF-8771-A6A699A6645B}" type="slidenum">
              <a:rPr lang="de-DE" smtClean="0"/>
              <a:t>23</a:t>
            </a:fld>
            <a:endParaRPr lang="de-DE"/>
          </a:p>
        </p:txBody>
      </p:sp>
    </p:spTree>
    <p:extLst>
      <p:ext uri="{BB962C8B-B14F-4D97-AF65-F5344CB8AC3E}">
        <p14:creationId xmlns:p14="http://schemas.microsoft.com/office/powerpoint/2010/main" val="194949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1. Wie wäre unsere Idealvorstellung von unseren Gemeindestrukturen?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solidFill>
              <a:latin typeface="PT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solidFill>
              <a:latin typeface="PTSans-Regular"/>
            </a:endParaRPr>
          </a:p>
        </p:txBody>
      </p:sp>
      <p:sp>
        <p:nvSpPr>
          <p:cNvPr id="4" name="Foliennummernplatzhalter 3"/>
          <p:cNvSpPr>
            <a:spLocks noGrp="1"/>
          </p:cNvSpPr>
          <p:nvPr>
            <p:ph type="sldNum" sz="quarter" idx="5"/>
          </p:nvPr>
        </p:nvSpPr>
        <p:spPr/>
        <p:txBody>
          <a:bodyPr/>
          <a:lstStyle/>
          <a:p>
            <a:fld id="{3DB5A25E-30C5-44AF-8771-A6A699A6645B}" type="slidenum">
              <a:rPr lang="de-DE" smtClean="0"/>
              <a:t>24</a:t>
            </a:fld>
            <a:endParaRPr lang="de-DE"/>
          </a:p>
        </p:txBody>
      </p:sp>
    </p:spTree>
    <p:extLst>
      <p:ext uri="{BB962C8B-B14F-4D97-AF65-F5344CB8AC3E}">
        <p14:creationId xmlns:p14="http://schemas.microsoft.com/office/powerpoint/2010/main" val="3378657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2. Welche Änderungen sind uns als Gemeinde besonders wichtig?</a:t>
            </a:r>
          </a:p>
        </p:txBody>
      </p:sp>
      <p:sp>
        <p:nvSpPr>
          <p:cNvPr id="4" name="Foliennummernplatzhalter 3"/>
          <p:cNvSpPr>
            <a:spLocks noGrp="1"/>
          </p:cNvSpPr>
          <p:nvPr>
            <p:ph type="sldNum" sz="quarter" idx="5"/>
          </p:nvPr>
        </p:nvSpPr>
        <p:spPr/>
        <p:txBody>
          <a:bodyPr/>
          <a:lstStyle/>
          <a:p>
            <a:fld id="{3DB5A25E-30C5-44AF-8771-A6A699A6645B}" type="slidenum">
              <a:rPr lang="de-DE" smtClean="0"/>
              <a:t>25</a:t>
            </a:fld>
            <a:endParaRPr lang="de-DE"/>
          </a:p>
        </p:txBody>
      </p:sp>
    </p:spTree>
    <p:extLst>
      <p:ext uri="{BB962C8B-B14F-4D97-AF65-F5344CB8AC3E}">
        <p14:creationId xmlns:p14="http://schemas.microsoft.com/office/powerpoint/2010/main" val="60090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3. Wie schwierig wäre die Umsetzung dieser Veränderungen?</a:t>
            </a:r>
          </a:p>
        </p:txBody>
      </p:sp>
      <p:sp>
        <p:nvSpPr>
          <p:cNvPr id="4" name="Foliennummernplatzhalter 3"/>
          <p:cNvSpPr>
            <a:spLocks noGrp="1"/>
          </p:cNvSpPr>
          <p:nvPr>
            <p:ph type="sldNum" sz="quarter" idx="5"/>
          </p:nvPr>
        </p:nvSpPr>
        <p:spPr/>
        <p:txBody>
          <a:bodyPr/>
          <a:lstStyle/>
          <a:p>
            <a:fld id="{3DB5A25E-30C5-44AF-8771-A6A699A6645B}" type="slidenum">
              <a:rPr lang="de-DE" smtClean="0"/>
              <a:t>26</a:t>
            </a:fld>
            <a:endParaRPr lang="de-DE"/>
          </a:p>
        </p:txBody>
      </p:sp>
    </p:spTree>
    <p:extLst>
      <p:ext uri="{BB962C8B-B14F-4D97-AF65-F5344CB8AC3E}">
        <p14:creationId xmlns:p14="http://schemas.microsoft.com/office/powerpoint/2010/main" val="2428572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Die Punkte im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solidFill>
              <a:latin typeface="PT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solidFill>
              <a:latin typeface="PTSans-Regular"/>
            </a:endParaRPr>
          </a:p>
        </p:txBody>
      </p:sp>
      <p:sp>
        <p:nvSpPr>
          <p:cNvPr id="4" name="Foliennummernplatzhalter 3"/>
          <p:cNvSpPr>
            <a:spLocks noGrp="1"/>
          </p:cNvSpPr>
          <p:nvPr>
            <p:ph type="sldNum" sz="quarter" idx="5"/>
          </p:nvPr>
        </p:nvSpPr>
        <p:spPr/>
        <p:txBody>
          <a:bodyPr/>
          <a:lstStyle/>
          <a:p>
            <a:fld id="{3DB5A25E-30C5-44AF-8771-A6A699A6645B}" type="slidenum">
              <a:rPr lang="de-DE" smtClean="0"/>
              <a:t>27</a:t>
            </a:fld>
            <a:endParaRPr lang="de-DE"/>
          </a:p>
        </p:txBody>
      </p:sp>
    </p:spTree>
    <p:extLst>
      <p:ext uri="{BB962C8B-B14F-4D97-AF65-F5344CB8AC3E}">
        <p14:creationId xmlns:p14="http://schemas.microsoft.com/office/powerpoint/2010/main" val="3601318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Stellen wir uns vor, Gemeinde Musterdorf hat wie wir im letzten Treffen analysiert, wie die Strukturen ihrer Gemeinde ungefähr aussehen.</a:t>
            </a:r>
          </a:p>
          <a:p>
            <a:pPr marL="0" indent="0">
              <a:buFont typeface="Wingdings" panose="05000000000000000000" pitchFamily="2" charset="2"/>
              <a:buNone/>
            </a:pPr>
            <a:r>
              <a:rPr lang="de-DE" dirty="0"/>
              <a:t>Bei dem Punkt „Papier-Verbrauch“ haben sie z.B. festgestellt, dass …</a:t>
            </a:r>
          </a:p>
          <a:p>
            <a:pPr marL="0" indent="0">
              <a:buFont typeface="Wingdings" panose="05000000000000000000" pitchFamily="2" charset="2"/>
              <a:buNone/>
            </a:pPr>
            <a:endParaRPr lang="de-DE" dirty="0">
              <a:solidFill>
                <a:schemeClr val="bg1">
                  <a:lumMod val="65000"/>
                </a:schemeClr>
              </a:solidFill>
            </a:endParaRPr>
          </a:p>
          <a:p>
            <a:pPr marL="0" indent="0">
              <a:buFont typeface="Wingdings" panose="05000000000000000000" pitchFamily="2" charset="2"/>
              <a:buNone/>
            </a:pPr>
            <a:r>
              <a:rPr lang="de-DE" dirty="0">
                <a:solidFill>
                  <a:schemeClr val="bg1">
                    <a:lumMod val="65000"/>
                  </a:schemeClr>
                </a:solidFill>
              </a:rPr>
              <a:t>[</a:t>
            </a:r>
            <a:r>
              <a:rPr lang="de-DE" i="1" dirty="0">
                <a:solidFill>
                  <a:schemeClr val="bg1">
                    <a:lumMod val="65000"/>
                  </a:schemeClr>
                </a:solidFill>
              </a:rPr>
              <a:t>Beschreibung der Analyse: </a:t>
            </a:r>
            <a:r>
              <a:rPr lang="de-DE" dirty="0">
                <a:solidFill>
                  <a:schemeClr val="bg1">
                    <a:lumMod val="65000"/>
                  </a:schemeClr>
                </a:solidFill>
              </a:rPr>
              <a:t>Papier wird derzeit nie mit Umweltsiegel gekauft, </a:t>
            </a:r>
          </a:p>
          <a:p>
            <a:pPr marL="0" indent="0">
              <a:buFont typeface="Wingdings" panose="05000000000000000000" pitchFamily="2" charset="2"/>
              <a:buNone/>
            </a:pPr>
            <a:r>
              <a:rPr lang="de-DE" dirty="0">
                <a:solidFill>
                  <a:schemeClr val="bg1">
                    <a:lumMod val="65000"/>
                  </a:schemeClr>
                </a:solidFill>
              </a:rPr>
              <a:t>50% beidseitiger Druck, </a:t>
            </a:r>
          </a:p>
          <a:p>
            <a:pPr marL="0" indent="0">
              <a:buFont typeface="Wingdings" panose="05000000000000000000" pitchFamily="2" charset="2"/>
              <a:buNone/>
            </a:pPr>
            <a:r>
              <a:rPr lang="de-DE" dirty="0">
                <a:solidFill>
                  <a:schemeClr val="bg1">
                    <a:lumMod val="65000"/>
                  </a:schemeClr>
                </a:solidFill>
              </a:rPr>
              <a:t>aus den Belegen geht hervor, dass bisher vor allem bei www.billig.de eingekauft wurde, </a:t>
            </a:r>
          </a:p>
          <a:p>
            <a:pPr marL="0" indent="0">
              <a:buFont typeface="Wingdings" panose="05000000000000000000" pitchFamily="2" charset="2"/>
              <a:buNone/>
            </a:pPr>
            <a:r>
              <a:rPr lang="de-DE" dirty="0">
                <a:solidFill>
                  <a:schemeClr val="bg1">
                    <a:lumMod val="65000"/>
                  </a:schemeClr>
                </a:solidFill>
              </a:rPr>
              <a:t>und ein Pack hat bisher in etwa 2,50 € gekostet)</a:t>
            </a:r>
          </a:p>
        </p:txBody>
      </p:sp>
      <p:sp>
        <p:nvSpPr>
          <p:cNvPr id="4" name="Foliennummernplatzhalter 3"/>
          <p:cNvSpPr>
            <a:spLocks noGrp="1"/>
          </p:cNvSpPr>
          <p:nvPr>
            <p:ph type="sldNum" sz="quarter" idx="5"/>
          </p:nvPr>
        </p:nvSpPr>
        <p:spPr/>
        <p:txBody>
          <a:bodyPr/>
          <a:lstStyle/>
          <a:p>
            <a:fld id="{3DB5A25E-30C5-44AF-8771-A6A699A6645B}" type="slidenum">
              <a:rPr lang="de-DE" smtClean="0"/>
              <a:t>28</a:t>
            </a:fld>
            <a:endParaRPr lang="de-DE" dirty="0"/>
          </a:p>
        </p:txBody>
      </p:sp>
    </p:spTree>
    <p:extLst>
      <p:ext uri="{BB962C8B-B14F-4D97-AF65-F5344CB8AC3E}">
        <p14:creationId xmlns:p14="http://schemas.microsoft.com/office/powerpoint/2010/main" val="2351776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Der nächste Schritt wäre jetzt zu überlegen: Wie hätten sie es denn eigentlich am liebsten, wenn sie die Wahl hätten?</a:t>
            </a:r>
          </a:p>
          <a:p>
            <a:pPr marL="0" indent="0">
              <a:buFont typeface="Wingdings" panose="05000000000000000000" pitchFamily="2" charset="2"/>
              <a:buNone/>
            </a:pPr>
            <a:r>
              <a:rPr lang="de-DE" dirty="0"/>
              <a:t>Dabei geht es noch nicht darum, ob das auch realistisch ist. Das kommt später. Es geht nur um den Wunsch.</a:t>
            </a:r>
          </a:p>
          <a:p>
            <a:pPr marL="0" indent="0">
              <a:buFont typeface="Wingdings" panose="05000000000000000000" pitchFamily="2" charset="2"/>
              <a:buNone/>
            </a:pPr>
            <a:r>
              <a:rPr lang="de-DE" dirty="0"/>
              <a:t>Unsere Musterdorf-Gemeinde hat z.B. angekreuzt:</a:t>
            </a:r>
          </a:p>
          <a:p>
            <a:pPr marL="0" indent="0">
              <a:buFont typeface="Wingdings" panose="05000000000000000000" pitchFamily="2" charset="2"/>
              <a:buNone/>
            </a:pPr>
            <a:endParaRPr lang="de-DE" dirty="0"/>
          </a:p>
          <a:p>
            <a:pPr marL="0" indent="0">
              <a:buFont typeface="Wingdings" panose="05000000000000000000" pitchFamily="2" charset="2"/>
              <a:buNone/>
            </a:pPr>
            <a:r>
              <a:rPr lang="de-DE" dirty="0"/>
              <a:t>[</a:t>
            </a:r>
            <a:r>
              <a:rPr lang="de-DE" i="1" dirty="0"/>
              <a:t>Beschreibung der Wunschvorstellung: </a:t>
            </a:r>
            <a:r>
              <a:rPr lang="de-DE" dirty="0"/>
              <a:t>Die Gemeinde Musterdorf möchte am liebsten, dass nur noch Papier mit Umweltsiegel gekauft wird,</a:t>
            </a:r>
          </a:p>
          <a:p>
            <a:pPr marL="0" indent="0">
              <a:buFont typeface="Wingdings" panose="05000000000000000000" pitchFamily="2" charset="2"/>
              <a:buNone/>
            </a:pPr>
            <a:r>
              <a:rPr lang="de-DE" dirty="0"/>
              <a:t>mit dem Anteil an beidseitigem Druck sind sie zufrieden, </a:t>
            </a:r>
          </a:p>
          <a:p>
            <a:pPr marL="0" indent="0">
              <a:buFont typeface="Wingdings" panose="05000000000000000000" pitchFamily="2" charset="2"/>
              <a:buNone/>
            </a:pPr>
            <a:r>
              <a:rPr lang="de-DE" dirty="0"/>
              <a:t>sie müssten dazu den Einkaufsort ändern </a:t>
            </a:r>
          </a:p>
          <a:p>
            <a:pPr marL="0" indent="0">
              <a:buFont typeface="Wingdings" panose="05000000000000000000" pitchFamily="2" charset="2"/>
              <a:buNone/>
            </a:pPr>
            <a:r>
              <a:rPr lang="de-DE" dirty="0"/>
              <a:t>und eine kurze Recherche hat ergeben, dass es sogar etwas billiger wäre.]</a:t>
            </a:r>
          </a:p>
        </p:txBody>
      </p:sp>
      <p:sp>
        <p:nvSpPr>
          <p:cNvPr id="4" name="Foliennummernplatzhalter 3"/>
          <p:cNvSpPr>
            <a:spLocks noGrp="1"/>
          </p:cNvSpPr>
          <p:nvPr>
            <p:ph type="sldNum" sz="quarter" idx="5"/>
          </p:nvPr>
        </p:nvSpPr>
        <p:spPr/>
        <p:txBody>
          <a:bodyPr/>
          <a:lstStyle/>
          <a:p>
            <a:fld id="{3DB5A25E-30C5-44AF-8771-A6A699A6645B}" type="slidenum">
              <a:rPr lang="de-DE" smtClean="0"/>
              <a:t>29</a:t>
            </a:fld>
            <a:endParaRPr lang="de-DE" dirty="0"/>
          </a:p>
        </p:txBody>
      </p:sp>
    </p:spTree>
    <p:extLst>
      <p:ext uri="{BB962C8B-B14F-4D97-AF65-F5344CB8AC3E}">
        <p14:creationId xmlns:p14="http://schemas.microsoft.com/office/powerpoint/2010/main" val="218824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Fazit war, dass wir über unseren Einkauf und unseren allgemeinen Verbrauch </a:t>
            </a:r>
          </a:p>
          <a:p>
            <a:r>
              <a:rPr lang="de-DE" dirty="0"/>
              <a:t>als Gemeinde aktiv mitentscheiden können, welche Produktionsweisen wir unterstützen</a:t>
            </a:r>
          </a:p>
          <a:p>
            <a:r>
              <a:rPr lang="de-DE" dirty="0"/>
              <a:t>wollen und welche nicht. Die Bewahrung der Schöpfung und der Schutz anderer Menschen</a:t>
            </a:r>
          </a:p>
          <a:p>
            <a:r>
              <a:rPr lang="de-DE" dirty="0"/>
              <a:t>sollten dabei im Vordergrund stehen.</a:t>
            </a:r>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a:t>
            </a:fld>
            <a:endParaRPr lang="de-DE"/>
          </a:p>
        </p:txBody>
      </p:sp>
    </p:spTree>
    <p:extLst>
      <p:ext uri="{BB962C8B-B14F-4D97-AF65-F5344CB8AC3E}">
        <p14:creationId xmlns:p14="http://schemas.microsoft.com/office/powerpoint/2010/main" val="2049998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Wichtig ist bei der Wunschformulierung: Askese ist nicht das Ziel!</a:t>
            </a:r>
          </a:p>
          <a:p>
            <a:pPr marL="0" indent="0">
              <a:buFont typeface="Wingdings" panose="05000000000000000000" pitchFamily="2" charset="2"/>
              <a:buNone/>
            </a:pPr>
            <a:r>
              <a:rPr lang="de-DE" dirty="0"/>
              <a:t>Unsere Gemeinde ist wichtig, und es ist wichtig, dass wir und die Gemeindeglieder</a:t>
            </a:r>
          </a:p>
          <a:p>
            <a:pPr marL="0" indent="0">
              <a:buFont typeface="Wingdings" panose="05000000000000000000" pitchFamily="2" charset="2"/>
              <a:buNone/>
            </a:pPr>
            <a:r>
              <a:rPr lang="de-DE" dirty="0"/>
              <a:t>uns wohl fühlen. </a:t>
            </a:r>
          </a:p>
          <a:p>
            <a:pPr marL="0" indent="0">
              <a:buFont typeface="Wingdings" panose="05000000000000000000" pitchFamily="2" charset="2"/>
              <a:buNone/>
            </a:pPr>
            <a:r>
              <a:rPr lang="de-DE" dirty="0"/>
              <a:t>Das Ziel ist es, so zu konsumieren, dass es anderen nicht schadet; Aber auch nicht</a:t>
            </a:r>
          </a:p>
          <a:p>
            <a:pPr marL="0" indent="0">
              <a:buFont typeface="Wingdings" panose="05000000000000000000" pitchFamily="2" charset="2"/>
              <a:buNone/>
            </a:pPr>
            <a:r>
              <a:rPr lang="de-DE" dirty="0"/>
              <a:t>weniger als wir für ein intaktes Gemeindeleben benötigen.</a:t>
            </a:r>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30</a:t>
            </a:fld>
            <a:endParaRPr lang="de-DE" dirty="0"/>
          </a:p>
        </p:txBody>
      </p:sp>
    </p:spTree>
    <p:extLst>
      <p:ext uri="{BB962C8B-B14F-4D97-AF65-F5344CB8AC3E}">
        <p14:creationId xmlns:p14="http://schemas.microsoft.com/office/powerpoint/2010/main" val="2840870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Die Bedürfnisse unserer Gemeinde und die Menge und Qualität der materiellen Güter,</a:t>
            </a:r>
          </a:p>
          <a:p>
            <a:pPr marL="0" indent="0">
              <a:buFont typeface="Wingdings" panose="05000000000000000000" pitchFamily="2" charset="2"/>
              <a:buNone/>
            </a:pPr>
            <a:r>
              <a:rPr lang="de-DE" dirty="0"/>
              <a:t>die wir beziehen, sollten also in einem guten Gleichgewicht gehalten werden.</a:t>
            </a:r>
          </a:p>
        </p:txBody>
      </p:sp>
      <p:sp>
        <p:nvSpPr>
          <p:cNvPr id="4" name="Foliennummernplatzhalter 3"/>
          <p:cNvSpPr>
            <a:spLocks noGrp="1"/>
          </p:cNvSpPr>
          <p:nvPr>
            <p:ph type="sldNum" sz="quarter" idx="5"/>
          </p:nvPr>
        </p:nvSpPr>
        <p:spPr/>
        <p:txBody>
          <a:bodyPr/>
          <a:lstStyle/>
          <a:p>
            <a:fld id="{3DB5A25E-30C5-44AF-8771-A6A699A6645B}" type="slidenum">
              <a:rPr lang="de-DE" smtClean="0"/>
              <a:t>31</a:t>
            </a:fld>
            <a:endParaRPr lang="de-DE" dirty="0"/>
          </a:p>
        </p:txBody>
      </p:sp>
    </p:spTree>
    <p:extLst>
      <p:ext uri="{BB962C8B-B14F-4D97-AF65-F5344CB8AC3E}">
        <p14:creationId xmlns:p14="http://schemas.microsoft.com/office/powerpoint/2010/main" val="1711797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2. Welche Änderungen sind uns als Gemeinde besonders wichtig?</a:t>
            </a:r>
          </a:p>
        </p:txBody>
      </p:sp>
      <p:sp>
        <p:nvSpPr>
          <p:cNvPr id="4" name="Foliennummernplatzhalter 3"/>
          <p:cNvSpPr>
            <a:spLocks noGrp="1"/>
          </p:cNvSpPr>
          <p:nvPr>
            <p:ph type="sldNum" sz="quarter" idx="5"/>
          </p:nvPr>
        </p:nvSpPr>
        <p:spPr/>
        <p:txBody>
          <a:bodyPr/>
          <a:lstStyle/>
          <a:p>
            <a:fld id="{3DB5A25E-30C5-44AF-8771-A6A699A6645B}" type="slidenum">
              <a:rPr lang="de-DE" smtClean="0"/>
              <a:t>32</a:t>
            </a:fld>
            <a:endParaRPr lang="de-DE"/>
          </a:p>
        </p:txBody>
      </p:sp>
    </p:spTree>
    <p:extLst>
      <p:ext uri="{BB962C8B-B14F-4D97-AF65-F5344CB8AC3E}">
        <p14:creationId xmlns:p14="http://schemas.microsoft.com/office/powerpoint/2010/main" val="3980471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Jede Gemeinde ist etwas anders. Jede Gemeinde hat eine unterschiedliche Geschichte und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hat unterschiedliche Themen bereits bearbeitet.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Deswegen hat auch jede Gemeinde unterschiedliche Prioritäten.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Wir können nicht alle unsere Wünsche gleichzeitig umsetzen. Was ist uns also besonders wichtig?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Und was wäre zwar wünschenswert, kann aber auch noch warten?</a:t>
            </a:r>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33</a:t>
            </a:fld>
            <a:endParaRPr lang="de-DE" dirty="0"/>
          </a:p>
        </p:txBody>
      </p:sp>
    </p:spTree>
    <p:extLst>
      <p:ext uri="{BB962C8B-B14F-4D97-AF65-F5344CB8AC3E}">
        <p14:creationId xmlns:p14="http://schemas.microsoft.com/office/powerpoint/2010/main" val="238609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Zurück zur Gemeinde Musterdorf:</a:t>
            </a:r>
          </a:p>
          <a:p>
            <a:pPr marL="0" indent="0">
              <a:buFont typeface="Wingdings" panose="05000000000000000000" pitchFamily="2" charset="2"/>
              <a:buNone/>
            </a:pPr>
            <a:r>
              <a:rPr lang="de-DE" dirty="0"/>
              <a:t>Papierproduktion benötigt viel Holz, sehr viel Energie und Wasser und kann zur Einleitung gefährlicher Chemikalien in Gewässer führen (UBA). </a:t>
            </a:r>
          </a:p>
          <a:p>
            <a:pPr marL="0" indent="0">
              <a:buFont typeface="Wingdings" panose="05000000000000000000" pitchFamily="2" charset="2"/>
              <a:buNone/>
            </a:pPr>
            <a:r>
              <a:rPr lang="de-DE" dirty="0"/>
              <a:t>In der Gemeinde Musterdorf ist zudem der Schutz von Wäldern ein großes Thema. Auf Recycling-Papier umzusteigen ist ihnen also an sich wichtig. Andererseits verbrauchen sie nur wenig Papier. Von daher wäre der Einfluss einer Veränderung an diesem Punkt nicht ganz so groß. Auf einer Skala von 1 bis 3 bewerten sie diese Veränderung mit einer 2: mittel wichtig.</a:t>
            </a:r>
          </a:p>
          <a:p>
            <a:pPr marL="0" indent="0">
              <a:buFont typeface="Wingdings" panose="05000000000000000000" pitchFamily="2" charset="2"/>
              <a:buNone/>
            </a:pPr>
            <a:endParaRPr lang="de-DE" dirty="0"/>
          </a:p>
          <a:p>
            <a:pPr marL="0" indent="0">
              <a:buFont typeface="Wingdings" panose="05000000000000000000" pitchFamily="2" charset="2"/>
              <a:buNone/>
            </a:pPr>
            <a:r>
              <a:rPr lang="de-DE" dirty="0"/>
              <a:t>Einen regionaler Verkaufsstand wiederum bewertet die Gemeinde Musterdorf mit der größten Wichtigkeit, also mit einer 3.</a:t>
            </a:r>
          </a:p>
          <a:p>
            <a:pPr marL="0" indent="0">
              <a:buFont typeface="Wingdings" panose="05000000000000000000" pitchFamily="2" charset="2"/>
              <a:buNone/>
            </a:pPr>
            <a:r>
              <a:rPr lang="de-DE" dirty="0"/>
              <a:t>Es gibt viele Leute im Ort, die im Garten selbst anbauen und lokale Landwirte, die grundsätzliches Interesse an einer Direktvermarktung hätten. Einen eigenen Markt oder Einkaufsladen gibt es im Ort nicht mehr. Man könnte damit also sowohl etwas Gutes fürs Klima erreichen, als auch für die Gemeinschaft im Ort.</a:t>
            </a:r>
          </a:p>
          <a:p>
            <a:pPr marL="0" indent="0">
              <a:buFont typeface="Wingdings" panose="05000000000000000000" pitchFamily="2" charset="2"/>
              <a:buNone/>
            </a:pPr>
            <a:endParaRPr lang="de-DE" dirty="0"/>
          </a:p>
          <a:p>
            <a:pPr marL="0" indent="0">
              <a:buFont typeface="Wingdings" panose="05000000000000000000" pitchFamily="2" charset="2"/>
              <a:buNone/>
            </a:pPr>
            <a:r>
              <a:rPr lang="de-DE" dirty="0"/>
              <a:t>Auf diese Art und Weise, geht die Gemeinde Musterdorf alle Punkte nach und nach durch.</a:t>
            </a:r>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34</a:t>
            </a:fld>
            <a:endParaRPr lang="de-DE" dirty="0"/>
          </a:p>
        </p:txBody>
      </p:sp>
    </p:spTree>
    <p:extLst>
      <p:ext uri="{BB962C8B-B14F-4D97-AF65-F5344CB8AC3E}">
        <p14:creationId xmlns:p14="http://schemas.microsoft.com/office/powerpoint/2010/main" val="1646831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latin typeface="PTSans-Regular"/>
              </a:rPr>
              <a:t>3. Wie schwierig wäre die Umsetzung dieser Veränderung?</a:t>
            </a:r>
          </a:p>
        </p:txBody>
      </p:sp>
      <p:sp>
        <p:nvSpPr>
          <p:cNvPr id="4" name="Foliennummernplatzhalter 3"/>
          <p:cNvSpPr>
            <a:spLocks noGrp="1"/>
          </p:cNvSpPr>
          <p:nvPr>
            <p:ph type="sldNum" sz="quarter" idx="5"/>
          </p:nvPr>
        </p:nvSpPr>
        <p:spPr/>
        <p:txBody>
          <a:bodyPr/>
          <a:lstStyle/>
          <a:p>
            <a:fld id="{3DB5A25E-30C5-44AF-8771-A6A699A6645B}" type="slidenum">
              <a:rPr lang="de-DE" smtClean="0"/>
              <a:t>35</a:t>
            </a:fld>
            <a:endParaRPr lang="de-DE"/>
          </a:p>
        </p:txBody>
      </p:sp>
    </p:spTree>
    <p:extLst>
      <p:ext uri="{BB962C8B-B14F-4D97-AF65-F5344CB8AC3E}">
        <p14:creationId xmlns:p14="http://schemas.microsoft.com/office/powerpoint/2010/main" val="3804913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solidFill>
                  <a:srgbClr val="327051"/>
                </a:solidFill>
                <a:latin typeface="Calibri" panose="020F0502020204030204" pitchFamily="34" charset="0"/>
              </a:rPr>
              <a:t>Jede Gemeinde kennt sich selbst am besten. </a:t>
            </a:r>
          </a:p>
          <a:p>
            <a:r>
              <a:rPr lang="de-DE" b="0" dirty="0">
                <a:solidFill>
                  <a:srgbClr val="327051"/>
                </a:solidFill>
                <a:latin typeface="Calibri" panose="020F0502020204030204" pitchFamily="34" charset="0"/>
              </a:rPr>
              <a:t>Welche Veränderungen können wir wirklich schaffen, und welche wären große</a:t>
            </a:r>
          </a:p>
          <a:p>
            <a:r>
              <a:rPr lang="de-DE" b="0" dirty="0">
                <a:solidFill>
                  <a:srgbClr val="327051"/>
                </a:solidFill>
                <a:latin typeface="Calibri" panose="020F0502020204030204" pitchFamily="34" charset="0"/>
              </a:rPr>
              <a:t>Herausforderungen für uns?</a:t>
            </a:r>
          </a:p>
          <a:p>
            <a:endParaRPr lang="de-DE" b="0" dirty="0">
              <a:solidFill>
                <a:srgbClr val="327051"/>
              </a:solidFill>
              <a:latin typeface="Calibri" panose="020F0502020204030204" pitchFamily="34" charset="0"/>
            </a:endParaRPr>
          </a:p>
          <a:p>
            <a:endParaRPr lang="de-DE" b="0" dirty="0">
              <a:solidFill>
                <a:srgbClr val="327051"/>
              </a:solidFill>
              <a:latin typeface="Calibri" panose="020F0502020204030204" pitchFamily="34" charset="0"/>
            </a:endParaRPr>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36</a:t>
            </a:fld>
            <a:endParaRPr lang="de-DE"/>
          </a:p>
        </p:txBody>
      </p:sp>
    </p:spTree>
    <p:extLst>
      <p:ext uri="{BB962C8B-B14F-4D97-AF65-F5344CB8AC3E}">
        <p14:creationId xmlns:p14="http://schemas.microsoft.com/office/powerpoint/2010/main" val="3720248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dirty="0">
                <a:solidFill>
                  <a:schemeClr val="tx1"/>
                </a:solidFill>
                <a:effectLst/>
                <a:latin typeface="+mn-lt"/>
                <a:ea typeface="+mn-ea"/>
                <a:cs typeface="+mn-cs"/>
              </a:rPr>
              <a:t>Das betrifft z.B. die Fragen: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dirty="0">
                <a:solidFill>
                  <a:schemeClr val="tx1"/>
                </a:solidFill>
                <a:effectLst/>
                <a:latin typeface="+mn-lt"/>
                <a:ea typeface="+mn-ea"/>
                <a:cs typeface="+mn-cs"/>
              </a:rPr>
              <a:t>- Kosten: Können wir uns das leisten?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dirty="0">
                <a:solidFill>
                  <a:schemeClr val="tx1"/>
                </a:solidFill>
                <a:effectLst/>
                <a:latin typeface="+mn-lt"/>
                <a:ea typeface="+mn-ea"/>
                <a:cs typeface="+mn-cs"/>
              </a:rPr>
              <a:t>- Zeit: Haben wir die zeitlichen Kapazitäten dafür oder finden wir Leute, die helfen würden, das Projekt umzusetzen?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kern="1200" dirty="0">
                <a:solidFill>
                  <a:schemeClr val="tx1"/>
                </a:solidFill>
                <a:effectLst/>
                <a:latin typeface="+mn-lt"/>
                <a:ea typeface="+mn-ea"/>
                <a:cs typeface="+mn-cs"/>
              </a:rPr>
              <a:t>- Akzeptanz in der Gemeinde: Erwarten wir großen Gegenwind aus der Gemeinde für unser Vorhaben oder werden alle sofort einverstanden sein?</a:t>
            </a:r>
          </a:p>
          <a:p>
            <a:endParaRPr lang="de-DE" b="0" i="0" dirty="0">
              <a:solidFill>
                <a:srgbClr val="327051"/>
              </a:solidFill>
              <a:latin typeface="Calibri" panose="020F0502020204030204" pitchFamily="34" charset="0"/>
            </a:endParaRPr>
          </a:p>
          <a:p>
            <a:endParaRPr lang="de-DE" b="0" i="0" dirty="0">
              <a:solidFill>
                <a:srgbClr val="327051"/>
              </a:solidFill>
              <a:latin typeface="Calibri" panose="020F0502020204030204" pitchFamily="34" charset="0"/>
            </a:endParaRPr>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37</a:t>
            </a:fld>
            <a:endParaRPr lang="de-DE"/>
          </a:p>
        </p:txBody>
      </p:sp>
    </p:spTree>
    <p:extLst>
      <p:ext uri="{BB962C8B-B14F-4D97-AF65-F5344CB8AC3E}">
        <p14:creationId xmlns:p14="http://schemas.microsoft.com/office/powerpoint/2010/main" val="3736635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Zurück zur Gemeinde Musterdorf.</a:t>
            </a:r>
          </a:p>
          <a:p>
            <a:pPr marL="0" indent="0">
              <a:buFont typeface="Wingdings" panose="05000000000000000000" pitchFamily="2" charset="2"/>
              <a:buNone/>
            </a:pPr>
            <a:r>
              <a:rPr lang="de-DE" dirty="0"/>
              <a:t>Die Wunschvorstellung beim Papierverbrauch umzusetzen wäre ziemlich einfach.</a:t>
            </a:r>
          </a:p>
          <a:p>
            <a:pPr marL="0" indent="0">
              <a:buFont typeface="Wingdings" panose="05000000000000000000" pitchFamily="2" charset="2"/>
              <a:buNone/>
            </a:pPr>
            <a:r>
              <a:rPr lang="de-DE" dirty="0"/>
              <a:t>- Es gibt einen nachhaltigen Internetversand, sodass es nicht viel Zeit kosten würde, dort zu kaufen.</a:t>
            </a:r>
          </a:p>
          <a:p>
            <a:pPr marL="0" indent="0">
              <a:buFont typeface="Wingdings" panose="05000000000000000000" pitchFamily="2" charset="2"/>
              <a:buNone/>
            </a:pPr>
            <a:r>
              <a:rPr lang="de-DE" dirty="0"/>
              <a:t>- Überraschenderweise ist Recycling-Papier sogar etwas günstiger als anderes Papier!</a:t>
            </a:r>
          </a:p>
          <a:p>
            <a:pPr marL="0" indent="0">
              <a:buFont typeface="Wingdings" panose="05000000000000000000" pitchFamily="2" charset="2"/>
              <a:buNone/>
            </a:pPr>
            <a:r>
              <a:rPr lang="de-DE" dirty="0"/>
              <a:t>- Waldschutz und das auch noch zu einem geringeren Preis wird in der Gemeinde gut </a:t>
            </a:r>
          </a:p>
          <a:p>
            <a:pPr marL="0" indent="0">
              <a:buFont typeface="Wingdings" panose="05000000000000000000" pitchFamily="2" charset="2"/>
              <a:buNone/>
            </a:pPr>
            <a:r>
              <a:rPr lang="de-DE" dirty="0"/>
              <a:t>aufgenommen werden. </a:t>
            </a:r>
          </a:p>
          <a:p>
            <a:pPr marL="0" indent="0">
              <a:buFont typeface="Wingdings" panose="05000000000000000000" pitchFamily="2" charset="2"/>
              <a:buNone/>
            </a:pPr>
            <a:r>
              <a:rPr lang="de-DE" dirty="0"/>
              <a:t>Die Schwierigkeit der Umsetzung wird hier also als sehr niedrig angenommen und mit einer 1 bewertet.</a:t>
            </a:r>
          </a:p>
        </p:txBody>
      </p:sp>
      <p:sp>
        <p:nvSpPr>
          <p:cNvPr id="4" name="Foliennummernplatzhalter 3"/>
          <p:cNvSpPr>
            <a:spLocks noGrp="1"/>
          </p:cNvSpPr>
          <p:nvPr>
            <p:ph type="sldNum" sz="quarter" idx="5"/>
          </p:nvPr>
        </p:nvSpPr>
        <p:spPr/>
        <p:txBody>
          <a:bodyPr/>
          <a:lstStyle/>
          <a:p>
            <a:fld id="{3DB5A25E-30C5-44AF-8771-A6A699A6645B}" type="slidenum">
              <a:rPr lang="de-DE" smtClean="0"/>
              <a:t>38</a:t>
            </a:fld>
            <a:endParaRPr lang="de-DE" dirty="0"/>
          </a:p>
        </p:txBody>
      </p:sp>
    </p:spTree>
    <p:extLst>
      <p:ext uri="{BB962C8B-B14F-4D97-AF65-F5344CB8AC3E}">
        <p14:creationId xmlns:p14="http://schemas.microsoft.com/office/powerpoint/2010/main" val="1988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Einen regionalen Verkaufsstand einzurichten wäre dagegen etwas schwieriger.</a:t>
            </a:r>
          </a:p>
          <a:p>
            <a:pPr marL="0" indent="0">
              <a:buFont typeface="Wingdings" panose="05000000000000000000" pitchFamily="2" charset="2"/>
              <a:buNone/>
            </a:pPr>
            <a:r>
              <a:rPr lang="de-DE" dirty="0"/>
              <a:t>Zwar wird die Akzeptanz in der Gemeinde hoch ausfallen, aber es wäre mit </a:t>
            </a:r>
          </a:p>
          <a:p>
            <a:pPr marL="0" indent="0">
              <a:buFont typeface="Wingdings" panose="05000000000000000000" pitchFamily="2" charset="2"/>
              <a:buNone/>
            </a:pPr>
            <a:r>
              <a:rPr lang="de-DE" dirty="0"/>
              <a:t>einem sehr hohen Zeitaufwand verbunden. Und bis so ein Markt erst einmal</a:t>
            </a:r>
          </a:p>
          <a:p>
            <a:pPr marL="0" indent="0">
              <a:buFont typeface="Wingdings" panose="05000000000000000000" pitchFamily="2" charset="2"/>
              <a:buNone/>
            </a:pPr>
            <a:r>
              <a:rPr lang="de-DE" dirty="0"/>
              <a:t>etabliert ist, muss vermutlich auch viel Frust ausgehalten werden, wenn</a:t>
            </a:r>
          </a:p>
          <a:p>
            <a:pPr marL="0" indent="0">
              <a:buFont typeface="Wingdings" panose="05000000000000000000" pitchFamily="2" charset="2"/>
              <a:buNone/>
            </a:pPr>
            <a:r>
              <a:rPr lang="de-DE" dirty="0"/>
              <a:t>die Leute zunächst weiter in die Stadt zum Supermarkt fahren.</a:t>
            </a:r>
          </a:p>
          <a:p>
            <a:pPr marL="0" indent="0">
              <a:buFont typeface="Wingdings" panose="05000000000000000000" pitchFamily="2" charset="2"/>
              <a:buNone/>
            </a:pPr>
            <a:r>
              <a:rPr lang="de-DE" dirty="0"/>
              <a:t>Gemeinde Musterdorf bewertet die Schwierigkeit hier mit einer 3.</a:t>
            </a:r>
          </a:p>
        </p:txBody>
      </p:sp>
      <p:sp>
        <p:nvSpPr>
          <p:cNvPr id="4" name="Foliennummernplatzhalter 3"/>
          <p:cNvSpPr>
            <a:spLocks noGrp="1"/>
          </p:cNvSpPr>
          <p:nvPr>
            <p:ph type="sldNum" sz="quarter" idx="5"/>
          </p:nvPr>
        </p:nvSpPr>
        <p:spPr/>
        <p:txBody>
          <a:bodyPr/>
          <a:lstStyle/>
          <a:p>
            <a:fld id="{3DB5A25E-30C5-44AF-8771-A6A699A6645B}" type="slidenum">
              <a:rPr lang="de-DE" smtClean="0"/>
              <a:t>39</a:t>
            </a:fld>
            <a:endParaRPr lang="de-DE" dirty="0"/>
          </a:p>
        </p:txBody>
      </p:sp>
    </p:spTree>
    <p:extLst>
      <p:ext uri="{BB962C8B-B14F-4D97-AF65-F5344CB8AC3E}">
        <p14:creationId xmlns:p14="http://schemas.microsoft.com/office/powerpoint/2010/main" val="327535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Gemeinsam mit allen Kirchgemeinden in Deutschland haben wir ein enormes Gewicht</a:t>
            </a:r>
          </a:p>
          <a:p>
            <a:r>
              <a:rPr lang="de-DE" i="0" dirty="0"/>
              <a:t>und können auf Produktionsweisen Einfluss nehmen.</a:t>
            </a:r>
            <a:endParaRPr lang="de-DE" dirty="0"/>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4</a:t>
            </a:fld>
            <a:endParaRPr lang="de-DE"/>
          </a:p>
        </p:txBody>
      </p:sp>
    </p:spTree>
    <p:extLst>
      <p:ext uri="{BB962C8B-B14F-4D97-AF65-F5344CB8AC3E}">
        <p14:creationId xmlns:p14="http://schemas.microsoft.com/office/powerpoint/2010/main" val="2598233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5A0BE-EAC4-48E4-A6C2-D58EC9D496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4AE86E-894B-4449-8488-0A6540B0EBA8}"/>
              </a:ext>
            </a:extLst>
          </p:cNvPr>
          <p:cNvSpPr txBox="1">
            <a:spLocks noGrp="1"/>
          </p:cNvSpPr>
          <p:nvPr>
            <p:ph type="body" sz="quarter" idx="1"/>
          </p:nvPr>
        </p:nvSpPr>
        <p:spPr/>
        <p:txBody>
          <a:bodyPr/>
          <a:lstStyle/>
          <a:p>
            <a:r>
              <a:rPr lang="de-DE" dirty="0"/>
              <a:t>Diese drei Bewertungen möchten wir heute in Kleingruppen (genau wie Gemeinde Musterdorf) auf unsere Gemeinde übertragen:</a:t>
            </a:r>
          </a:p>
          <a:p>
            <a:r>
              <a:rPr lang="de-DE" dirty="0"/>
              <a:t>1- Wie würden wir uns unseren Verbrauch wünschen?</a:t>
            </a:r>
          </a:p>
          <a:p>
            <a:r>
              <a:rPr lang="de-DE" dirty="0"/>
              <a:t>2- Wie wichtig sind die einzelnen möglichen Maßnahmen?</a:t>
            </a:r>
          </a:p>
          <a:p>
            <a:r>
              <a:rPr lang="de-DE" dirty="0"/>
              <a:t>3- Wie schwierig wäre jeweils die Umsetzung?</a:t>
            </a:r>
          </a:p>
          <a:p>
            <a:endParaRPr lang="de-DE" dirty="0"/>
          </a:p>
          <a:p>
            <a:r>
              <a:rPr lang="de-DE" dirty="0"/>
              <a:t>Gibt es bis zu diesem Punkt Fragen oder Diskussionsbedarf?</a:t>
            </a:r>
          </a:p>
          <a:p>
            <a:endParaRPr lang="de-DE" dirty="0"/>
          </a:p>
        </p:txBody>
      </p:sp>
      <p:sp>
        <p:nvSpPr>
          <p:cNvPr id="4" name="Foliennummernplatzhalter 3">
            <a:extLst>
              <a:ext uri="{FF2B5EF4-FFF2-40B4-BE49-F238E27FC236}">
                <a16:creationId xmlns:a16="http://schemas.microsoft.com/office/drawing/2014/main" id="{209B347C-35FE-4617-B128-BD451032E0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C9A9708-681E-450C-820C-1C785052D70D}" type="slidenum">
              <a:rPr kumimoji="0" lang="de-DE"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40</a:t>
            </a:fld>
            <a:endParaRPr kumimoji="0" lang="de-DE"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35503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5A0BE-EAC4-48E4-A6C2-D58EC9D496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4AE86E-894B-4449-8488-0A6540B0EBA8}"/>
              </a:ext>
            </a:extLst>
          </p:cNvPr>
          <p:cNvSpPr txBox="1">
            <a:spLocks noGrp="1"/>
          </p:cNvSpPr>
          <p:nvPr>
            <p:ph type="body" sz="quarter" idx="1"/>
          </p:nvPr>
        </p:nvSpPr>
        <p:spPr/>
        <p:txBody>
          <a:bodyPr/>
          <a:lstStyle/>
          <a:p>
            <a:r>
              <a:rPr lang="de-DE" dirty="0"/>
              <a:t>[- Arbeitsgruppen bilden zu den Themenfeldern, die im letzten Treffen analysiert wurden</a:t>
            </a:r>
          </a:p>
          <a:p>
            <a:r>
              <a:rPr lang="de-DE" dirty="0"/>
              <a:t>- Die Gruppen erhalten jeweils den ausgefüllten Checklistenbogen aus dem letzten Treffen, sowie den noch unausgefüllten Analysebogen für ihr jeweiliges Thema</a:t>
            </a:r>
          </a:p>
          <a:p>
            <a:r>
              <a:rPr lang="de-DE" dirty="0"/>
              <a:t>- Die folgenden Folien dienen den Gruppen zur Übersicht]</a:t>
            </a:r>
            <a:endParaRPr lang="en-US" dirty="0"/>
          </a:p>
        </p:txBody>
      </p:sp>
      <p:sp>
        <p:nvSpPr>
          <p:cNvPr id="4" name="Foliennummernplatzhalter 3">
            <a:extLst>
              <a:ext uri="{FF2B5EF4-FFF2-40B4-BE49-F238E27FC236}">
                <a16:creationId xmlns:a16="http://schemas.microsoft.com/office/drawing/2014/main" id="{209B347C-35FE-4617-B128-BD451032E0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C9A9708-681E-450C-820C-1C785052D70D}" type="slidenum">
              <a:rPr kumimoji="0" lang="de-DE"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41</a:t>
            </a:fld>
            <a:endParaRPr kumimoji="0" lang="de-DE"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66055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nochmal zur Übersicht, was wir in unseren Gruppen für unser Thema bewerten wollen:</a:t>
            </a:r>
          </a:p>
          <a:p>
            <a:endParaRPr lang="de-DE" dirty="0"/>
          </a:p>
          <a:p>
            <a:r>
              <a:rPr lang="de-DE" dirty="0"/>
              <a:t>Erstens: Wünschen wir uns eine Veränderung?</a:t>
            </a:r>
          </a:p>
          <a:p>
            <a:r>
              <a:rPr lang="de-DE" dirty="0"/>
              <a:t>Und wenn ja, in welcher Form? </a:t>
            </a:r>
          </a:p>
          <a:p>
            <a:r>
              <a:rPr lang="de-DE" dirty="0"/>
              <a:t>Wollen wir z.B. den Anbieter </a:t>
            </a:r>
            <a:r>
              <a:rPr lang="de-DE" sz="1100" dirty="0"/>
              <a:t>wechseln?</a:t>
            </a:r>
          </a:p>
          <a:p>
            <a:r>
              <a:rPr lang="de-DE" sz="1100" dirty="0"/>
              <a:t>Oder wollen</a:t>
            </a:r>
            <a:r>
              <a:rPr lang="de-DE" dirty="0"/>
              <a:t> wir zum Beispiel eine Reduktion im Verbrauch erreichen?</a:t>
            </a:r>
          </a:p>
          <a:p>
            <a:endParaRPr lang="de-DE" dirty="0"/>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42</a:t>
            </a:fld>
            <a:endParaRPr lang="de-DE"/>
          </a:p>
        </p:txBody>
      </p:sp>
    </p:spTree>
    <p:extLst>
      <p:ext uri="{BB962C8B-B14F-4D97-AF65-F5344CB8AC3E}">
        <p14:creationId xmlns:p14="http://schemas.microsoft.com/office/powerpoint/2010/main" val="384348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Zweitens:</a:t>
            </a:r>
          </a:p>
          <a:p>
            <a:r>
              <a:rPr lang="de-DE" dirty="0">
                <a:solidFill>
                  <a:srgbClr val="000000"/>
                </a:solidFill>
                <a:latin typeface="Calibri" panose="020F0502020204030204" pitchFamily="34" charset="0"/>
              </a:rPr>
              <a:t>Welche dieser möglichen Veränderungen sind uns </a:t>
            </a:r>
            <a:r>
              <a:rPr lang="de-DE" b="1" dirty="0">
                <a:solidFill>
                  <a:srgbClr val="000000"/>
                </a:solidFill>
                <a:latin typeface="Calibri" panose="020F0502020204030204" pitchFamily="34" charset="0"/>
              </a:rPr>
              <a:t>am wichtigsten</a:t>
            </a:r>
            <a:r>
              <a:rPr lang="de-DE" dirty="0">
                <a:solidFill>
                  <a:srgbClr val="000000"/>
                </a:solidFill>
                <a:latin typeface="Calibri" panose="020F0502020204030204" pitchFamily="34" charset="0"/>
              </a:rPr>
              <a:t>? </a:t>
            </a:r>
          </a:p>
          <a:p>
            <a:r>
              <a:rPr lang="de-DE" dirty="0">
                <a:solidFill>
                  <a:srgbClr val="000000"/>
                </a:solidFill>
                <a:latin typeface="Calibri" panose="020F0502020204030204" pitchFamily="34" charset="0"/>
              </a:rPr>
              <a:t>Leider kann nicht sofort alles verändert werden. Versuchen wir also Prioritäten zu setzen: </a:t>
            </a:r>
          </a:p>
          <a:p>
            <a:r>
              <a:rPr lang="de-DE" dirty="0">
                <a:solidFill>
                  <a:srgbClr val="000000"/>
                </a:solidFill>
                <a:latin typeface="Calibri" panose="020F0502020204030204" pitchFamily="34" charset="0"/>
              </a:rPr>
              <a:t>Welche Aspekte sind enger verbunden mit Schwerpunkten in unserer Gemeinde? </a:t>
            </a:r>
          </a:p>
          <a:p>
            <a:r>
              <a:rPr lang="de-DE" dirty="0">
                <a:solidFill>
                  <a:srgbClr val="000000"/>
                </a:solidFill>
                <a:latin typeface="Calibri" panose="020F0502020204030204" pitchFamily="34" charset="0"/>
              </a:rPr>
              <a:t>Welche Veränderungen hätten die größte positive Wirkung? </a:t>
            </a:r>
          </a:p>
          <a:p>
            <a:endParaRPr lang="de-DE" sz="1600" b="1" dirty="0">
              <a:solidFill>
                <a:srgbClr val="000000"/>
              </a:solidFill>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3DB5A25E-30C5-44AF-8771-A6A699A6645B}" type="slidenum">
              <a:rPr lang="de-DE" smtClean="0"/>
              <a:t>43</a:t>
            </a:fld>
            <a:endParaRPr lang="de-DE"/>
          </a:p>
        </p:txBody>
      </p:sp>
    </p:spTree>
    <p:extLst>
      <p:ext uri="{BB962C8B-B14F-4D97-AF65-F5344CB8AC3E}">
        <p14:creationId xmlns:p14="http://schemas.microsoft.com/office/powerpoint/2010/main" val="996919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drittens:</a:t>
            </a:r>
            <a:endParaRPr lang="de-DE" dirty="0">
              <a:solidFill>
                <a:srgbClr val="000000"/>
              </a:solidFill>
              <a:latin typeface="Calibri" panose="020F0502020204030204" pitchFamily="34" charset="0"/>
            </a:endParaRPr>
          </a:p>
          <a:p>
            <a:endParaRPr lang="de-DE" sz="1600" b="1" dirty="0">
              <a:solidFill>
                <a:srgbClr val="000000"/>
              </a:solidFill>
              <a:latin typeface="Calibri" panose="020F0502020204030204" pitchFamily="34" charset="0"/>
            </a:endParaRPr>
          </a:p>
          <a:p>
            <a:r>
              <a:rPr lang="de-DE" dirty="0">
                <a:solidFill>
                  <a:srgbClr val="000000"/>
                </a:solidFill>
                <a:latin typeface="Calibri" panose="020F0502020204030204" pitchFamily="34" charset="0"/>
              </a:rPr>
              <a:t>Wie </a:t>
            </a:r>
            <a:r>
              <a:rPr lang="de-DE" b="1" dirty="0">
                <a:solidFill>
                  <a:srgbClr val="000000"/>
                </a:solidFill>
                <a:latin typeface="Calibri" panose="020F0502020204030204" pitchFamily="34" charset="0"/>
              </a:rPr>
              <a:t>einfach </a:t>
            </a:r>
            <a:r>
              <a:rPr lang="de-DE" dirty="0">
                <a:solidFill>
                  <a:srgbClr val="000000"/>
                </a:solidFill>
                <a:latin typeface="Calibri" panose="020F0502020204030204" pitchFamily="34" charset="0"/>
              </a:rPr>
              <a:t>wären diese Veränderungen umzusetzen? </a:t>
            </a:r>
          </a:p>
          <a:p>
            <a:r>
              <a:rPr lang="de-DE" dirty="0">
                <a:solidFill>
                  <a:srgbClr val="000000"/>
                </a:solidFill>
                <a:latin typeface="Calibri" panose="020F0502020204030204" pitchFamily="34" charset="0"/>
              </a:rPr>
              <a:t>- Entsteht Mehraufwand (monetär oder zeitlich) und falls ja, wieviel? </a:t>
            </a:r>
          </a:p>
          <a:p>
            <a:r>
              <a:rPr lang="de-DE" dirty="0">
                <a:solidFill>
                  <a:srgbClr val="000000"/>
                </a:solidFill>
                <a:latin typeface="Calibri" panose="020F0502020204030204" pitchFamily="34" charset="0"/>
              </a:rPr>
              <a:t>- Gibt es dafür eine breite Unterstützung in der Gemeinde oder wird es viele skeptische Stimmen geben? </a:t>
            </a:r>
            <a:endParaRPr lang="de-DE" dirty="0"/>
          </a:p>
          <a:p>
            <a:endParaRPr lang="de-DE" dirty="0"/>
          </a:p>
          <a:p>
            <a:r>
              <a:rPr lang="de-DE" dirty="0"/>
              <a:t>Im nächsten Treffen würden wir dann auf Grundlage dieser Einschätzungen unsere </a:t>
            </a:r>
          </a:p>
          <a:p>
            <a:r>
              <a:rPr lang="de-DE" dirty="0"/>
              <a:t>ersten festen Ziele beschließen.</a:t>
            </a:r>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44</a:t>
            </a:fld>
            <a:endParaRPr lang="de-DE"/>
          </a:p>
        </p:txBody>
      </p:sp>
    </p:spTree>
    <p:extLst>
      <p:ext uri="{BB962C8B-B14F-4D97-AF65-F5344CB8AC3E}">
        <p14:creationId xmlns:p14="http://schemas.microsoft.com/office/powerpoint/2010/main" val="2240948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5A0BE-EAC4-48E4-A6C2-D58EC9D4964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4AE86E-894B-4449-8488-0A6540B0EBA8}"/>
              </a:ext>
            </a:extLst>
          </p:cNvPr>
          <p:cNvSpPr txBox="1">
            <a:spLocks noGrp="1"/>
          </p:cNvSpPr>
          <p:nvPr>
            <p:ph type="body" sz="quarter" idx="1"/>
          </p:nvPr>
        </p:nvSpPr>
        <p:spPr/>
        <p:txBody>
          <a:bodyPr/>
          <a:lstStyle/>
          <a:p>
            <a:r>
              <a:rPr lang="de-DE" dirty="0"/>
              <a:t>[- Achtung: Auf die Zeit achten; sind Treffen zu lang und anstrengend, senkt das die Motivation zum nächsten Treffen zu kommen]</a:t>
            </a:r>
            <a:endParaRPr lang="en-US" dirty="0"/>
          </a:p>
        </p:txBody>
      </p:sp>
      <p:sp>
        <p:nvSpPr>
          <p:cNvPr id="4" name="Foliennummernplatzhalter 3">
            <a:extLst>
              <a:ext uri="{FF2B5EF4-FFF2-40B4-BE49-F238E27FC236}">
                <a16:creationId xmlns:a16="http://schemas.microsoft.com/office/drawing/2014/main" id="{209B347C-35FE-4617-B128-BD451032E0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C9A9708-681E-450C-820C-1C785052D70D}" type="slidenum">
              <a:rPr kumimoji="0" lang="de-DE"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45</a:t>
            </a:fld>
            <a:endParaRPr kumimoji="0" lang="de-DE"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33829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Natürlich können wir nicht alleine als Gemeinde </a:t>
            </a:r>
            <a:r>
              <a:rPr lang="de-DE" i="1" dirty="0"/>
              <a:t>[Name der Gemeinde] </a:t>
            </a:r>
            <a:r>
              <a:rPr lang="de-DE" i="0" dirty="0"/>
              <a:t>die Welt retten.</a:t>
            </a:r>
          </a:p>
          <a:p>
            <a:r>
              <a:rPr lang="de-DE" i="0" dirty="0"/>
              <a:t>Aber wir können unseren Beitrag leisten.</a:t>
            </a:r>
          </a:p>
          <a:p>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46</a:t>
            </a:fld>
            <a:endParaRPr lang="de-DE"/>
          </a:p>
        </p:txBody>
      </p:sp>
    </p:spTree>
    <p:extLst>
      <p:ext uri="{BB962C8B-B14F-4D97-AF65-F5344CB8AC3E}">
        <p14:creationId xmlns:p14="http://schemas.microsoft.com/office/powerpoint/2010/main" val="1805614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nächsten Treffen wollen wir dann auch gleich den nächsten Schritt gehen und auf Grundlage der heutigen Auswertung unsere ersten Ziele auswählen.</a:t>
            </a: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6583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b="1" i="1" dirty="0"/>
              <a:t>[Gemeinsamer schöner Abschluss: z.B. Lied oder Gebet]</a:t>
            </a:r>
            <a:endParaRPr lang="en-US" b="1" i="1" dirty="0"/>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837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Sie die Angaben, die in dieser Präsentation gemacht wurden noch einmal</a:t>
            </a:r>
          </a:p>
          <a:p>
            <a:r>
              <a:rPr lang="de-DE" dirty="0"/>
              <a:t>nachschlagen möchten, sind hier alle Quellenangaben notiert.</a:t>
            </a:r>
          </a:p>
        </p:txBody>
      </p:sp>
      <p:sp>
        <p:nvSpPr>
          <p:cNvPr id="4" name="Foliennummernplatzhalter 3"/>
          <p:cNvSpPr>
            <a:spLocks noGrp="1"/>
          </p:cNvSpPr>
          <p:nvPr>
            <p:ph type="sldNum" sz="quarter" idx="5"/>
          </p:nvPr>
        </p:nvSpPr>
        <p:spPr/>
        <p:txBody>
          <a:bodyPr/>
          <a:lstStyle/>
          <a:p>
            <a:fld id="{3DB5A25E-30C5-44AF-8771-A6A699A6645B}" type="slidenum">
              <a:rPr lang="de-DE" smtClean="0"/>
              <a:t>49</a:t>
            </a:fld>
            <a:endParaRPr lang="de-DE"/>
          </a:p>
        </p:txBody>
      </p:sp>
    </p:spTree>
    <p:extLst>
      <p:ext uri="{BB962C8B-B14F-4D97-AF65-F5344CB8AC3E}">
        <p14:creationId xmlns:p14="http://schemas.microsoft.com/office/powerpoint/2010/main" val="418328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letzten Treffen haben wir uns mit dem Ist-Zustand auseinandergesetzt.</a:t>
            </a:r>
            <a:endParaRPr lang="en-US" dirty="0"/>
          </a:p>
        </p:txBody>
      </p:sp>
      <p:sp>
        <p:nvSpPr>
          <p:cNvPr id="4" name="Foliennummernplatzhalter 3"/>
          <p:cNvSpPr>
            <a:spLocks noGrp="1"/>
          </p:cNvSpPr>
          <p:nvPr>
            <p:ph type="sldNum" sz="quarter" idx="5"/>
          </p:nvPr>
        </p:nvSpPr>
        <p:spPr/>
        <p:txBody>
          <a:bodyPr/>
          <a:lstStyle/>
          <a:p>
            <a:fld id="{3DB5A25E-30C5-44AF-8771-A6A699A6645B}" type="slidenum">
              <a:rPr lang="de-DE" smtClean="0"/>
              <a:t>5</a:t>
            </a:fld>
            <a:endParaRPr lang="de-DE"/>
          </a:p>
        </p:txBody>
      </p:sp>
    </p:spTree>
    <p:extLst>
      <p:ext uri="{BB962C8B-B14F-4D97-AF65-F5344CB8AC3E}">
        <p14:creationId xmlns:p14="http://schemas.microsoft.com/office/powerpoint/2010/main" val="2526820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B5A25E-30C5-44AF-8771-A6A699A664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82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a:t>Anhand von Checklisten haben wir zunächst wertfrei zu analysiert, wie unsere Gemeindestrukturen </a:t>
            </a:r>
          </a:p>
          <a:p>
            <a:r>
              <a:rPr lang="de-DE" i="0" dirty="0"/>
              <a:t>und unser Gemeindeverbrauch eigentlich aussehen.</a:t>
            </a:r>
            <a:endParaRPr lang="de-DE" dirty="0"/>
          </a:p>
          <a:p>
            <a:endParaRPr lang="de-DE" dirty="0"/>
          </a:p>
          <a:p>
            <a:r>
              <a:rPr lang="de-DE" dirty="0"/>
              <a:t>Folgende Themen wurden analysiert:</a:t>
            </a:r>
          </a:p>
          <a:p>
            <a:r>
              <a:rPr lang="de-DE" dirty="0"/>
              <a:t>[…]</a:t>
            </a:r>
          </a:p>
        </p:txBody>
      </p:sp>
      <p:sp>
        <p:nvSpPr>
          <p:cNvPr id="4" name="Foliennummernplatzhalter 3"/>
          <p:cNvSpPr>
            <a:spLocks noGrp="1"/>
          </p:cNvSpPr>
          <p:nvPr>
            <p:ph type="sldNum" sz="quarter" idx="5"/>
          </p:nvPr>
        </p:nvSpPr>
        <p:spPr/>
        <p:txBody>
          <a:bodyPr/>
          <a:lstStyle/>
          <a:p>
            <a:fld id="{3DB5A25E-30C5-44AF-8771-A6A699A6645B}" type="slidenum">
              <a:rPr lang="de-DE" smtClean="0"/>
              <a:t>6</a:t>
            </a:fld>
            <a:endParaRPr lang="de-DE"/>
          </a:p>
        </p:txBody>
      </p:sp>
    </p:spTree>
    <p:extLst>
      <p:ext uri="{BB962C8B-B14F-4D97-AF65-F5344CB8AC3E}">
        <p14:creationId xmlns:p14="http://schemas.microsoft.com/office/powerpoint/2010/main" val="281532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Heute wollen wir einen Schritt weitergehen und uns mit dem Wunsch-Zustand beschäftigen.</a:t>
            </a:r>
            <a:endParaRPr lang="en-US" dirty="0"/>
          </a:p>
        </p:txBody>
      </p:sp>
      <p:sp>
        <p:nvSpPr>
          <p:cNvPr id="4" name="Foliennummernplatzhalter 3"/>
          <p:cNvSpPr>
            <a:spLocks noGrp="1"/>
          </p:cNvSpPr>
          <p:nvPr>
            <p:ph type="sldNum" sz="quarter" idx="5"/>
          </p:nvPr>
        </p:nvSpPr>
        <p:spPr/>
        <p:txBody>
          <a:bodyPr/>
          <a:lstStyle/>
          <a:p>
            <a:fld id="{3DB5A25E-30C5-44AF-8771-A6A699A6645B}" type="slidenum">
              <a:rPr lang="de-DE" smtClean="0"/>
              <a:t>7</a:t>
            </a:fld>
            <a:endParaRPr lang="de-DE"/>
          </a:p>
        </p:txBody>
      </p:sp>
    </p:spTree>
    <p:extLst>
      <p:ext uri="{BB962C8B-B14F-4D97-AF65-F5344CB8AC3E}">
        <p14:creationId xmlns:p14="http://schemas.microsoft.com/office/powerpoint/2010/main" val="341223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Wie würden wir uns das Leben und Wirtschaften unserer Gemeinde </a:t>
            </a:r>
          </a:p>
          <a:p>
            <a:pPr marL="0" indent="0">
              <a:buFont typeface="Wingdings" panose="05000000000000000000" pitchFamily="2" charset="2"/>
              <a:buNone/>
            </a:pPr>
            <a:r>
              <a:rPr lang="de-DE" dirty="0"/>
              <a:t>wünschen und wie können wir sinnvoll auswählen, an welchen Punkten wir ansetzen.</a:t>
            </a:r>
          </a:p>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3DB5A25E-30C5-44AF-8771-A6A699A6645B}" type="slidenum">
              <a:rPr lang="de-DE" smtClean="0"/>
              <a:t>8</a:t>
            </a:fld>
            <a:endParaRPr lang="de-DE"/>
          </a:p>
        </p:txBody>
      </p:sp>
    </p:spTree>
    <p:extLst>
      <p:ext uri="{BB962C8B-B14F-4D97-AF65-F5344CB8AC3E}">
        <p14:creationId xmlns:p14="http://schemas.microsoft.com/office/powerpoint/2010/main" val="10837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000000"/>
                </a:solidFill>
                <a:latin typeface="Segoe UI" panose="020B0502040204020203" pitchFamily="34" charset="0"/>
              </a:rPr>
              <a:t>Zum Ablauf:</a:t>
            </a:r>
          </a:p>
          <a:p>
            <a:r>
              <a:rPr lang="de-DE" dirty="0">
                <a:solidFill>
                  <a:srgbClr val="000000"/>
                </a:solidFill>
                <a:latin typeface="Segoe UI" panose="020B0502040204020203" pitchFamily="34" charset="0"/>
              </a:rPr>
              <a:t>Diese Einführung wird ca. 20 Minuten dauern. Die Präsentation ist öffentlich und kann im Internet</a:t>
            </a:r>
          </a:p>
          <a:p>
            <a:r>
              <a:rPr lang="de-DE" dirty="0">
                <a:solidFill>
                  <a:srgbClr val="000000"/>
                </a:solidFill>
                <a:latin typeface="Segoe UI" panose="020B0502040204020203" pitchFamily="34" charset="0"/>
              </a:rPr>
              <a:t>herunter geladen oder ausgedruckt werden.</a:t>
            </a:r>
          </a:p>
          <a:p>
            <a:endParaRPr lang="de-DE" dirty="0">
              <a:solidFill>
                <a:srgbClr val="000000"/>
              </a:solidFill>
              <a:latin typeface="Segoe UI" panose="020B0502040204020203" pitchFamily="34" charset="0"/>
            </a:endParaRPr>
          </a:p>
          <a:p>
            <a:r>
              <a:rPr lang="de-DE" dirty="0">
                <a:solidFill>
                  <a:srgbClr val="000000"/>
                </a:solidFill>
                <a:latin typeface="Segoe UI" panose="020B0502040204020203" pitchFamily="34" charset="0"/>
              </a:rPr>
              <a:t>Zuerst werde ich kurz erklären, wie wir vorgehen würden, wenn wir alle Roboter wären.</a:t>
            </a:r>
          </a:p>
          <a:p>
            <a:endParaRPr lang="de-DE" dirty="0">
              <a:solidFill>
                <a:srgbClr val="000000"/>
              </a:solidFill>
              <a:latin typeface="Segoe UI" panose="020B0502040204020203" pitchFamily="34" charset="0"/>
            </a:endParaRPr>
          </a:p>
          <a:p>
            <a:r>
              <a:rPr lang="de-DE" dirty="0">
                <a:solidFill>
                  <a:srgbClr val="000000"/>
                </a:solidFill>
                <a:latin typeface="Segoe UI" panose="020B0502040204020203" pitchFamily="34" charset="0"/>
              </a:rPr>
              <a:t>Danach will ich gerne zeigen, welche Fragen sinnvoll und wichtig sind zu stellen, wenn</a:t>
            </a:r>
          </a:p>
          <a:p>
            <a:r>
              <a:rPr lang="de-DE" dirty="0">
                <a:solidFill>
                  <a:srgbClr val="000000"/>
                </a:solidFill>
                <a:latin typeface="Segoe UI" panose="020B0502040204020203" pitchFamily="34" charset="0"/>
              </a:rPr>
              <a:t>man eine lebendige Gemeinde ist, und kein Heer aus Robotern: Und zwar am Bsp. Der Gemeinde Musterdorf.</a:t>
            </a:r>
          </a:p>
          <a:p>
            <a:r>
              <a:rPr lang="de-DE" dirty="0">
                <a:solidFill>
                  <a:srgbClr val="000000"/>
                </a:solidFill>
                <a:latin typeface="Segoe UI" panose="020B0502040204020203" pitchFamily="34" charset="0"/>
              </a:rPr>
              <a:t>Dann haben wir Zeit um Fragen zu klären.</a:t>
            </a:r>
          </a:p>
          <a:p>
            <a:endParaRPr lang="de-DE" dirty="0">
              <a:solidFill>
                <a:srgbClr val="000000"/>
              </a:solidFill>
              <a:latin typeface="Segoe UI" panose="020B0502040204020203" pitchFamily="34" charset="0"/>
            </a:endParaRPr>
          </a:p>
          <a:p>
            <a:r>
              <a:rPr lang="de-DE" dirty="0">
                <a:solidFill>
                  <a:srgbClr val="000000"/>
                </a:solidFill>
                <a:latin typeface="Segoe UI" panose="020B0502040204020203" pitchFamily="34" charset="0"/>
              </a:rPr>
              <a:t>Danach würden wir uns, wie bereits beim letzten Mal in Arbeitsgruppen</a:t>
            </a:r>
          </a:p>
          <a:p>
            <a:r>
              <a:rPr lang="de-DE" dirty="0">
                <a:solidFill>
                  <a:srgbClr val="000000"/>
                </a:solidFill>
                <a:latin typeface="Segoe UI" panose="020B0502040204020203" pitchFamily="34" charset="0"/>
              </a:rPr>
              <a:t>aufteilen und dieselben Fragen der Gemeinde Musterdorf konkret für unsere Gemeinde hier in [Name]</a:t>
            </a:r>
          </a:p>
          <a:p>
            <a:r>
              <a:rPr lang="de-DE" dirty="0">
                <a:solidFill>
                  <a:srgbClr val="000000"/>
                </a:solidFill>
                <a:latin typeface="Segoe UI" panose="020B0502040204020203" pitchFamily="34" charset="0"/>
              </a:rPr>
              <a:t>beantworten.</a:t>
            </a:r>
          </a:p>
        </p:txBody>
      </p:sp>
      <p:sp>
        <p:nvSpPr>
          <p:cNvPr id="4" name="Foliennummernplatzhalter 3"/>
          <p:cNvSpPr>
            <a:spLocks noGrp="1"/>
          </p:cNvSpPr>
          <p:nvPr>
            <p:ph type="sldNum" sz="quarter" idx="5"/>
          </p:nvPr>
        </p:nvSpPr>
        <p:spPr/>
        <p:txBody>
          <a:bodyPr/>
          <a:lstStyle/>
          <a:p>
            <a:fld id="{3DB5A25E-30C5-44AF-8771-A6A699A6645B}" type="slidenum">
              <a:rPr lang="de-DE" smtClean="0"/>
              <a:t>9</a:t>
            </a:fld>
            <a:endParaRPr lang="de-DE"/>
          </a:p>
        </p:txBody>
      </p:sp>
    </p:spTree>
    <p:extLst>
      <p:ext uri="{BB962C8B-B14F-4D97-AF65-F5344CB8AC3E}">
        <p14:creationId xmlns:p14="http://schemas.microsoft.com/office/powerpoint/2010/main" val="21264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426988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419168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297987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FC54-68B3-4BC1-9FC5-E72234B98942}"/>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de-DE"/>
              <a:t>Mastertitelformat bearbeiten</a:t>
            </a:r>
            <a:endParaRPr lang="en-US"/>
          </a:p>
        </p:txBody>
      </p:sp>
      <p:sp>
        <p:nvSpPr>
          <p:cNvPr id="3" name="Subtitle 2">
            <a:extLst>
              <a:ext uri="{FF2B5EF4-FFF2-40B4-BE49-F238E27FC236}">
                <a16:creationId xmlns:a16="http://schemas.microsoft.com/office/drawing/2014/main" id="{89A745AD-72C7-41CC-A50A-7DDBD084F8BA}"/>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de-DE"/>
              <a:t>Master-Untertitelformat bearbeiten</a:t>
            </a:r>
            <a:endParaRPr lang="en-US"/>
          </a:p>
        </p:txBody>
      </p:sp>
      <p:sp>
        <p:nvSpPr>
          <p:cNvPr id="4" name="Date Placeholder 3">
            <a:extLst>
              <a:ext uri="{FF2B5EF4-FFF2-40B4-BE49-F238E27FC236}">
                <a16:creationId xmlns:a16="http://schemas.microsoft.com/office/drawing/2014/main" id="{B4A6F09D-B62B-457D-BE08-08BCC7F8B388}"/>
              </a:ext>
            </a:extLst>
          </p:cNvPr>
          <p:cNvSpPr txBox="1">
            <a:spLocks noGrp="1"/>
          </p:cNvSpPr>
          <p:nvPr>
            <p:ph type="dt" sz="half" idx="7"/>
          </p:nvPr>
        </p:nvSpPr>
        <p:spPr/>
        <p:txBody>
          <a:bodyPr/>
          <a:lstStyle>
            <a:lvl1pPr>
              <a:defRPr/>
            </a:lvl1pPr>
          </a:lstStyle>
          <a:p>
            <a:pPr lvl="0"/>
            <a:fld id="{1C0B949D-4611-4CE5-B187-619FC4D6158F}" type="datetime1">
              <a:rPr lang="de-DE"/>
              <a:pPr lvl="0"/>
              <a:t>26.02.2021</a:t>
            </a:fld>
            <a:endParaRPr lang="de-DE"/>
          </a:p>
        </p:txBody>
      </p:sp>
      <p:sp>
        <p:nvSpPr>
          <p:cNvPr id="5" name="Footer Placeholder 4">
            <a:extLst>
              <a:ext uri="{FF2B5EF4-FFF2-40B4-BE49-F238E27FC236}">
                <a16:creationId xmlns:a16="http://schemas.microsoft.com/office/drawing/2014/main" id="{BCAD205F-5392-4E6A-B5F2-B37BF0F8AF9D}"/>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4A74E180-D7BF-4352-A049-099893395309}"/>
              </a:ext>
            </a:extLst>
          </p:cNvPr>
          <p:cNvSpPr txBox="1">
            <a:spLocks noGrp="1"/>
          </p:cNvSpPr>
          <p:nvPr>
            <p:ph type="sldNum" sz="quarter" idx="8"/>
          </p:nvPr>
        </p:nvSpPr>
        <p:spPr/>
        <p:txBody>
          <a:bodyPr/>
          <a:lstStyle>
            <a:lvl1pPr>
              <a:defRPr/>
            </a:lvl1pPr>
          </a:lstStyle>
          <a:p>
            <a:pPr lvl="0"/>
            <a:fld id="{026386EC-6126-4A40-9E6B-041539ED3A7A}" type="slidenum">
              <a:t>‹Nr.›</a:t>
            </a:fld>
            <a:endParaRPr lang="de-DE"/>
          </a:p>
        </p:txBody>
      </p:sp>
    </p:spTree>
    <p:extLst>
      <p:ext uri="{BB962C8B-B14F-4D97-AF65-F5344CB8AC3E}">
        <p14:creationId xmlns:p14="http://schemas.microsoft.com/office/powerpoint/2010/main" val="2416975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F454-6595-4F13-8EFB-A9FBFA4E22D6}"/>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AEA26C7A-31AC-4020-8E07-DCBAAB97F4B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C63CA422-D6F7-4E86-84C0-6D33FE5A4E6E}"/>
              </a:ext>
            </a:extLst>
          </p:cNvPr>
          <p:cNvSpPr txBox="1">
            <a:spLocks noGrp="1"/>
          </p:cNvSpPr>
          <p:nvPr>
            <p:ph type="dt" sz="half" idx="7"/>
          </p:nvPr>
        </p:nvSpPr>
        <p:spPr/>
        <p:txBody>
          <a:bodyPr/>
          <a:lstStyle>
            <a:lvl1pPr>
              <a:defRPr/>
            </a:lvl1pPr>
          </a:lstStyle>
          <a:p>
            <a:pPr lvl="0"/>
            <a:fld id="{E0B88AD9-A3E1-406F-83B7-281665928334}" type="datetime1">
              <a:rPr lang="de-DE"/>
              <a:pPr lvl="0"/>
              <a:t>26.02.2021</a:t>
            </a:fld>
            <a:endParaRPr lang="de-DE"/>
          </a:p>
        </p:txBody>
      </p:sp>
      <p:sp>
        <p:nvSpPr>
          <p:cNvPr id="5" name="Footer Placeholder 4">
            <a:extLst>
              <a:ext uri="{FF2B5EF4-FFF2-40B4-BE49-F238E27FC236}">
                <a16:creationId xmlns:a16="http://schemas.microsoft.com/office/drawing/2014/main" id="{59D33456-2DA3-4E4E-97FE-7D0FC443223F}"/>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E318EE62-04F8-40DD-8565-11324F6DECB4}"/>
              </a:ext>
            </a:extLst>
          </p:cNvPr>
          <p:cNvSpPr txBox="1">
            <a:spLocks noGrp="1"/>
          </p:cNvSpPr>
          <p:nvPr>
            <p:ph type="sldNum" sz="quarter" idx="8"/>
          </p:nvPr>
        </p:nvSpPr>
        <p:spPr/>
        <p:txBody>
          <a:bodyPr/>
          <a:lstStyle>
            <a:lvl1pPr>
              <a:defRPr/>
            </a:lvl1pPr>
          </a:lstStyle>
          <a:p>
            <a:pPr lvl="0"/>
            <a:fld id="{ABC25400-0DC5-41FA-B983-29C7D9797D60}" type="slidenum">
              <a:t>‹Nr.›</a:t>
            </a:fld>
            <a:endParaRPr lang="de-DE"/>
          </a:p>
        </p:txBody>
      </p:sp>
    </p:spTree>
    <p:extLst>
      <p:ext uri="{BB962C8B-B14F-4D97-AF65-F5344CB8AC3E}">
        <p14:creationId xmlns:p14="http://schemas.microsoft.com/office/powerpoint/2010/main" val="10874554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EC59-5D56-48F9-9430-DDEE691B0895}"/>
              </a:ext>
            </a:extLst>
          </p:cNvPr>
          <p:cNvSpPr txBox="1">
            <a:spLocks noGrp="1"/>
          </p:cNvSpPr>
          <p:nvPr>
            <p:ph type="title"/>
          </p:nvPr>
        </p:nvSpPr>
        <p:spPr>
          <a:xfrm>
            <a:off x="623885" y="1709735"/>
            <a:ext cx="7886700" cy="2852735"/>
          </a:xfrm>
        </p:spPr>
        <p:txBody>
          <a:bodyPr anchor="b"/>
          <a:lstStyle>
            <a:lvl1pPr>
              <a:defRPr sz="6000"/>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508BE045-41A1-4AC4-86E1-3ED429F941BA}"/>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de-DE"/>
              <a:t>Mastertextformat bearbeiten</a:t>
            </a:r>
          </a:p>
        </p:txBody>
      </p:sp>
      <p:sp>
        <p:nvSpPr>
          <p:cNvPr id="4" name="Date Placeholder 3">
            <a:extLst>
              <a:ext uri="{FF2B5EF4-FFF2-40B4-BE49-F238E27FC236}">
                <a16:creationId xmlns:a16="http://schemas.microsoft.com/office/drawing/2014/main" id="{A9319C33-C309-4766-9B39-2C75D66933A7}"/>
              </a:ext>
            </a:extLst>
          </p:cNvPr>
          <p:cNvSpPr txBox="1">
            <a:spLocks noGrp="1"/>
          </p:cNvSpPr>
          <p:nvPr>
            <p:ph type="dt" sz="half" idx="7"/>
          </p:nvPr>
        </p:nvSpPr>
        <p:spPr/>
        <p:txBody>
          <a:bodyPr/>
          <a:lstStyle>
            <a:lvl1pPr>
              <a:defRPr/>
            </a:lvl1pPr>
          </a:lstStyle>
          <a:p>
            <a:pPr lvl="0"/>
            <a:fld id="{408FCDE9-21CB-4005-BFE9-168A4542110E}" type="datetime1">
              <a:rPr lang="de-DE"/>
              <a:pPr lvl="0"/>
              <a:t>26.02.2021</a:t>
            </a:fld>
            <a:endParaRPr lang="de-DE"/>
          </a:p>
        </p:txBody>
      </p:sp>
      <p:sp>
        <p:nvSpPr>
          <p:cNvPr id="5" name="Footer Placeholder 4">
            <a:extLst>
              <a:ext uri="{FF2B5EF4-FFF2-40B4-BE49-F238E27FC236}">
                <a16:creationId xmlns:a16="http://schemas.microsoft.com/office/drawing/2014/main" id="{3B509384-9374-431E-928D-0A7F4F75B405}"/>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50578991-A2C3-4053-93B6-6FA45892A4C7}"/>
              </a:ext>
            </a:extLst>
          </p:cNvPr>
          <p:cNvSpPr txBox="1">
            <a:spLocks noGrp="1"/>
          </p:cNvSpPr>
          <p:nvPr>
            <p:ph type="sldNum" sz="quarter" idx="8"/>
          </p:nvPr>
        </p:nvSpPr>
        <p:spPr/>
        <p:txBody>
          <a:bodyPr/>
          <a:lstStyle>
            <a:lvl1pPr>
              <a:defRPr/>
            </a:lvl1pPr>
          </a:lstStyle>
          <a:p>
            <a:pPr lvl="0"/>
            <a:fld id="{8627750A-0D56-44CF-A470-FBAC21F72BE7}" type="slidenum">
              <a:t>‹Nr.›</a:t>
            </a:fld>
            <a:endParaRPr lang="de-DE"/>
          </a:p>
        </p:txBody>
      </p:sp>
    </p:spTree>
    <p:extLst>
      <p:ext uri="{BB962C8B-B14F-4D97-AF65-F5344CB8AC3E}">
        <p14:creationId xmlns:p14="http://schemas.microsoft.com/office/powerpoint/2010/main" val="723539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1BFFF-35AF-4300-8379-9F4D771A1729}"/>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65449D44-3E72-4D97-B23F-DE12C5B895A1}"/>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FEF67AAD-DCD0-49FD-A9DF-533C1A1CDC32}"/>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a:extLst>
              <a:ext uri="{FF2B5EF4-FFF2-40B4-BE49-F238E27FC236}">
                <a16:creationId xmlns:a16="http://schemas.microsoft.com/office/drawing/2014/main" id="{8DFEA027-CCB8-4A85-B121-A2C231524329}"/>
              </a:ext>
            </a:extLst>
          </p:cNvPr>
          <p:cNvSpPr txBox="1">
            <a:spLocks noGrp="1"/>
          </p:cNvSpPr>
          <p:nvPr>
            <p:ph type="dt" sz="half" idx="7"/>
          </p:nvPr>
        </p:nvSpPr>
        <p:spPr/>
        <p:txBody>
          <a:bodyPr/>
          <a:lstStyle>
            <a:lvl1pPr>
              <a:defRPr/>
            </a:lvl1pPr>
          </a:lstStyle>
          <a:p>
            <a:pPr lvl="0"/>
            <a:fld id="{F3D1F726-2184-482E-B660-418004F8A7AE}" type="datetime1">
              <a:rPr lang="de-DE"/>
              <a:pPr lvl="0"/>
              <a:t>26.02.2021</a:t>
            </a:fld>
            <a:endParaRPr lang="de-DE"/>
          </a:p>
        </p:txBody>
      </p:sp>
      <p:sp>
        <p:nvSpPr>
          <p:cNvPr id="6" name="Footer Placeholder 5">
            <a:extLst>
              <a:ext uri="{FF2B5EF4-FFF2-40B4-BE49-F238E27FC236}">
                <a16:creationId xmlns:a16="http://schemas.microsoft.com/office/drawing/2014/main" id="{7B1A8829-BF45-43D4-AF37-937440347DF3}"/>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49C6F57A-5E3A-4FE5-9684-5465B1638F44}"/>
              </a:ext>
            </a:extLst>
          </p:cNvPr>
          <p:cNvSpPr txBox="1">
            <a:spLocks noGrp="1"/>
          </p:cNvSpPr>
          <p:nvPr>
            <p:ph type="sldNum" sz="quarter" idx="8"/>
          </p:nvPr>
        </p:nvSpPr>
        <p:spPr/>
        <p:txBody>
          <a:bodyPr/>
          <a:lstStyle>
            <a:lvl1pPr>
              <a:defRPr/>
            </a:lvl1pPr>
          </a:lstStyle>
          <a:p>
            <a:pPr lvl="0"/>
            <a:fld id="{A426003C-2FDF-4D4B-8806-7E2EDE450B59}" type="slidenum">
              <a:t>‹Nr.›</a:t>
            </a:fld>
            <a:endParaRPr lang="de-DE"/>
          </a:p>
        </p:txBody>
      </p:sp>
    </p:spTree>
    <p:extLst>
      <p:ext uri="{BB962C8B-B14F-4D97-AF65-F5344CB8AC3E}">
        <p14:creationId xmlns:p14="http://schemas.microsoft.com/office/powerpoint/2010/main" val="155784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99C2-6ABA-4EA8-BD73-274AD096A72D}"/>
              </a:ext>
            </a:extLst>
          </p:cNvPr>
          <p:cNvSpPr txBox="1">
            <a:spLocks noGrp="1"/>
          </p:cNvSpPr>
          <p:nvPr>
            <p:ph type="title"/>
          </p:nvPr>
        </p:nvSpPr>
        <p:spPr>
          <a:xfrm>
            <a:off x="629838" y="365129"/>
            <a:ext cx="7886700" cy="1325559"/>
          </a:xfrm>
        </p:spPr>
        <p:txBody>
          <a:bodyPr/>
          <a:lstStyle>
            <a:lvl1pPr>
              <a:defRPr/>
            </a:lvl1pPr>
          </a:lstStyle>
          <a:p>
            <a:pPr lvl="0"/>
            <a:r>
              <a:rPr lang="de-DE"/>
              <a:t>Mastertitelformat bearbeiten</a:t>
            </a:r>
            <a:endParaRPr lang="en-US"/>
          </a:p>
        </p:txBody>
      </p:sp>
      <p:sp>
        <p:nvSpPr>
          <p:cNvPr id="3" name="Text Placeholder 2">
            <a:extLst>
              <a:ext uri="{FF2B5EF4-FFF2-40B4-BE49-F238E27FC236}">
                <a16:creationId xmlns:a16="http://schemas.microsoft.com/office/drawing/2014/main" id="{95BAA4CA-AB56-4D6E-887E-EE8F1708CD06}"/>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de-DE"/>
              <a:t>Mastertextformat bearbeiten</a:t>
            </a:r>
          </a:p>
        </p:txBody>
      </p:sp>
      <p:sp>
        <p:nvSpPr>
          <p:cNvPr id="4" name="Content Placeholder 3">
            <a:extLst>
              <a:ext uri="{FF2B5EF4-FFF2-40B4-BE49-F238E27FC236}">
                <a16:creationId xmlns:a16="http://schemas.microsoft.com/office/drawing/2014/main" id="{CA648F56-46D1-43F0-B482-11734FB3CA33}"/>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a:extLst>
              <a:ext uri="{FF2B5EF4-FFF2-40B4-BE49-F238E27FC236}">
                <a16:creationId xmlns:a16="http://schemas.microsoft.com/office/drawing/2014/main" id="{A1E38724-C369-4945-87DD-BBABBC337830}"/>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de-DE"/>
              <a:t>Mastertextformat bearbeiten</a:t>
            </a:r>
          </a:p>
        </p:txBody>
      </p:sp>
      <p:sp>
        <p:nvSpPr>
          <p:cNvPr id="6" name="Content Placeholder 5">
            <a:extLst>
              <a:ext uri="{FF2B5EF4-FFF2-40B4-BE49-F238E27FC236}">
                <a16:creationId xmlns:a16="http://schemas.microsoft.com/office/drawing/2014/main" id="{723A65CA-8ECE-4F14-9394-FE0A83963601}"/>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a:extLst>
              <a:ext uri="{FF2B5EF4-FFF2-40B4-BE49-F238E27FC236}">
                <a16:creationId xmlns:a16="http://schemas.microsoft.com/office/drawing/2014/main" id="{AD3C41B2-FF2C-4A78-BB9B-3F5A5B5E89DF}"/>
              </a:ext>
            </a:extLst>
          </p:cNvPr>
          <p:cNvSpPr txBox="1">
            <a:spLocks noGrp="1"/>
          </p:cNvSpPr>
          <p:nvPr>
            <p:ph type="dt" sz="half" idx="7"/>
          </p:nvPr>
        </p:nvSpPr>
        <p:spPr/>
        <p:txBody>
          <a:bodyPr/>
          <a:lstStyle>
            <a:lvl1pPr>
              <a:defRPr/>
            </a:lvl1pPr>
          </a:lstStyle>
          <a:p>
            <a:pPr lvl="0"/>
            <a:fld id="{7C4D9387-8A3C-4509-A4B6-0D9A69C21A13}" type="datetime1">
              <a:rPr lang="de-DE"/>
              <a:pPr lvl="0"/>
              <a:t>26.02.2021</a:t>
            </a:fld>
            <a:endParaRPr lang="de-DE"/>
          </a:p>
        </p:txBody>
      </p:sp>
      <p:sp>
        <p:nvSpPr>
          <p:cNvPr id="8" name="Footer Placeholder 7">
            <a:extLst>
              <a:ext uri="{FF2B5EF4-FFF2-40B4-BE49-F238E27FC236}">
                <a16:creationId xmlns:a16="http://schemas.microsoft.com/office/drawing/2014/main" id="{0CE806E1-3E00-4674-84FB-4AFD43018171}"/>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2286B4D2-B487-480E-9DD3-0419B1752EDC}"/>
              </a:ext>
            </a:extLst>
          </p:cNvPr>
          <p:cNvSpPr txBox="1">
            <a:spLocks noGrp="1"/>
          </p:cNvSpPr>
          <p:nvPr>
            <p:ph type="sldNum" sz="quarter" idx="8"/>
          </p:nvPr>
        </p:nvSpPr>
        <p:spPr/>
        <p:txBody>
          <a:bodyPr/>
          <a:lstStyle>
            <a:lvl1pPr>
              <a:defRPr/>
            </a:lvl1pPr>
          </a:lstStyle>
          <a:p>
            <a:pPr lvl="0"/>
            <a:fld id="{E0AC6470-EAA9-43A0-9FE8-F24A8A204568}" type="slidenum">
              <a:t>‹Nr.›</a:t>
            </a:fld>
            <a:endParaRPr lang="de-DE"/>
          </a:p>
        </p:txBody>
      </p:sp>
    </p:spTree>
    <p:extLst>
      <p:ext uri="{BB962C8B-B14F-4D97-AF65-F5344CB8AC3E}">
        <p14:creationId xmlns:p14="http://schemas.microsoft.com/office/powerpoint/2010/main" val="1265304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4A0B-47C1-4F15-987C-188251416429}"/>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Date Placeholder 2">
            <a:extLst>
              <a:ext uri="{FF2B5EF4-FFF2-40B4-BE49-F238E27FC236}">
                <a16:creationId xmlns:a16="http://schemas.microsoft.com/office/drawing/2014/main" id="{F9EFDA28-6BEC-4EDF-9F19-555D38EC6EB9}"/>
              </a:ext>
            </a:extLst>
          </p:cNvPr>
          <p:cNvSpPr txBox="1">
            <a:spLocks noGrp="1"/>
          </p:cNvSpPr>
          <p:nvPr>
            <p:ph type="dt" sz="half" idx="7"/>
          </p:nvPr>
        </p:nvSpPr>
        <p:spPr/>
        <p:txBody>
          <a:bodyPr/>
          <a:lstStyle>
            <a:lvl1pPr>
              <a:defRPr/>
            </a:lvl1pPr>
          </a:lstStyle>
          <a:p>
            <a:pPr lvl="0"/>
            <a:fld id="{C81BFC3E-4D2E-4135-940F-F4717F59D1C0}" type="datetime1">
              <a:rPr lang="de-DE"/>
              <a:pPr lvl="0"/>
              <a:t>26.02.2021</a:t>
            </a:fld>
            <a:endParaRPr lang="de-DE"/>
          </a:p>
        </p:txBody>
      </p:sp>
      <p:sp>
        <p:nvSpPr>
          <p:cNvPr id="4" name="Footer Placeholder 3">
            <a:extLst>
              <a:ext uri="{FF2B5EF4-FFF2-40B4-BE49-F238E27FC236}">
                <a16:creationId xmlns:a16="http://schemas.microsoft.com/office/drawing/2014/main" id="{705962F4-066A-4367-B60C-E35C9192B194}"/>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DF205444-2545-4562-A9AC-58174BA3A3D9}"/>
              </a:ext>
            </a:extLst>
          </p:cNvPr>
          <p:cNvSpPr txBox="1">
            <a:spLocks noGrp="1"/>
          </p:cNvSpPr>
          <p:nvPr>
            <p:ph type="sldNum" sz="quarter" idx="8"/>
          </p:nvPr>
        </p:nvSpPr>
        <p:spPr/>
        <p:txBody>
          <a:bodyPr/>
          <a:lstStyle>
            <a:lvl1pPr>
              <a:defRPr/>
            </a:lvl1pPr>
          </a:lstStyle>
          <a:p>
            <a:pPr lvl="0"/>
            <a:fld id="{96A12FBF-F6BF-43EC-A1AA-F82C29106B22}" type="slidenum">
              <a:t>‹Nr.›</a:t>
            </a:fld>
            <a:endParaRPr lang="de-DE"/>
          </a:p>
        </p:txBody>
      </p:sp>
    </p:spTree>
    <p:extLst>
      <p:ext uri="{BB962C8B-B14F-4D97-AF65-F5344CB8AC3E}">
        <p14:creationId xmlns:p14="http://schemas.microsoft.com/office/powerpoint/2010/main" val="2645760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0F6EF-A920-40ED-A1BD-C9155AC1B17F}"/>
              </a:ext>
            </a:extLst>
          </p:cNvPr>
          <p:cNvSpPr txBox="1">
            <a:spLocks noGrp="1"/>
          </p:cNvSpPr>
          <p:nvPr>
            <p:ph type="dt" sz="half" idx="7"/>
          </p:nvPr>
        </p:nvSpPr>
        <p:spPr/>
        <p:txBody>
          <a:bodyPr/>
          <a:lstStyle>
            <a:lvl1pPr>
              <a:defRPr/>
            </a:lvl1pPr>
          </a:lstStyle>
          <a:p>
            <a:pPr lvl="0"/>
            <a:fld id="{725B90F3-9E28-457D-B448-B73E0AAA120A}" type="datetime1">
              <a:rPr lang="de-DE"/>
              <a:pPr lvl="0"/>
              <a:t>26.02.2021</a:t>
            </a:fld>
            <a:endParaRPr lang="de-DE"/>
          </a:p>
        </p:txBody>
      </p:sp>
      <p:sp>
        <p:nvSpPr>
          <p:cNvPr id="3" name="Footer Placeholder 2">
            <a:extLst>
              <a:ext uri="{FF2B5EF4-FFF2-40B4-BE49-F238E27FC236}">
                <a16:creationId xmlns:a16="http://schemas.microsoft.com/office/drawing/2014/main" id="{33973226-7D5E-4495-8171-55060928A202}"/>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8615530D-0090-4F58-9A83-D6280112537B}"/>
              </a:ext>
            </a:extLst>
          </p:cNvPr>
          <p:cNvSpPr txBox="1">
            <a:spLocks noGrp="1"/>
          </p:cNvSpPr>
          <p:nvPr>
            <p:ph type="sldNum" sz="quarter" idx="8"/>
          </p:nvPr>
        </p:nvSpPr>
        <p:spPr/>
        <p:txBody>
          <a:bodyPr/>
          <a:lstStyle>
            <a:lvl1pPr>
              <a:defRPr/>
            </a:lvl1pPr>
          </a:lstStyle>
          <a:p>
            <a:pPr lvl="0"/>
            <a:fld id="{0465AE0A-16B4-45CD-A8F7-B0271454CF9F}" type="slidenum">
              <a:t>‹Nr.›</a:t>
            </a:fld>
            <a:endParaRPr lang="de-DE"/>
          </a:p>
        </p:txBody>
      </p:sp>
    </p:spTree>
    <p:extLst>
      <p:ext uri="{BB962C8B-B14F-4D97-AF65-F5344CB8AC3E}">
        <p14:creationId xmlns:p14="http://schemas.microsoft.com/office/powerpoint/2010/main" val="160223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29A1-F5EB-49D5-BD69-ECE41BF49C22}"/>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Content Placeholder 2">
            <a:extLst>
              <a:ext uri="{FF2B5EF4-FFF2-40B4-BE49-F238E27FC236}">
                <a16:creationId xmlns:a16="http://schemas.microsoft.com/office/drawing/2014/main" id="{A477F51D-92BD-4596-96C7-F360AC8EFA7D}"/>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a:extLst>
              <a:ext uri="{FF2B5EF4-FFF2-40B4-BE49-F238E27FC236}">
                <a16:creationId xmlns:a16="http://schemas.microsoft.com/office/drawing/2014/main" id="{C64D8AD5-E4AC-4E66-A2BB-C3050C37FB00}"/>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AEE4E6DC-BC5E-4B59-B7F3-139427F39B06}"/>
              </a:ext>
            </a:extLst>
          </p:cNvPr>
          <p:cNvSpPr txBox="1">
            <a:spLocks noGrp="1"/>
          </p:cNvSpPr>
          <p:nvPr>
            <p:ph type="dt" sz="half" idx="7"/>
          </p:nvPr>
        </p:nvSpPr>
        <p:spPr/>
        <p:txBody>
          <a:bodyPr/>
          <a:lstStyle>
            <a:lvl1pPr>
              <a:defRPr/>
            </a:lvl1pPr>
          </a:lstStyle>
          <a:p>
            <a:pPr lvl="0"/>
            <a:fld id="{94D18DC9-B1E7-4098-A59B-2AF1F7341A14}" type="datetime1">
              <a:rPr lang="de-DE"/>
              <a:pPr lvl="0"/>
              <a:t>26.02.2021</a:t>
            </a:fld>
            <a:endParaRPr lang="de-DE"/>
          </a:p>
        </p:txBody>
      </p:sp>
      <p:sp>
        <p:nvSpPr>
          <p:cNvPr id="6" name="Footer Placeholder 5">
            <a:extLst>
              <a:ext uri="{FF2B5EF4-FFF2-40B4-BE49-F238E27FC236}">
                <a16:creationId xmlns:a16="http://schemas.microsoft.com/office/drawing/2014/main" id="{CBDD826E-3B17-4502-80C3-3E027EA0E8A8}"/>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6B5D7551-F7A6-451E-A807-7863BEE8FFC4}"/>
              </a:ext>
            </a:extLst>
          </p:cNvPr>
          <p:cNvSpPr txBox="1">
            <a:spLocks noGrp="1"/>
          </p:cNvSpPr>
          <p:nvPr>
            <p:ph type="sldNum" sz="quarter" idx="8"/>
          </p:nvPr>
        </p:nvSpPr>
        <p:spPr/>
        <p:txBody>
          <a:bodyPr/>
          <a:lstStyle>
            <a:lvl1pPr>
              <a:defRPr/>
            </a:lvl1pPr>
          </a:lstStyle>
          <a:p>
            <a:pPr lvl="0"/>
            <a:fld id="{C0743634-FD60-4D7C-99A6-7C1FA3687FAF}" type="slidenum">
              <a:t>‹Nr.›</a:t>
            </a:fld>
            <a:endParaRPr lang="de-DE"/>
          </a:p>
        </p:txBody>
      </p:sp>
    </p:spTree>
    <p:extLst>
      <p:ext uri="{BB962C8B-B14F-4D97-AF65-F5344CB8AC3E}">
        <p14:creationId xmlns:p14="http://schemas.microsoft.com/office/powerpoint/2010/main" val="365021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2657918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F008-FA9F-43DE-B286-6E780A67864E}"/>
              </a:ext>
            </a:extLst>
          </p:cNvPr>
          <p:cNvSpPr txBox="1">
            <a:spLocks noGrp="1"/>
          </p:cNvSpPr>
          <p:nvPr>
            <p:ph type="title"/>
          </p:nvPr>
        </p:nvSpPr>
        <p:spPr>
          <a:xfrm>
            <a:off x="629838" y="457200"/>
            <a:ext cx="2949177" cy="1600200"/>
          </a:xfrm>
        </p:spPr>
        <p:txBody>
          <a:bodyPr anchor="b"/>
          <a:lstStyle>
            <a:lvl1pPr>
              <a:defRPr sz="3200"/>
            </a:lvl1pPr>
          </a:lstStyle>
          <a:p>
            <a:pPr lvl="0"/>
            <a:r>
              <a:rPr lang="de-DE"/>
              <a:t>Mastertitelformat bearbeiten</a:t>
            </a:r>
            <a:endParaRPr lang="en-US"/>
          </a:p>
        </p:txBody>
      </p:sp>
      <p:sp>
        <p:nvSpPr>
          <p:cNvPr id="3" name="Picture Placeholder 2">
            <a:extLst>
              <a:ext uri="{FF2B5EF4-FFF2-40B4-BE49-F238E27FC236}">
                <a16:creationId xmlns:a16="http://schemas.microsoft.com/office/drawing/2014/main" id="{0EC6F5E4-78EC-4169-847E-F9EC2C4F4DA4}"/>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de-DE"/>
              <a:t>Bild durch Klicken auf Symbol hinzufügen</a:t>
            </a:r>
            <a:endParaRPr lang="en-US"/>
          </a:p>
        </p:txBody>
      </p:sp>
      <p:sp>
        <p:nvSpPr>
          <p:cNvPr id="4" name="Text Placeholder 3">
            <a:extLst>
              <a:ext uri="{FF2B5EF4-FFF2-40B4-BE49-F238E27FC236}">
                <a16:creationId xmlns:a16="http://schemas.microsoft.com/office/drawing/2014/main" id="{8A469850-7667-4C0C-A3C6-C8DE151C62EF}"/>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de-DE"/>
              <a:t>Mastertextformat bearbeiten</a:t>
            </a:r>
          </a:p>
        </p:txBody>
      </p:sp>
      <p:sp>
        <p:nvSpPr>
          <p:cNvPr id="5" name="Date Placeholder 4">
            <a:extLst>
              <a:ext uri="{FF2B5EF4-FFF2-40B4-BE49-F238E27FC236}">
                <a16:creationId xmlns:a16="http://schemas.microsoft.com/office/drawing/2014/main" id="{29B14AAB-AF6E-41D8-AE2D-8DA0475402B2}"/>
              </a:ext>
            </a:extLst>
          </p:cNvPr>
          <p:cNvSpPr txBox="1">
            <a:spLocks noGrp="1"/>
          </p:cNvSpPr>
          <p:nvPr>
            <p:ph type="dt" sz="half" idx="7"/>
          </p:nvPr>
        </p:nvSpPr>
        <p:spPr/>
        <p:txBody>
          <a:bodyPr/>
          <a:lstStyle>
            <a:lvl1pPr>
              <a:defRPr/>
            </a:lvl1pPr>
          </a:lstStyle>
          <a:p>
            <a:pPr lvl="0"/>
            <a:fld id="{0B972FDD-DDD4-4ACF-8D91-3FB47C46C04D}" type="datetime1">
              <a:rPr lang="de-DE"/>
              <a:pPr lvl="0"/>
              <a:t>26.02.2021</a:t>
            </a:fld>
            <a:endParaRPr lang="de-DE"/>
          </a:p>
        </p:txBody>
      </p:sp>
      <p:sp>
        <p:nvSpPr>
          <p:cNvPr id="6" name="Footer Placeholder 5">
            <a:extLst>
              <a:ext uri="{FF2B5EF4-FFF2-40B4-BE49-F238E27FC236}">
                <a16:creationId xmlns:a16="http://schemas.microsoft.com/office/drawing/2014/main" id="{F62D122D-DD7B-4C98-8B17-8EC3E879C624}"/>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A6261808-ED84-4BF1-8B4F-4AD52F0F69B4}"/>
              </a:ext>
            </a:extLst>
          </p:cNvPr>
          <p:cNvSpPr txBox="1">
            <a:spLocks noGrp="1"/>
          </p:cNvSpPr>
          <p:nvPr>
            <p:ph type="sldNum" sz="quarter" idx="8"/>
          </p:nvPr>
        </p:nvSpPr>
        <p:spPr/>
        <p:txBody>
          <a:bodyPr/>
          <a:lstStyle>
            <a:lvl1pPr>
              <a:defRPr/>
            </a:lvl1pPr>
          </a:lstStyle>
          <a:p>
            <a:pPr lvl="0"/>
            <a:fld id="{0F6F97D9-0CFB-4675-8BC5-C3BBA6FB1589}" type="slidenum">
              <a:t>‹Nr.›</a:t>
            </a:fld>
            <a:endParaRPr lang="de-DE"/>
          </a:p>
        </p:txBody>
      </p:sp>
    </p:spTree>
    <p:extLst>
      <p:ext uri="{BB962C8B-B14F-4D97-AF65-F5344CB8AC3E}">
        <p14:creationId xmlns:p14="http://schemas.microsoft.com/office/powerpoint/2010/main" val="2828889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1EBE-93FD-46EB-9AF6-F4520D33248C}"/>
              </a:ext>
            </a:extLst>
          </p:cNvPr>
          <p:cNvSpPr txBox="1">
            <a:spLocks noGrp="1"/>
          </p:cNvSpPr>
          <p:nvPr>
            <p:ph type="title"/>
          </p:nvPr>
        </p:nvSpPr>
        <p:spPr/>
        <p:txBody>
          <a:bodyPr/>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C4874119-5CBE-481B-9BFB-0AA4885669B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4E5D5FAD-B416-4458-8A00-8AFD08514697}"/>
              </a:ext>
            </a:extLst>
          </p:cNvPr>
          <p:cNvSpPr txBox="1">
            <a:spLocks noGrp="1"/>
          </p:cNvSpPr>
          <p:nvPr>
            <p:ph type="dt" sz="half" idx="7"/>
          </p:nvPr>
        </p:nvSpPr>
        <p:spPr/>
        <p:txBody>
          <a:bodyPr/>
          <a:lstStyle>
            <a:lvl1pPr>
              <a:defRPr/>
            </a:lvl1pPr>
          </a:lstStyle>
          <a:p>
            <a:pPr lvl="0"/>
            <a:fld id="{7AFF7662-7FEC-4AE1-83ED-47A44D251BFD}" type="datetime1">
              <a:rPr lang="de-DE"/>
              <a:pPr lvl="0"/>
              <a:t>26.02.2021</a:t>
            </a:fld>
            <a:endParaRPr lang="de-DE"/>
          </a:p>
        </p:txBody>
      </p:sp>
      <p:sp>
        <p:nvSpPr>
          <p:cNvPr id="5" name="Footer Placeholder 4">
            <a:extLst>
              <a:ext uri="{FF2B5EF4-FFF2-40B4-BE49-F238E27FC236}">
                <a16:creationId xmlns:a16="http://schemas.microsoft.com/office/drawing/2014/main" id="{11A8AF31-3ACA-48AD-866D-A90711F0BC3C}"/>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28F1E365-4CFA-4BE3-A5A1-0F8B1D80B90D}"/>
              </a:ext>
            </a:extLst>
          </p:cNvPr>
          <p:cNvSpPr txBox="1">
            <a:spLocks noGrp="1"/>
          </p:cNvSpPr>
          <p:nvPr>
            <p:ph type="sldNum" sz="quarter" idx="8"/>
          </p:nvPr>
        </p:nvSpPr>
        <p:spPr/>
        <p:txBody>
          <a:bodyPr/>
          <a:lstStyle>
            <a:lvl1pPr>
              <a:defRPr/>
            </a:lvl1pPr>
          </a:lstStyle>
          <a:p>
            <a:pPr lvl="0"/>
            <a:fld id="{2B589E42-EC6D-49C6-9CDF-531273821FFB}" type="slidenum">
              <a:t>‹Nr.›</a:t>
            </a:fld>
            <a:endParaRPr lang="de-DE"/>
          </a:p>
        </p:txBody>
      </p:sp>
    </p:spTree>
    <p:extLst>
      <p:ext uri="{BB962C8B-B14F-4D97-AF65-F5344CB8AC3E}">
        <p14:creationId xmlns:p14="http://schemas.microsoft.com/office/powerpoint/2010/main" val="100177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83111-CB13-42C0-9859-DC544010CAE8}"/>
              </a:ext>
            </a:extLst>
          </p:cNvPr>
          <p:cNvSpPr txBox="1">
            <a:spLocks noGrp="1"/>
          </p:cNvSpPr>
          <p:nvPr>
            <p:ph type="title" orient="vert"/>
          </p:nvPr>
        </p:nvSpPr>
        <p:spPr>
          <a:xfrm>
            <a:off x="6543675" y="365129"/>
            <a:ext cx="1971674" cy="5811834"/>
          </a:xfrm>
        </p:spPr>
        <p:txBody>
          <a:bodyPr vert="eaVert"/>
          <a:lstStyle>
            <a:lvl1pPr>
              <a:defRPr/>
            </a:lvl1pPr>
          </a:lstStyle>
          <a:p>
            <a:pPr lvl="0"/>
            <a:r>
              <a:rPr lang="de-DE"/>
              <a:t>Mastertitelformat bearbeiten</a:t>
            </a:r>
            <a:endParaRPr lang="en-US"/>
          </a:p>
        </p:txBody>
      </p:sp>
      <p:sp>
        <p:nvSpPr>
          <p:cNvPr id="3" name="Vertical Text Placeholder 2">
            <a:extLst>
              <a:ext uri="{FF2B5EF4-FFF2-40B4-BE49-F238E27FC236}">
                <a16:creationId xmlns:a16="http://schemas.microsoft.com/office/drawing/2014/main" id="{50FC6A25-4741-4C2E-BFF1-05C7C0B5417B}"/>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0D2901A7-4A3E-4DC1-8DEA-8BCA2248BAA9}"/>
              </a:ext>
            </a:extLst>
          </p:cNvPr>
          <p:cNvSpPr txBox="1">
            <a:spLocks noGrp="1"/>
          </p:cNvSpPr>
          <p:nvPr>
            <p:ph type="dt" sz="half" idx="7"/>
          </p:nvPr>
        </p:nvSpPr>
        <p:spPr/>
        <p:txBody>
          <a:bodyPr/>
          <a:lstStyle>
            <a:lvl1pPr>
              <a:defRPr/>
            </a:lvl1pPr>
          </a:lstStyle>
          <a:p>
            <a:pPr lvl="0"/>
            <a:fld id="{99484376-A1EC-4BCE-BFE7-A1787BD9EFF5}" type="datetime1">
              <a:rPr lang="de-DE"/>
              <a:pPr lvl="0"/>
              <a:t>26.02.2021</a:t>
            </a:fld>
            <a:endParaRPr lang="de-DE"/>
          </a:p>
        </p:txBody>
      </p:sp>
      <p:sp>
        <p:nvSpPr>
          <p:cNvPr id="5" name="Footer Placeholder 4">
            <a:extLst>
              <a:ext uri="{FF2B5EF4-FFF2-40B4-BE49-F238E27FC236}">
                <a16:creationId xmlns:a16="http://schemas.microsoft.com/office/drawing/2014/main" id="{AF882234-D370-4995-87D7-FB715A66339F}"/>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4D76B176-FFBA-40AA-BFB8-62882DFB7957}"/>
              </a:ext>
            </a:extLst>
          </p:cNvPr>
          <p:cNvSpPr txBox="1">
            <a:spLocks noGrp="1"/>
          </p:cNvSpPr>
          <p:nvPr>
            <p:ph type="sldNum" sz="quarter" idx="8"/>
          </p:nvPr>
        </p:nvSpPr>
        <p:spPr/>
        <p:txBody>
          <a:bodyPr/>
          <a:lstStyle>
            <a:lvl1pPr>
              <a:defRPr/>
            </a:lvl1pPr>
          </a:lstStyle>
          <a:p>
            <a:pPr lvl="0"/>
            <a:fld id="{188BE324-B5A5-440C-A7C1-1A3130A9185F}" type="slidenum">
              <a:t>‹Nr.›</a:t>
            </a:fld>
            <a:endParaRPr lang="de-DE"/>
          </a:p>
        </p:txBody>
      </p:sp>
    </p:spTree>
    <p:extLst>
      <p:ext uri="{BB962C8B-B14F-4D97-AF65-F5344CB8AC3E}">
        <p14:creationId xmlns:p14="http://schemas.microsoft.com/office/powerpoint/2010/main" val="10780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53A7F26-E775-4A8C-A26C-771E03E5A3A6}" type="datetimeFigureOut">
              <a:rPr lang="de-DE" smtClean="0"/>
              <a:t>26.02.2021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67542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53A7F26-E775-4A8C-A26C-771E03E5A3A6}" type="datetimeFigureOut">
              <a:rPr lang="de-DE" smtClean="0"/>
              <a:t>26.02.2021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117692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53A7F26-E775-4A8C-A26C-771E03E5A3A6}" type="datetimeFigureOut">
              <a:rPr lang="de-DE" smtClean="0"/>
              <a:t>26.02.2021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89174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53A7F26-E775-4A8C-A26C-771E03E5A3A6}" type="datetimeFigureOut">
              <a:rPr lang="de-DE" smtClean="0"/>
              <a:t>26.02.2021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19955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7F26-E775-4A8C-A26C-771E03E5A3A6}" type="datetimeFigureOut">
              <a:rPr lang="de-DE" smtClean="0"/>
              <a:t>26.02.2021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260150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53A7F26-E775-4A8C-A26C-771E03E5A3A6}" type="datetimeFigureOut">
              <a:rPr lang="de-DE" smtClean="0"/>
              <a:t>26.02.2021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145642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53A7F26-E775-4A8C-A26C-771E03E5A3A6}" type="datetimeFigureOut">
              <a:rPr lang="de-DE" smtClean="0"/>
              <a:t>26.02.2021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5D429D-3127-4CD2-9BDC-57D4611A8B2F}" type="slidenum">
              <a:rPr lang="de-DE" smtClean="0"/>
              <a:t>‹Nr.›</a:t>
            </a:fld>
            <a:endParaRPr lang="de-DE"/>
          </a:p>
        </p:txBody>
      </p:sp>
    </p:spTree>
    <p:extLst>
      <p:ext uri="{BB962C8B-B14F-4D97-AF65-F5344CB8AC3E}">
        <p14:creationId xmlns:p14="http://schemas.microsoft.com/office/powerpoint/2010/main" val="303166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7F26-E775-4A8C-A26C-771E03E5A3A6}" type="datetimeFigureOut">
              <a:rPr lang="de-DE" smtClean="0"/>
              <a:t>26.02.2021</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D429D-3127-4CD2-9BDC-57D4611A8B2F}" type="slidenum">
              <a:rPr lang="de-DE" smtClean="0"/>
              <a:t>‹Nr.›</a:t>
            </a:fld>
            <a:endParaRPr lang="de-DE"/>
          </a:p>
        </p:txBody>
      </p:sp>
    </p:spTree>
    <p:extLst>
      <p:ext uri="{BB962C8B-B14F-4D97-AF65-F5344CB8AC3E}">
        <p14:creationId xmlns:p14="http://schemas.microsoft.com/office/powerpoint/2010/main" val="1003200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1EDB7-EAAF-4A2C-AD0A-9EB913A388EB}"/>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en-US"/>
          </a:p>
        </p:txBody>
      </p:sp>
      <p:sp>
        <p:nvSpPr>
          <p:cNvPr id="3" name="Text Placeholder 2">
            <a:extLst>
              <a:ext uri="{FF2B5EF4-FFF2-40B4-BE49-F238E27FC236}">
                <a16:creationId xmlns:a16="http://schemas.microsoft.com/office/drawing/2014/main" id="{80722363-BDF3-4EAC-8697-3336EA641F02}"/>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899AB721-4442-4BC8-B901-35E34600482A}"/>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67C08D67-9647-43E7-8D17-2899E04D06B9}" type="datetime1">
              <a:rPr lang="de-DE"/>
              <a:pPr lvl="0"/>
              <a:t>26.02.2021</a:t>
            </a:fld>
            <a:endParaRPr lang="de-DE"/>
          </a:p>
        </p:txBody>
      </p:sp>
      <p:sp>
        <p:nvSpPr>
          <p:cNvPr id="5" name="Footer Placeholder 4">
            <a:extLst>
              <a:ext uri="{FF2B5EF4-FFF2-40B4-BE49-F238E27FC236}">
                <a16:creationId xmlns:a16="http://schemas.microsoft.com/office/drawing/2014/main" id="{06233FD5-5ED4-40C7-B80F-53B4CD717E0A}"/>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Slide Number Placeholder 5">
            <a:extLst>
              <a:ext uri="{FF2B5EF4-FFF2-40B4-BE49-F238E27FC236}">
                <a16:creationId xmlns:a16="http://schemas.microsoft.com/office/drawing/2014/main" id="{7BA4832B-F200-4CF2-BFB7-CE3CE6D05ED6}"/>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76F7BB93-D378-43CC-B9F6-2E4F415E9152}" type="slidenum">
              <a:t>‹Nr.›</a:t>
            </a:fld>
            <a:endParaRPr lang="de-DE"/>
          </a:p>
        </p:txBody>
      </p:sp>
    </p:spTree>
    <p:extLst>
      <p:ext uri="{BB962C8B-B14F-4D97-AF65-F5344CB8AC3E}">
        <p14:creationId xmlns:p14="http://schemas.microsoft.com/office/powerpoint/2010/main" val="687555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6.gif"/><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6.gif"/><Relationship Id="rId5" Type="http://schemas.openxmlformats.org/officeDocument/2006/relationships/image" Target="../media/image37.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2.png"/><Relationship Id="rId7"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gif"/><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gi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5.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5.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5.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9.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9" descr="Ein Bild, das Text enthält.&#10;&#10;Automatisch generierte Beschreibung">
            <a:extLst>
              <a:ext uri="{FF2B5EF4-FFF2-40B4-BE49-F238E27FC236}">
                <a16:creationId xmlns:a16="http://schemas.microsoft.com/office/drawing/2014/main" id="{FDBBCC08-7DD8-4CA3-9DEC-5C12A3273B71}"/>
              </a:ext>
            </a:extLst>
          </p:cNvPr>
          <p:cNvPicPr>
            <a:picLocks noChangeAspect="1"/>
          </p:cNvPicPr>
          <p:nvPr/>
        </p:nvPicPr>
        <p:blipFill>
          <a:blip r:embed="rId3"/>
          <a:srcRect r="87150"/>
          <a:stretch>
            <a:fillRect/>
          </a:stretch>
        </p:blipFill>
        <p:spPr>
          <a:xfrm>
            <a:off x="3283372" y="5650050"/>
            <a:ext cx="515264" cy="739411"/>
          </a:xfrm>
          <a:prstGeom prst="rect">
            <a:avLst/>
          </a:prstGeom>
          <a:noFill/>
          <a:ln cap="flat">
            <a:noFill/>
          </a:ln>
        </p:spPr>
      </p:pic>
      <p:pic>
        <p:nvPicPr>
          <p:cNvPr id="18" name="Grafik 16" descr="Ein Bild, das Zeichnung enthält.&#10;&#10;Automatisch generierte Beschreibung">
            <a:extLst>
              <a:ext uri="{FF2B5EF4-FFF2-40B4-BE49-F238E27FC236}">
                <a16:creationId xmlns:a16="http://schemas.microsoft.com/office/drawing/2014/main" id="{4A8E1F7E-D309-4635-8C2A-CC952AAB3146}"/>
              </a:ext>
            </a:extLst>
          </p:cNvPr>
          <p:cNvPicPr>
            <a:picLocks noChangeAspect="1"/>
          </p:cNvPicPr>
          <p:nvPr/>
        </p:nvPicPr>
        <p:blipFill rotWithShape="1">
          <a:blip r:embed="rId4"/>
          <a:srcRect l="18298" t="4521" b="7736"/>
          <a:stretch/>
        </p:blipFill>
        <p:spPr>
          <a:xfrm>
            <a:off x="-1" y="0"/>
            <a:ext cx="1957383" cy="6858000"/>
          </a:xfrm>
          <a:prstGeom prst="rect">
            <a:avLst/>
          </a:prstGeom>
          <a:noFill/>
          <a:ln cap="flat">
            <a:noFill/>
          </a:ln>
        </p:spPr>
      </p:pic>
      <p:pic>
        <p:nvPicPr>
          <p:cNvPr id="30" name="Grafik 18" descr="Ein Bild, das Monitor, Bildschirm, Wasser, groß enthält.&#10;&#10;Automatisch generierte Beschreibung">
            <a:extLst>
              <a:ext uri="{FF2B5EF4-FFF2-40B4-BE49-F238E27FC236}">
                <a16:creationId xmlns:a16="http://schemas.microsoft.com/office/drawing/2014/main" id="{952C80B6-396A-45FA-81E9-45AF185E5A82}"/>
              </a:ext>
            </a:extLst>
          </p:cNvPr>
          <p:cNvPicPr>
            <a:picLocks noChangeAspect="1"/>
          </p:cNvPicPr>
          <p:nvPr/>
        </p:nvPicPr>
        <p:blipFill rotWithShape="1">
          <a:blip r:embed="rId5"/>
          <a:srcRect l="-1" r="6609"/>
          <a:stretch/>
        </p:blipFill>
        <p:spPr>
          <a:xfrm flipH="1">
            <a:off x="-1" y="2884803"/>
            <a:ext cx="8945731" cy="2313249"/>
          </a:xfrm>
          <a:prstGeom prst="rect">
            <a:avLst/>
          </a:prstGeom>
          <a:noFill/>
          <a:ln cap="flat">
            <a:noFill/>
          </a:ln>
        </p:spPr>
      </p:pic>
      <p:sp>
        <p:nvSpPr>
          <p:cNvPr id="31" name="Text Box 3">
            <a:extLst>
              <a:ext uri="{FF2B5EF4-FFF2-40B4-BE49-F238E27FC236}">
                <a16:creationId xmlns:a16="http://schemas.microsoft.com/office/drawing/2014/main" id="{F18593C2-66AA-4CEC-A9DD-44754E3D8D1C}"/>
              </a:ext>
            </a:extLst>
          </p:cNvPr>
          <p:cNvSpPr txBox="1"/>
          <p:nvPr/>
        </p:nvSpPr>
        <p:spPr>
          <a:xfrm>
            <a:off x="1774941" y="1227069"/>
            <a:ext cx="5540258" cy="924613"/>
          </a:xfrm>
          <a:prstGeom prst="rect">
            <a:avLst/>
          </a:prstGeom>
          <a:noFill/>
          <a:ln cap="flat">
            <a:noFill/>
          </a:ln>
        </p:spPr>
        <p:txBody>
          <a:bodyPr vert="horz" wrap="square" lIns="36576" tIns="36576" rIns="36576" bIns="36576" anchor="t" anchorCtr="0" compatLnSpc="1">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900" b="1" i="0" u="none" strike="noStrike" kern="1200" cap="none" spc="-100" baseline="0">
                <a:solidFill>
                  <a:srgbClr val="2A6431"/>
                </a:solidFill>
                <a:uFillTx/>
                <a:latin typeface="Calibri"/>
              </a:rPr>
              <a:t>GEMEINSAM UNTERWEGS</a:t>
            </a:r>
          </a:p>
        </p:txBody>
      </p:sp>
      <p:pic>
        <p:nvPicPr>
          <p:cNvPr id="32" name="Picture 4">
            <a:extLst>
              <a:ext uri="{FF2B5EF4-FFF2-40B4-BE49-F238E27FC236}">
                <a16:creationId xmlns:a16="http://schemas.microsoft.com/office/drawing/2014/main" id="{E4BC503A-6FBF-4CA0-AEC0-07864DC9C8A6}"/>
              </a:ext>
            </a:extLst>
          </p:cNvPr>
          <p:cNvPicPr>
            <a:picLocks noChangeAspect="1"/>
          </p:cNvPicPr>
          <p:nvPr/>
        </p:nvPicPr>
        <p:blipFill>
          <a:blip r:embed="rId6"/>
          <a:srcRect/>
          <a:stretch>
            <a:fillRect/>
          </a:stretch>
        </p:blipFill>
        <p:spPr>
          <a:xfrm>
            <a:off x="7684270" y="459229"/>
            <a:ext cx="1228798" cy="1256897"/>
          </a:xfrm>
          <a:prstGeom prst="rect">
            <a:avLst/>
          </a:prstGeom>
          <a:noFill/>
          <a:ln cap="flat">
            <a:noFill/>
          </a:ln>
        </p:spPr>
      </p:pic>
      <p:pic>
        <p:nvPicPr>
          <p:cNvPr id="33" name="Picture 5">
            <a:extLst>
              <a:ext uri="{FF2B5EF4-FFF2-40B4-BE49-F238E27FC236}">
                <a16:creationId xmlns:a16="http://schemas.microsoft.com/office/drawing/2014/main" id="{3ABF41A5-CEBF-4705-ABAD-6460630CD194}"/>
              </a:ext>
            </a:extLst>
          </p:cNvPr>
          <p:cNvPicPr>
            <a:picLocks noChangeAspect="1"/>
          </p:cNvPicPr>
          <p:nvPr/>
        </p:nvPicPr>
        <p:blipFill>
          <a:blip r:embed="rId7"/>
          <a:srcRect/>
          <a:stretch>
            <a:fillRect/>
          </a:stretch>
        </p:blipFill>
        <p:spPr>
          <a:xfrm>
            <a:off x="6476814" y="5286118"/>
            <a:ext cx="565748" cy="425525"/>
          </a:xfrm>
          <a:prstGeom prst="rect">
            <a:avLst/>
          </a:prstGeom>
          <a:noFill/>
          <a:ln cap="flat">
            <a:noFill/>
          </a:ln>
        </p:spPr>
      </p:pic>
      <p:pic>
        <p:nvPicPr>
          <p:cNvPr id="34" name="Picture 6" descr="EU_Logo">
            <a:extLst>
              <a:ext uri="{FF2B5EF4-FFF2-40B4-BE49-F238E27FC236}">
                <a16:creationId xmlns:a16="http://schemas.microsoft.com/office/drawing/2014/main" id="{DB004849-8B38-40FB-BD43-FBA806E619E0}"/>
              </a:ext>
            </a:extLst>
          </p:cNvPr>
          <p:cNvPicPr>
            <a:picLocks noChangeAspect="1"/>
          </p:cNvPicPr>
          <p:nvPr/>
        </p:nvPicPr>
        <p:blipFill>
          <a:blip r:embed="rId8"/>
          <a:srcRect/>
          <a:stretch>
            <a:fillRect/>
          </a:stretch>
        </p:blipFill>
        <p:spPr>
          <a:xfrm>
            <a:off x="5856814" y="5363577"/>
            <a:ext cx="423604" cy="282641"/>
          </a:xfrm>
          <a:prstGeom prst="rect">
            <a:avLst/>
          </a:prstGeom>
          <a:noFill/>
          <a:ln cap="flat">
            <a:noFill/>
          </a:ln>
        </p:spPr>
      </p:pic>
      <p:pic>
        <p:nvPicPr>
          <p:cNvPr id="35" name="Picture 7" descr="LOGO NORD SÜD">
            <a:extLst>
              <a:ext uri="{FF2B5EF4-FFF2-40B4-BE49-F238E27FC236}">
                <a16:creationId xmlns:a16="http://schemas.microsoft.com/office/drawing/2014/main" id="{DAD6863A-E99C-4131-951C-A57BBE1DE381}"/>
              </a:ext>
            </a:extLst>
          </p:cNvPr>
          <p:cNvPicPr>
            <a:picLocks noChangeAspect="1"/>
          </p:cNvPicPr>
          <p:nvPr/>
        </p:nvPicPr>
        <p:blipFill>
          <a:blip r:embed="rId9"/>
          <a:srcRect/>
          <a:stretch>
            <a:fillRect/>
          </a:stretch>
        </p:blipFill>
        <p:spPr>
          <a:xfrm>
            <a:off x="8238808" y="5354068"/>
            <a:ext cx="543866" cy="255602"/>
          </a:xfrm>
          <a:prstGeom prst="rect">
            <a:avLst/>
          </a:prstGeom>
          <a:noFill/>
          <a:ln cap="flat">
            <a:noFill/>
          </a:ln>
        </p:spPr>
      </p:pic>
      <p:sp>
        <p:nvSpPr>
          <p:cNvPr id="36" name="Text Box 8">
            <a:extLst>
              <a:ext uri="{FF2B5EF4-FFF2-40B4-BE49-F238E27FC236}">
                <a16:creationId xmlns:a16="http://schemas.microsoft.com/office/drawing/2014/main" id="{4AA4326E-5AF9-47B2-BDD1-BD6280138782}"/>
              </a:ext>
            </a:extLst>
          </p:cNvPr>
          <p:cNvSpPr txBox="1"/>
          <p:nvPr/>
        </p:nvSpPr>
        <p:spPr>
          <a:xfrm>
            <a:off x="5810253" y="5765685"/>
            <a:ext cx="3057525" cy="1136772"/>
          </a:xfrm>
          <a:prstGeom prst="rect">
            <a:avLst/>
          </a:prstGeom>
          <a:noFill/>
          <a:ln cap="flat">
            <a:noFill/>
          </a:ln>
        </p:spPr>
        <p:txBody>
          <a:bodyPr vert="horz" wrap="square" lIns="36576" tIns="36576" rIns="36576" bIns="36576" anchor="t" anchorCtr="0" compatLnSpc="1">
            <a:no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900" b="0" i="0" u="none" strike="noStrike" kern="1200" cap="none" spc="0" baseline="0">
                <a:solidFill>
                  <a:srgbClr val="000000"/>
                </a:solidFill>
                <a:uFillTx/>
                <a:latin typeface="Calibri" pitchFamily="34"/>
              </a:rPr>
              <a:t>Diese Präsentation wurde mit finanzieller Unterstützung der Europäischen Union und des BMZ erstellt.</a:t>
            </a:r>
            <a:r>
              <a:rPr lang="de-DE" sz="900" b="0" i="0" u="none" strike="noStrike" kern="0" cap="none" spc="0" baseline="0">
                <a:solidFill>
                  <a:srgbClr val="000000"/>
                </a:solidFill>
                <a:uFillTx/>
                <a:latin typeface="Calibri" pitchFamily="34"/>
              </a:rPr>
              <a:t> Für den Inhalt dieses Dokuments ist ausschließlich das Projekt Gemeinde N verantwortlich und es gibt nicht die Position der Europäischen Union, des BMZ, von NOPLANETB oder der Stiftung Nord-Süd-Brücken wieder.</a:t>
            </a:r>
            <a:endParaRPr lang="de-DE" sz="1800" b="0" i="0" u="none" strike="noStrike" kern="0" cap="none" spc="0" baseline="0">
              <a:solidFill>
                <a:srgbClr val="000000"/>
              </a:solidFill>
              <a:uFillTx/>
              <a:latin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900" b="0" i="0" u="none" strike="noStrike" kern="1200" cap="none" spc="0" baseline="0">
                <a:solidFill>
                  <a:srgbClr val="000000"/>
                </a:solidFill>
                <a:uFillTx/>
                <a:latin typeface="Calibri" pitchFamily="34"/>
              </a:rPr>
              <a:t> </a:t>
            </a:r>
            <a:endParaRPr lang="de-DE" sz="1800" b="0" i="0" u="none" strike="noStrike" kern="1200" cap="none" spc="0" baseline="0">
              <a:solidFill>
                <a:srgbClr val="000000"/>
              </a:solidFill>
              <a:uFillTx/>
              <a:latin typeface="Arial" pitchFamily="34"/>
            </a:endParaRPr>
          </a:p>
        </p:txBody>
      </p:sp>
      <p:sp>
        <p:nvSpPr>
          <p:cNvPr id="38" name="Rechteck 1">
            <a:extLst>
              <a:ext uri="{FF2B5EF4-FFF2-40B4-BE49-F238E27FC236}">
                <a16:creationId xmlns:a16="http://schemas.microsoft.com/office/drawing/2014/main" id="{710EA7F2-3BFA-42BC-91F8-B6F0FFE2F645}"/>
              </a:ext>
            </a:extLst>
          </p:cNvPr>
          <p:cNvSpPr/>
          <p:nvPr/>
        </p:nvSpPr>
        <p:spPr>
          <a:xfrm>
            <a:off x="2267300" y="3497214"/>
            <a:ext cx="8162016"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dirty="0">
                <a:solidFill>
                  <a:srgbClr val="FFFFFF"/>
                </a:solidFill>
                <a:uFillTx/>
                <a:latin typeface="Calibri "/>
              </a:rPr>
              <a:t>für Gerechtigkeit, Frieden &amp;   </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dirty="0">
                <a:solidFill>
                  <a:srgbClr val="FFFFFF"/>
                </a:solidFill>
                <a:uFillTx/>
                <a:latin typeface="Calibri "/>
              </a:rPr>
              <a:t>         Bewahrung der Schöpfung</a:t>
            </a:r>
            <a:endParaRPr lang="de-DE" sz="1800" b="0" i="0" u="none" strike="noStrike" kern="1200" cap="none" spc="0" baseline="0" dirty="0">
              <a:solidFill>
                <a:srgbClr val="FFFFFF"/>
              </a:solidFill>
              <a:uFillTx/>
              <a:latin typeface="Calibri "/>
            </a:endParaRPr>
          </a:p>
        </p:txBody>
      </p:sp>
      <p:sp>
        <p:nvSpPr>
          <p:cNvPr id="39" name="Text Box 2">
            <a:extLst>
              <a:ext uri="{FF2B5EF4-FFF2-40B4-BE49-F238E27FC236}">
                <a16:creationId xmlns:a16="http://schemas.microsoft.com/office/drawing/2014/main" id="{E150FF4B-16C8-4A65-BFEF-358CDA0320BE}"/>
              </a:ext>
            </a:extLst>
          </p:cNvPr>
          <p:cNvSpPr txBox="1"/>
          <p:nvPr/>
        </p:nvSpPr>
        <p:spPr>
          <a:xfrm>
            <a:off x="1662397" y="131810"/>
            <a:ext cx="6054535" cy="1256897"/>
          </a:xfrm>
          <a:prstGeom prst="rect">
            <a:avLst/>
          </a:prstGeom>
          <a:noFill/>
          <a:ln cap="flat">
            <a:noFill/>
          </a:ln>
        </p:spPr>
        <p:txBody>
          <a:bodyPr vert="horz" wrap="square" lIns="36576" tIns="36576" rIns="36576" bIns="36576" anchor="t" anchorCtr="0" compatLnSpc="1">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8800" b="1" i="0" u="none" strike="noStrike" kern="1200" cap="none" spc="300" baseline="0">
                <a:solidFill>
                  <a:srgbClr val="2A6431"/>
                </a:solidFill>
                <a:uFillTx/>
                <a:latin typeface="Calibri"/>
              </a:rPr>
              <a:t>GEMEINDE</a:t>
            </a:r>
            <a:r>
              <a:rPr lang="de-DE" sz="8000" b="1" i="0" u="none" strike="noStrike" kern="1200" cap="none" spc="300" baseline="0">
                <a:solidFill>
                  <a:srgbClr val="000000"/>
                </a:solidFill>
                <a:uFillTx/>
                <a:latin typeface="Calibri"/>
              </a:rPr>
              <a:t> </a:t>
            </a:r>
            <a:endParaRPr lang="de-DE" sz="2800" b="0" i="0" u="none" strike="noStrike" kern="1200" cap="none" spc="300" baseline="0">
              <a:solidFill>
                <a:srgbClr val="000000"/>
              </a:solidFill>
              <a:uFillTx/>
              <a:latin typeface="Calibri"/>
            </a:endParaRPr>
          </a:p>
        </p:txBody>
      </p:sp>
      <p:pic>
        <p:nvPicPr>
          <p:cNvPr id="40" name="Grafik 5">
            <a:extLst>
              <a:ext uri="{FF2B5EF4-FFF2-40B4-BE49-F238E27FC236}">
                <a16:creationId xmlns:a16="http://schemas.microsoft.com/office/drawing/2014/main" id="{506F5E44-C6FD-40BA-BE67-B08E924DEC95}"/>
              </a:ext>
            </a:extLst>
          </p:cNvPr>
          <p:cNvPicPr>
            <a:picLocks noChangeAspect="1"/>
          </p:cNvPicPr>
          <p:nvPr/>
        </p:nvPicPr>
        <p:blipFill>
          <a:blip r:embed="rId10"/>
          <a:stretch>
            <a:fillRect/>
          </a:stretch>
        </p:blipFill>
        <p:spPr>
          <a:xfrm>
            <a:off x="7027191" y="5363577"/>
            <a:ext cx="1205096" cy="354512"/>
          </a:xfrm>
          <a:prstGeom prst="rect">
            <a:avLst/>
          </a:prstGeom>
          <a:noFill/>
          <a:ln cap="flat">
            <a:noFill/>
          </a:ln>
        </p:spPr>
      </p:pic>
      <p:pic>
        <p:nvPicPr>
          <p:cNvPr id="41" name="Grafik 20" descr="Ein Bild, das Raum enthält.&#10;&#10;Automatisch generierte Beschreibung">
            <a:extLst>
              <a:ext uri="{FF2B5EF4-FFF2-40B4-BE49-F238E27FC236}">
                <a16:creationId xmlns:a16="http://schemas.microsoft.com/office/drawing/2014/main" id="{DE9E2C2C-53C2-4E9B-ABE4-37545ECA6797}"/>
              </a:ext>
            </a:extLst>
          </p:cNvPr>
          <p:cNvPicPr>
            <a:picLocks noChangeAspect="1"/>
          </p:cNvPicPr>
          <p:nvPr/>
        </p:nvPicPr>
        <p:blipFill>
          <a:blip r:embed="rId11"/>
          <a:stretch>
            <a:fillRect/>
          </a:stretch>
        </p:blipFill>
        <p:spPr>
          <a:xfrm>
            <a:off x="50406" y="3056811"/>
            <a:ext cx="1950991" cy="1951786"/>
          </a:xfrm>
          <a:prstGeom prst="rect">
            <a:avLst/>
          </a:prstGeom>
          <a:noFill/>
          <a:ln cap="flat">
            <a:noFill/>
          </a:ln>
        </p:spPr>
      </p:pic>
      <p:pic>
        <p:nvPicPr>
          <p:cNvPr id="42" name="Grafik 41">
            <a:extLst>
              <a:ext uri="{FF2B5EF4-FFF2-40B4-BE49-F238E27FC236}">
                <a16:creationId xmlns:a16="http://schemas.microsoft.com/office/drawing/2014/main" id="{96C3D180-8826-4D42-AACC-43304295BA11}"/>
              </a:ext>
            </a:extLst>
          </p:cNvPr>
          <p:cNvPicPr>
            <a:picLocks noChangeAspect="1"/>
          </p:cNvPicPr>
          <p:nvPr/>
        </p:nvPicPr>
        <p:blipFill>
          <a:blip r:embed="rId12"/>
          <a:stretch>
            <a:fillRect/>
          </a:stretch>
        </p:blipFill>
        <p:spPr>
          <a:xfrm>
            <a:off x="1732477" y="5264831"/>
            <a:ext cx="1219087" cy="1333167"/>
          </a:xfrm>
          <a:prstGeom prst="rect">
            <a:avLst/>
          </a:prstGeom>
          <a:noFill/>
          <a:ln cap="flat">
            <a:noFill/>
          </a:ln>
        </p:spPr>
      </p:pic>
      <p:pic>
        <p:nvPicPr>
          <p:cNvPr id="43" name="Grafik 17" descr="Ein Bild, das Text enthält.&#10;&#10;Automatisch generierte Beschreibung">
            <a:extLst>
              <a:ext uri="{FF2B5EF4-FFF2-40B4-BE49-F238E27FC236}">
                <a16:creationId xmlns:a16="http://schemas.microsoft.com/office/drawing/2014/main" id="{1B7308F1-FB5C-4F5B-9F43-3F24D4C1A1EF}"/>
              </a:ext>
            </a:extLst>
          </p:cNvPr>
          <p:cNvPicPr>
            <a:picLocks noChangeAspect="1"/>
          </p:cNvPicPr>
          <p:nvPr/>
        </p:nvPicPr>
        <p:blipFill>
          <a:blip r:embed="rId3"/>
          <a:srcRect l="13040" t="27915"/>
          <a:stretch>
            <a:fillRect/>
          </a:stretch>
        </p:blipFill>
        <p:spPr>
          <a:xfrm>
            <a:off x="3333746" y="6300920"/>
            <a:ext cx="2319375" cy="354512"/>
          </a:xfrm>
          <a:prstGeom prst="rect">
            <a:avLst/>
          </a:prstGeom>
          <a:noFill/>
          <a:ln cap="flat">
            <a:noFill/>
          </a:ln>
        </p:spPr>
      </p:pic>
      <p:pic>
        <p:nvPicPr>
          <p:cNvPr id="19" name="Grafik 18">
            <a:extLst>
              <a:ext uri="{FF2B5EF4-FFF2-40B4-BE49-F238E27FC236}">
                <a16:creationId xmlns:a16="http://schemas.microsoft.com/office/drawing/2014/main" id="{60F28254-224C-4ECE-B265-510487AE63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406" y="5180605"/>
            <a:ext cx="649545" cy="1652906"/>
          </a:xfrm>
          <a:prstGeom prst="rect">
            <a:avLst/>
          </a:prstGeom>
        </p:spPr>
      </p:pic>
    </p:spTree>
    <p:extLst>
      <p:ext uri="{BB962C8B-B14F-4D97-AF65-F5344CB8AC3E}">
        <p14:creationId xmlns:p14="http://schemas.microsoft.com/office/powerpoint/2010/main" val="365437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Zeichnung enthält.&#10;&#10;Automatisch generierte Beschreibung">
            <a:extLst>
              <a:ext uri="{FF2B5EF4-FFF2-40B4-BE49-F238E27FC236}">
                <a16:creationId xmlns:a16="http://schemas.microsoft.com/office/drawing/2014/main" id="{EFE17888-3A60-4AE2-9A46-B60AA1FB534A}"/>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7" name="Grafik 6" descr="Ein Bild, das Text, Schild, Uhr, Raum enthält.&#10;&#10;Automatisch generierte Beschreibung">
            <a:extLst>
              <a:ext uri="{FF2B5EF4-FFF2-40B4-BE49-F238E27FC236}">
                <a16:creationId xmlns:a16="http://schemas.microsoft.com/office/drawing/2014/main" id="{F6DA641D-6C13-457F-8F84-E04D66C50839}"/>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5" name="Grafik 4">
            <a:extLst>
              <a:ext uri="{FF2B5EF4-FFF2-40B4-BE49-F238E27FC236}">
                <a16:creationId xmlns:a16="http://schemas.microsoft.com/office/drawing/2014/main" id="{532D7DA8-D9DA-4006-8D00-36171EFE8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53096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Ein Bild, das Zeichnung enthält.&#10;&#10;Automatisch generierte Beschreibung">
            <a:extLst>
              <a:ext uri="{FF2B5EF4-FFF2-40B4-BE49-F238E27FC236}">
                <a16:creationId xmlns:a16="http://schemas.microsoft.com/office/drawing/2014/main" id="{591BBE67-B122-4D91-B2F1-D1C43E2606A0}"/>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13" name="Grafik 6" descr="Ein Bild, das Text, Schild, Uhr, Raum enthält.&#10;&#10;Automatisch generierte Beschreibung">
            <a:extLst>
              <a:ext uri="{FF2B5EF4-FFF2-40B4-BE49-F238E27FC236}">
                <a16:creationId xmlns:a16="http://schemas.microsoft.com/office/drawing/2014/main" id="{3521A0B8-886D-4EF5-ABC2-AEB4DBBB4978}"/>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3" name="Grafik 2">
            <a:extLst>
              <a:ext uri="{FF2B5EF4-FFF2-40B4-BE49-F238E27FC236}">
                <a16:creationId xmlns:a16="http://schemas.microsoft.com/office/drawing/2014/main" id="{5C13EBDC-DD15-4B9D-B10E-D26B35B0C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56288" flipH="1">
            <a:off x="776968" y="1602552"/>
            <a:ext cx="1735051" cy="2427212"/>
          </a:xfrm>
          <a:prstGeom prst="rect">
            <a:avLst/>
          </a:prstGeom>
        </p:spPr>
      </p:pic>
      <p:pic>
        <p:nvPicPr>
          <p:cNvPr id="15" name="Grafik 14">
            <a:extLst>
              <a:ext uri="{FF2B5EF4-FFF2-40B4-BE49-F238E27FC236}">
                <a16:creationId xmlns:a16="http://schemas.microsoft.com/office/drawing/2014/main" id="{32AB5BC8-9446-4DE5-9DA6-375E83C00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56288" flipH="1">
            <a:off x="4418145" y="3141200"/>
            <a:ext cx="1172838" cy="1640716"/>
          </a:xfrm>
          <a:prstGeom prst="rect">
            <a:avLst/>
          </a:prstGeom>
        </p:spPr>
      </p:pic>
      <p:pic>
        <p:nvPicPr>
          <p:cNvPr id="16" name="Grafik 15">
            <a:extLst>
              <a:ext uri="{FF2B5EF4-FFF2-40B4-BE49-F238E27FC236}">
                <a16:creationId xmlns:a16="http://schemas.microsoft.com/office/drawing/2014/main" id="{7092FD9D-196E-4CAC-8D4D-DAA70E789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38344">
            <a:off x="7027926" y="1774689"/>
            <a:ext cx="1710723" cy="2427212"/>
          </a:xfrm>
          <a:prstGeom prst="rect">
            <a:avLst/>
          </a:prstGeom>
        </p:spPr>
      </p:pic>
      <p:pic>
        <p:nvPicPr>
          <p:cNvPr id="17" name="Grafik 16">
            <a:extLst>
              <a:ext uri="{FF2B5EF4-FFF2-40B4-BE49-F238E27FC236}">
                <a16:creationId xmlns:a16="http://schemas.microsoft.com/office/drawing/2014/main" id="{D2CBA4B6-5C53-47CE-9BB5-9C65B11F7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38344">
            <a:off x="8146836" y="3561925"/>
            <a:ext cx="930696" cy="1320493"/>
          </a:xfrm>
          <a:prstGeom prst="rect">
            <a:avLst/>
          </a:prstGeom>
        </p:spPr>
      </p:pic>
      <p:pic>
        <p:nvPicPr>
          <p:cNvPr id="18" name="Grafik 17">
            <a:extLst>
              <a:ext uri="{FF2B5EF4-FFF2-40B4-BE49-F238E27FC236}">
                <a16:creationId xmlns:a16="http://schemas.microsoft.com/office/drawing/2014/main" id="{DADEB4FE-C0C3-42F4-ABF0-D856A1206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338344">
            <a:off x="6417766" y="4974951"/>
            <a:ext cx="1112907" cy="1579017"/>
          </a:xfrm>
          <a:prstGeom prst="rect">
            <a:avLst/>
          </a:prstGeom>
        </p:spPr>
      </p:pic>
      <p:pic>
        <p:nvPicPr>
          <p:cNvPr id="19" name="Grafik 18">
            <a:extLst>
              <a:ext uri="{FF2B5EF4-FFF2-40B4-BE49-F238E27FC236}">
                <a16:creationId xmlns:a16="http://schemas.microsoft.com/office/drawing/2014/main" id="{411BEAF3-EDCB-4620-8544-F16EAC9CF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56288" flipH="1">
            <a:off x="3644681" y="1427770"/>
            <a:ext cx="1172838" cy="1640716"/>
          </a:xfrm>
          <a:prstGeom prst="rect">
            <a:avLst/>
          </a:prstGeom>
        </p:spPr>
      </p:pic>
      <p:pic>
        <p:nvPicPr>
          <p:cNvPr id="11" name="Grafik 10">
            <a:extLst>
              <a:ext uri="{FF2B5EF4-FFF2-40B4-BE49-F238E27FC236}">
                <a16:creationId xmlns:a16="http://schemas.microsoft.com/office/drawing/2014/main" id="{BFA772BC-3E53-4BD7-B2AB-B3713A961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30512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3"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Zeichnung enthält.&#10;&#10;Automatisch generierte Beschreibung">
            <a:extLst>
              <a:ext uri="{FF2B5EF4-FFF2-40B4-BE49-F238E27FC236}">
                <a16:creationId xmlns:a16="http://schemas.microsoft.com/office/drawing/2014/main" id="{3C2DFA42-5185-4FB3-A7BF-D8AF342A5F33}"/>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8" name="Grafik 6" descr="Ein Bild, das Text, Schild, Uhr, Raum enthält.&#10;&#10;Automatisch generierte Beschreibung">
            <a:extLst>
              <a:ext uri="{FF2B5EF4-FFF2-40B4-BE49-F238E27FC236}">
                <a16:creationId xmlns:a16="http://schemas.microsoft.com/office/drawing/2014/main" id="{5B5B4028-097D-4047-B796-09054D60F9D9}"/>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4" name="Grafik 3" descr="Ein Bild, das Schild enthält.&#10;&#10;Automatisch generierte Beschreibung">
            <a:extLst>
              <a:ext uri="{FF2B5EF4-FFF2-40B4-BE49-F238E27FC236}">
                <a16:creationId xmlns:a16="http://schemas.microsoft.com/office/drawing/2014/main" id="{03864AB2-7811-4BEA-BE21-B9DB50866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68153">
            <a:off x="6936825" y="1218661"/>
            <a:ext cx="2380291" cy="3130037"/>
          </a:xfrm>
          <a:prstGeom prst="rect">
            <a:avLst/>
          </a:prstGeom>
        </p:spPr>
      </p:pic>
      <p:pic>
        <p:nvPicPr>
          <p:cNvPr id="11" name="Grafik 10" descr="Ein Bild, das Schild enthält.&#10;&#10;Automatisch generierte Beschreibung">
            <a:extLst>
              <a:ext uri="{FF2B5EF4-FFF2-40B4-BE49-F238E27FC236}">
                <a16:creationId xmlns:a16="http://schemas.microsoft.com/office/drawing/2014/main" id="{4C84A0C3-044A-459B-BB4C-4480A9714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243925" flipH="1">
            <a:off x="376530" y="1140822"/>
            <a:ext cx="2359351" cy="3130037"/>
          </a:xfrm>
          <a:prstGeom prst="rect">
            <a:avLst/>
          </a:prstGeom>
        </p:spPr>
      </p:pic>
      <p:pic>
        <p:nvPicPr>
          <p:cNvPr id="7" name="Grafik 6">
            <a:extLst>
              <a:ext uri="{FF2B5EF4-FFF2-40B4-BE49-F238E27FC236}">
                <a16:creationId xmlns:a16="http://schemas.microsoft.com/office/drawing/2014/main" id="{921D17E5-0368-4A97-8986-86CE0006D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59453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E0E3CB6E-10EE-4F7D-BD2C-C017698DCB22}"/>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EE70A7DA-DB96-4138-8E47-A73430A6279C}"/>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C4FBE5A5-865E-4B38-97A6-D3CDF3E66AA3}"/>
              </a:ext>
            </a:extLst>
          </p:cNvPr>
          <p:cNvSpPr/>
          <p:nvPr/>
        </p:nvSpPr>
        <p:spPr>
          <a:xfrm>
            <a:off x="1689375" y="3248858"/>
            <a:ext cx="6394134" cy="1569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4800" b="1" i="0" u="none" strike="noStrike" kern="0" cap="none" spc="0" normalizeH="0" baseline="0" noProof="0" dirty="0">
                <a:ln>
                  <a:noFill/>
                </a:ln>
                <a:solidFill>
                  <a:srgbClr val="FFFFFF"/>
                </a:solidFill>
                <a:effectLst/>
                <a:uLnTx/>
                <a:uFillTx/>
                <a:latin typeface="Calibri "/>
                <a:ea typeface="+mn-ea"/>
                <a:cs typeface="+mn-cs"/>
              </a:rPr>
              <a:t>Ziele auswählen wie ein Roboter</a:t>
            </a:r>
            <a:endParaRPr kumimoji="0" lang="de-DE" sz="2800" b="0" i="0" u="none" strike="noStrike" kern="1200" cap="none" spc="0" normalizeH="0" baseline="0" noProof="0" dirty="0">
              <a:ln>
                <a:noFill/>
              </a:ln>
              <a:solidFill>
                <a:srgbClr val="FFFFFF"/>
              </a:solidFill>
              <a:effectLst/>
              <a:uLnTx/>
              <a:uFillTx/>
              <a:latin typeface="Calibri "/>
              <a:ea typeface="+mn-ea"/>
              <a:cs typeface="+mn-cs"/>
            </a:endParaRPr>
          </a:p>
        </p:txBody>
      </p:sp>
      <p:pic>
        <p:nvPicPr>
          <p:cNvPr id="6" name="Grafik 5">
            <a:extLst>
              <a:ext uri="{FF2B5EF4-FFF2-40B4-BE49-F238E27FC236}">
                <a16:creationId xmlns:a16="http://schemas.microsoft.com/office/drawing/2014/main" id="{A62CBC5D-8B09-4E24-BF9B-1F9AD0E66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6A78769-BCDF-406C-94EC-746451E05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9764">
            <a:off x="-794167" y="-307442"/>
            <a:ext cx="8876211" cy="7985519"/>
          </a:xfrm>
          <a:prstGeom prst="rect">
            <a:avLst/>
          </a:prstGeom>
        </p:spPr>
      </p:pic>
      <p:pic>
        <p:nvPicPr>
          <p:cNvPr id="7" name="Grafik 6" descr="Ein Bild, das Zeichnung enthält.&#10;&#10;Automatisch generierte Beschreibung">
            <a:extLst>
              <a:ext uri="{FF2B5EF4-FFF2-40B4-BE49-F238E27FC236}">
                <a16:creationId xmlns:a16="http://schemas.microsoft.com/office/drawing/2014/main" id="{3968CFB2-F640-4FE7-B512-7DA4D5CD8CFB}"/>
              </a:ext>
            </a:extLst>
          </p:cNvPr>
          <p:cNvPicPr>
            <a:picLocks noChangeAspect="1"/>
          </p:cNvPicPr>
          <p:nvPr/>
        </p:nvPicPr>
        <p:blipFill rotWithShape="1">
          <a:blip r:embed="rId4">
            <a:alphaModFix amt="20000"/>
          </a:blip>
          <a:srcRect l="18297" t="3794" b="7796"/>
          <a:stretch/>
        </p:blipFill>
        <p:spPr>
          <a:xfrm>
            <a:off x="0" y="1"/>
            <a:ext cx="1957382" cy="6858000"/>
          </a:xfrm>
          <a:prstGeom prst="rect">
            <a:avLst/>
          </a:prstGeom>
          <a:noFill/>
          <a:ln cap="flat">
            <a:noFill/>
          </a:ln>
        </p:spPr>
      </p:pic>
      <p:sp>
        <p:nvSpPr>
          <p:cNvPr id="11" name="Textfeld 10">
            <a:extLst>
              <a:ext uri="{FF2B5EF4-FFF2-40B4-BE49-F238E27FC236}">
                <a16:creationId xmlns:a16="http://schemas.microsoft.com/office/drawing/2014/main" id="{D0298F96-FFEC-4A9F-96F6-718EEB174A70}"/>
              </a:ext>
            </a:extLst>
          </p:cNvPr>
          <p:cNvSpPr txBox="1"/>
          <p:nvPr/>
        </p:nvSpPr>
        <p:spPr>
          <a:xfrm rot="20318167">
            <a:off x="4170861" y="1977551"/>
            <a:ext cx="1317669" cy="523220"/>
          </a:xfrm>
          <a:prstGeom prst="rect">
            <a:avLst/>
          </a:prstGeom>
          <a:noFill/>
        </p:spPr>
        <p:txBody>
          <a:bodyPr wrap="none" rtlCol="0">
            <a:spAutoFit/>
          </a:bodyPr>
          <a:lstStyle/>
          <a:p>
            <a:pPr algn="ctr"/>
            <a:r>
              <a:rPr lang="de-DE" sz="2800" b="1" dirty="0">
                <a:solidFill>
                  <a:schemeClr val="bg1"/>
                </a:solidFill>
              </a:rPr>
              <a:t>Einfluss</a:t>
            </a:r>
          </a:p>
        </p:txBody>
      </p:sp>
      <p:pic>
        <p:nvPicPr>
          <p:cNvPr id="6" name="Grafik 5">
            <a:extLst>
              <a:ext uri="{FF2B5EF4-FFF2-40B4-BE49-F238E27FC236}">
                <a16:creationId xmlns:a16="http://schemas.microsoft.com/office/drawing/2014/main" id="{A5919E1F-8690-4EF6-BC45-AA5F79C1D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77749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Zeichnung enthält.&#10;&#10;Automatisch generierte Beschreibung">
            <a:extLst>
              <a:ext uri="{FF2B5EF4-FFF2-40B4-BE49-F238E27FC236}">
                <a16:creationId xmlns:a16="http://schemas.microsoft.com/office/drawing/2014/main" id="{0205B037-1ABA-4048-9084-61577FE3BB20}"/>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graphicFrame>
        <p:nvGraphicFramePr>
          <p:cNvPr id="2" name="Tabelle 1">
            <a:extLst>
              <a:ext uri="{FF2B5EF4-FFF2-40B4-BE49-F238E27FC236}">
                <a16:creationId xmlns:a16="http://schemas.microsoft.com/office/drawing/2014/main" id="{F84609A2-E4F4-477D-804D-31E1FFD177FB}"/>
              </a:ext>
            </a:extLst>
          </p:cNvPr>
          <p:cNvGraphicFramePr>
            <a:graphicFrameLocks noGrp="1"/>
          </p:cNvGraphicFramePr>
          <p:nvPr>
            <p:extLst>
              <p:ext uri="{D42A27DB-BD31-4B8C-83A1-F6EECF244321}">
                <p14:modId xmlns:p14="http://schemas.microsoft.com/office/powerpoint/2010/main" val="468123238"/>
              </p:ext>
            </p:extLst>
          </p:nvPr>
        </p:nvGraphicFramePr>
        <p:xfrm>
          <a:off x="3236243" y="220140"/>
          <a:ext cx="4739474" cy="6317040"/>
        </p:xfrm>
        <a:graphic>
          <a:graphicData uri="http://schemas.openxmlformats.org/drawingml/2006/table">
            <a:tbl>
              <a:tblPr firstRow="1" bandRow="1">
                <a:tableStyleId>{2D5ABB26-0587-4C30-8999-92F81FD0307C}</a:tableStyleId>
              </a:tblPr>
              <a:tblGrid>
                <a:gridCol w="3164556">
                  <a:extLst>
                    <a:ext uri="{9D8B030D-6E8A-4147-A177-3AD203B41FA5}">
                      <a16:colId xmlns:a16="http://schemas.microsoft.com/office/drawing/2014/main" val="4093040617"/>
                    </a:ext>
                  </a:extLst>
                </a:gridCol>
                <a:gridCol w="1574918">
                  <a:extLst>
                    <a:ext uri="{9D8B030D-6E8A-4147-A177-3AD203B41FA5}">
                      <a16:colId xmlns:a16="http://schemas.microsoft.com/office/drawing/2014/main" val="1233500874"/>
                    </a:ext>
                  </a:extLst>
                </a:gridCol>
              </a:tblGrid>
              <a:tr h="468000">
                <a:tc>
                  <a:txBody>
                    <a:bodyPr/>
                    <a:lstStyle/>
                    <a:p>
                      <a:endParaRPr lang="de-DE" sz="2000" b="1" dirty="0">
                        <a:solidFill>
                          <a:srgbClr val="205F42"/>
                        </a:solidFill>
                      </a:endParaRPr>
                    </a:p>
                  </a:txBody>
                  <a:tcPr/>
                </a:tc>
                <a:tc>
                  <a:txBody>
                    <a:bodyPr/>
                    <a:lstStyle/>
                    <a:p>
                      <a:r>
                        <a:rPr lang="de-DE" sz="2000" b="1" dirty="0">
                          <a:solidFill>
                            <a:srgbClr val="29630E"/>
                          </a:solidFill>
                        </a:rPr>
                        <a:t>kg CO2/kg</a:t>
                      </a:r>
                    </a:p>
                    <a:p>
                      <a:endParaRPr lang="de-DE" sz="2000" b="1" dirty="0">
                        <a:solidFill>
                          <a:srgbClr val="205F42"/>
                        </a:solidFill>
                      </a:endParaRPr>
                    </a:p>
                  </a:txBody>
                  <a:tcPr/>
                </a:tc>
                <a:extLst>
                  <a:ext uri="{0D108BD9-81ED-4DB2-BD59-A6C34878D82A}">
                    <a16:rowId xmlns:a16="http://schemas.microsoft.com/office/drawing/2014/main" val="676144282"/>
                  </a:ext>
                </a:extLst>
              </a:tr>
              <a:tr h="468000">
                <a:tc>
                  <a:txBody>
                    <a:bodyPr/>
                    <a:lstStyle/>
                    <a:p>
                      <a:r>
                        <a:rPr lang="de-DE" sz="2000" b="1" dirty="0">
                          <a:solidFill>
                            <a:srgbClr val="29630E"/>
                          </a:solidFill>
                        </a:rPr>
                        <a:t>Butter</a:t>
                      </a:r>
                    </a:p>
                  </a:txBody>
                  <a:tcPr/>
                </a:tc>
                <a:tc>
                  <a:txBody>
                    <a:bodyPr/>
                    <a:lstStyle/>
                    <a:p>
                      <a:r>
                        <a:rPr lang="de-DE" sz="2000" b="1" dirty="0">
                          <a:solidFill>
                            <a:srgbClr val="29630E"/>
                          </a:solidFill>
                        </a:rPr>
                        <a:t>23,8</a:t>
                      </a:r>
                    </a:p>
                  </a:txBody>
                  <a:tcPr/>
                </a:tc>
                <a:extLst>
                  <a:ext uri="{0D108BD9-81ED-4DB2-BD59-A6C34878D82A}">
                    <a16:rowId xmlns:a16="http://schemas.microsoft.com/office/drawing/2014/main" val="4154551767"/>
                  </a:ext>
                </a:extLst>
              </a:tr>
              <a:tr h="468000">
                <a:tc>
                  <a:txBody>
                    <a:bodyPr/>
                    <a:lstStyle/>
                    <a:p>
                      <a:r>
                        <a:rPr lang="de-DE" sz="2000" b="1" dirty="0">
                          <a:solidFill>
                            <a:schemeClr val="tx1"/>
                          </a:solidFill>
                        </a:rPr>
                        <a:t>Rindfleisch</a:t>
                      </a:r>
                    </a:p>
                  </a:txBody>
                  <a:tcPr>
                    <a:solidFill>
                      <a:srgbClr val="DDF0C8"/>
                    </a:solidFill>
                  </a:tcPr>
                </a:tc>
                <a:tc>
                  <a:txBody>
                    <a:bodyPr/>
                    <a:lstStyle/>
                    <a:p>
                      <a:r>
                        <a:rPr lang="de-DE" sz="2000" b="1" dirty="0">
                          <a:solidFill>
                            <a:schemeClr val="tx1"/>
                          </a:solidFill>
                        </a:rPr>
                        <a:t>13,3</a:t>
                      </a:r>
                    </a:p>
                  </a:txBody>
                  <a:tcPr>
                    <a:solidFill>
                      <a:srgbClr val="DDF0C8"/>
                    </a:solidFill>
                  </a:tcPr>
                </a:tc>
                <a:extLst>
                  <a:ext uri="{0D108BD9-81ED-4DB2-BD59-A6C34878D82A}">
                    <a16:rowId xmlns:a16="http://schemas.microsoft.com/office/drawing/2014/main" val="1878188649"/>
                  </a:ext>
                </a:extLst>
              </a:tr>
              <a:tr h="468000">
                <a:tc>
                  <a:txBody>
                    <a:bodyPr/>
                    <a:lstStyle/>
                    <a:p>
                      <a:r>
                        <a:rPr lang="de-DE" sz="2000" b="1" dirty="0">
                          <a:solidFill>
                            <a:srgbClr val="29630E"/>
                          </a:solidFill>
                        </a:rPr>
                        <a:t>Käse</a:t>
                      </a:r>
                    </a:p>
                  </a:txBody>
                  <a:tcPr/>
                </a:tc>
                <a:tc>
                  <a:txBody>
                    <a:bodyPr/>
                    <a:lstStyle/>
                    <a:p>
                      <a:r>
                        <a:rPr lang="de-DE" sz="2000" b="1" dirty="0">
                          <a:solidFill>
                            <a:srgbClr val="29630E"/>
                          </a:solidFill>
                        </a:rPr>
                        <a:t>8,5</a:t>
                      </a:r>
                    </a:p>
                  </a:txBody>
                  <a:tcPr/>
                </a:tc>
                <a:extLst>
                  <a:ext uri="{0D108BD9-81ED-4DB2-BD59-A6C34878D82A}">
                    <a16:rowId xmlns:a16="http://schemas.microsoft.com/office/drawing/2014/main" val="2413387522"/>
                  </a:ext>
                </a:extLst>
              </a:tr>
              <a:tr h="468000">
                <a:tc>
                  <a:txBody>
                    <a:bodyPr/>
                    <a:lstStyle/>
                    <a:p>
                      <a:r>
                        <a:rPr lang="de-DE" sz="2000" b="1" dirty="0">
                          <a:solidFill>
                            <a:schemeClr val="tx1"/>
                          </a:solidFill>
                        </a:rPr>
                        <a:t>Rohwurst</a:t>
                      </a:r>
                    </a:p>
                  </a:txBody>
                  <a:tcPr>
                    <a:solidFill>
                      <a:srgbClr val="DDF0C8"/>
                    </a:solidFill>
                  </a:tcPr>
                </a:tc>
                <a:tc>
                  <a:txBody>
                    <a:bodyPr/>
                    <a:lstStyle/>
                    <a:p>
                      <a:r>
                        <a:rPr lang="de-DE" sz="2000" b="1" dirty="0"/>
                        <a:t>8,0</a:t>
                      </a:r>
                    </a:p>
                  </a:txBody>
                  <a:tcPr>
                    <a:solidFill>
                      <a:srgbClr val="DDF0C8"/>
                    </a:solidFill>
                  </a:tcPr>
                </a:tc>
                <a:extLst>
                  <a:ext uri="{0D108BD9-81ED-4DB2-BD59-A6C34878D82A}">
                    <a16:rowId xmlns:a16="http://schemas.microsoft.com/office/drawing/2014/main" val="378321407"/>
                  </a:ext>
                </a:extLst>
              </a:tr>
              <a:tr h="468000">
                <a:tc>
                  <a:txBody>
                    <a:bodyPr/>
                    <a:lstStyle/>
                    <a:p>
                      <a:r>
                        <a:rPr lang="de-DE" sz="2000" b="1" dirty="0">
                          <a:solidFill>
                            <a:srgbClr val="29630E"/>
                          </a:solidFill>
                        </a:rPr>
                        <a:t>Sahne</a:t>
                      </a:r>
                    </a:p>
                  </a:txBody>
                  <a:tcPr/>
                </a:tc>
                <a:tc>
                  <a:txBody>
                    <a:bodyPr/>
                    <a:lstStyle/>
                    <a:p>
                      <a:r>
                        <a:rPr lang="de-DE" sz="2000" b="1" dirty="0">
                          <a:solidFill>
                            <a:srgbClr val="29630E"/>
                          </a:solidFill>
                        </a:rPr>
                        <a:t>7,6</a:t>
                      </a:r>
                    </a:p>
                  </a:txBody>
                  <a:tcPr/>
                </a:tc>
                <a:extLst>
                  <a:ext uri="{0D108BD9-81ED-4DB2-BD59-A6C34878D82A}">
                    <a16:rowId xmlns:a16="http://schemas.microsoft.com/office/drawing/2014/main" val="2217695223"/>
                  </a:ext>
                </a:extLst>
              </a:tr>
              <a:tr h="468000">
                <a:tc>
                  <a:txBody>
                    <a:bodyPr/>
                    <a:lstStyle/>
                    <a:p>
                      <a:r>
                        <a:rPr lang="de-DE" sz="2000" b="1" dirty="0">
                          <a:solidFill>
                            <a:schemeClr val="tx1"/>
                          </a:solidFill>
                        </a:rPr>
                        <a:t>Pommes tiefgekühlt</a:t>
                      </a:r>
                    </a:p>
                  </a:txBody>
                  <a:tcPr>
                    <a:solidFill>
                      <a:srgbClr val="DDF0C8"/>
                    </a:solidFill>
                  </a:tcPr>
                </a:tc>
                <a:tc>
                  <a:txBody>
                    <a:bodyPr/>
                    <a:lstStyle/>
                    <a:p>
                      <a:r>
                        <a:rPr lang="de-DE" sz="2000" b="1" dirty="0"/>
                        <a:t>5,7</a:t>
                      </a:r>
                    </a:p>
                  </a:txBody>
                  <a:tcPr>
                    <a:solidFill>
                      <a:srgbClr val="DDF0C8"/>
                    </a:solidFill>
                  </a:tcPr>
                </a:tc>
                <a:extLst>
                  <a:ext uri="{0D108BD9-81ED-4DB2-BD59-A6C34878D82A}">
                    <a16:rowId xmlns:a16="http://schemas.microsoft.com/office/drawing/2014/main" val="1149666449"/>
                  </a:ext>
                </a:extLst>
              </a:tr>
              <a:tr h="468000">
                <a:tc>
                  <a:txBody>
                    <a:bodyPr/>
                    <a:lstStyle/>
                    <a:p>
                      <a:r>
                        <a:rPr lang="de-DE" sz="2000" b="1" dirty="0">
                          <a:solidFill>
                            <a:srgbClr val="29630E"/>
                          </a:solidFill>
                        </a:rPr>
                        <a:t>Schweinefleisch</a:t>
                      </a:r>
                    </a:p>
                  </a:txBody>
                  <a:tcPr/>
                </a:tc>
                <a:tc>
                  <a:txBody>
                    <a:bodyPr/>
                    <a:lstStyle/>
                    <a:p>
                      <a:r>
                        <a:rPr lang="de-DE" sz="2000" b="1" dirty="0">
                          <a:solidFill>
                            <a:srgbClr val="29630E"/>
                          </a:solidFill>
                        </a:rPr>
                        <a:t>3,3</a:t>
                      </a:r>
                    </a:p>
                  </a:txBody>
                  <a:tcPr/>
                </a:tc>
                <a:extLst>
                  <a:ext uri="{0D108BD9-81ED-4DB2-BD59-A6C34878D82A}">
                    <a16:rowId xmlns:a16="http://schemas.microsoft.com/office/drawing/2014/main" val="2559546255"/>
                  </a:ext>
                </a:extLst>
              </a:tr>
              <a:tr h="468000">
                <a:tc>
                  <a:txBody>
                    <a:bodyPr/>
                    <a:lstStyle/>
                    <a:p>
                      <a:r>
                        <a:rPr lang="de-DE" sz="2000" b="1" dirty="0">
                          <a:solidFill>
                            <a:schemeClr val="tx1"/>
                          </a:solidFill>
                        </a:rPr>
                        <a:t>Tomaten außerhalb Saison</a:t>
                      </a:r>
                    </a:p>
                  </a:txBody>
                  <a:tcPr>
                    <a:solidFill>
                      <a:srgbClr val="DDF0C8"/>
                    </a:solidFill>
                  </a:tcPr>
                </a:tc>
                <a:tc>
                  <a:txBody>
                    <a:bodyPr/>
                    <a:lstStyle/>
                    <a:p>
                      <a:r>
                        <a:rPr lang="de-DE" sz="2000" b="1" dirty="0"/>
                        <a:t>3,2</a:t>
                      </a:r>
                    </a:p>
                  </a:txBody>
                  <a:tcPr>
                    <a:solidFill>
                      <a:srgbClr val="DDF0C8"/>
                    </a:solidFill>
                  </a:tcPr>
                </a:tc>
                <a:extLst>
                  <a:ext uri="{0D108BD9-81ED-4DB2-BD59-A6C34878D82A}">
                    <a16:rowId xmlns:a16="http://schemas.microsoft.com/office/drawing/2014/main" val="2370372622"/>
                  </a:ext>
                </a:extLst>
              </a:tr>
              <a:tr h="468000">
                <a:tc>
                  <a:txBody>
                    <a:bodyPr/>
                    <a:lstStyle/>
                    <a:p>
                      <a:r>
                        <a:rPr lang="de-DE" sz="2000" b="1" dirty="0">
                          <a:solidFill>
                            <a:srgbClr val="29630E"/>
                          </a:solidFill>
                        </a:rPr>
                        <a:t>Milch</a:t>
                      </a:r>
                    </a:p>
                  </a:txBody>
                  <a:tcPr/>
                </a:tc>
                <a:tc>
                  <a:txBody>
                    <a:bodyPr/>
                    <a:lstStyle/>
                    <a:p>
                      <a:r>
                        <a:rPr lang="de-DE" sz="2000" b="1" dirty="0">
                          <a:solidFill>
                            <a:srgbClr val="29630E"/>
                          </a:solidFill>
                        </a:rPr>
                        <a:t>0,95</a:t>
                      </a:r>
                    </a:p>
                  </a:txBody>
                  <a:tcPr/>
                </a:tc>
                <a:extLst>
                  <a:ext uri="{0D108BD9-81ED-4DB2-BD59-A6C34878D82A}">
                    <a16:rowId xmlns:a16="http://schemas.microsoft.com/office/drawing/2014/main" val="2218449904"/>
                  </a:ext>
                </a:extLst>
              </a:tr>
              <a:tr h="468000">
                <a:tc>
                  <a:txBody>
                    <a:bodyPr/>
                    <a:lstStyle/>
                    <a:p>
                      <a:r>
                        <a:rPr lang="de-DE" sz="2000" b="1" dirty="0">
                          <a:solidFill>
                            <a:schemeClr val="tx1"/>
                          </a:solidFill>
                        </a:rPr>
                        <a:t>Brot</a:t>
                      </a:r>
                    </a:p>
                  </a:txBody>
                  <a:tcPr>
                    <a:solidFill>
                      <a:srgbClr val="DDF0C8"/>
                    </a:solidFill>
                  </a:tcPr>
                </a:tc>
                <a:tc>
                  <a:txBody>
                    <a:bodyPr/>
                    <a:lstStyle/>
                    <a:p>
                      <a:r>
                        <a:rPr lang="de-DE" sz="2000" b="1" dirty="0"/>
                        <a:t>0,65</a:t>
                      </a:r>
                    </a:p>
                  </a:txBody>
                  <a:tcPr>
                    <a:solidFill>
                      <a:srgbClr val="DDF0C8"/>
                    </a:solidFill>
                  </a:tcPr>
                </a:tc>
                <a:extLst>
                  <a:ext uri="{0D108BD9-81ED-4DB2-BD59-A6C34878D82A}">
                    <a16:rowId xmlns:a16="http://schemas.microsoft.com/office/drawing/2014/main" val="2834696611"/>
                  </a:ext>
                </a:extLst>
              </a:tr>
              <a:tr h="468000">
                <a:tc>
                  <a:txBody>
                    <a:bodyPr/>
                    <a:lstStyle/>
                    <a:p>
                      <a:r>
                        <a:rPr lang="de-DE" sz="2000" b="1" dirty="0">
                          <a:solidFill>
                            <a:srgbClr val="29630E"/>
                          </a:solidFill>
                        </a:rPr>
                        <a:t>Bier</a:t>
                      </a:r>
                    </a:p>
                  </a:txBody>
                  <a:tcPr/>
                </a:tc>
                <a:tc>
                  <a:txBody>
                    <a:bodyPr/>
                    <a:lstStyle/>
                    <a:p>
                      <a:r>
                        <a:rPr lang="de-DE" sz="2000" b="1" dirty="0">
                          <a:solidFill>
                            <a:srgbClr val="29630E"/>
                          </a:solidFill>
                        </a:rPr>
                        <a:t>0,45</a:t>
                      </a:r>
                    </a:p>
                  </a:txBody>
                  <a:tcPr/>
                </a:tc>
                <a:extLst>
                  <a:ext uri="{0D108BD9-81ED-4DB2-BD59-A6C34878D82A}">
                    <a16:rowId xmlns:a16="http://schemas.microsoft.com/office/drawing/2014/main" val="3932478617"/>
                  </a:ext>
                </a:extLst>
              </a:tr>
              <a:tr h="468000">
                <a:tc>
                  <a:txBody>
                    <a:bodyPr/>
                    <a:lstStyle/>
                    <a:p>
                      <a:r>
                        <a:rPr lang="de-DE" sz="2000" b="1" dirty="0">
                          <a:solidFill>
                            <a:schemeClr val="tx1"/>
                          </a:solidFill>
                        </a:rPr>
                        <a:t>Tomaten in der Saison</a:t>
                      </a:r>
                    </a:p>
                  </a:txBody>
                  <a:tcPr>
                    <a:solidFill>
                      <a:srgbClr val="DDF0C8"/>
                    </a:solidFill>
                  </a:tcPr>
                </a:tc>
                <a:tc>
                  <a:txBody>
                    <a:bodyPr/>
                    <a:lstStyle/>
                    <a:p>
                      <a:r>
                        <a:rPr lang="de-DE" sz="2000" b="1" dirty="0"/>
                        <a:t>0,35</a:t>
                      </a:r>
                    </a:p>
                  </a:txBody>
                  <a:tcPr>
                    <a:solidFill>
                      <a:srgbClr val="DDF0C8"/>
                    </a:solidFill>
                  </a:tcPr>
                </a:tc>
                <a:extLst>
                  <a:ext uri="{0D108BD9-81ED-4DB2-BD59-A6C34878D82A}">
                    <a16:rowId xmlns:a16="http://schemas.microsoft.com/office/drawing/2014/main" val="1388655577"/>
                  </a:ext>
                </a:extLst>
              </a:tr>
            </a:tbl>
          </a:graphicData>
        </a:graphic>
      </p:graphicFrame>
      <p:cxnSp>
        <p:nvCxnSpPr>
          <p:cNvPr id="4" name="Gerader Verbinder 3">
            <a:extLst>
              <a:ext uri="{FF2B5EF4-FFF2-40B4-BE49-F238E27FC236}">
                <a16:creationId xmlns:a16="http://schemas.microsoft.com/office/drawing/2014/main" id="{AB969573-08F3-4CCD-8CE9-1E0201289AA6}"/>
              </a:ext>
            </a:extLst>
          </p:cNvPr>
          <p:cNvCxnSpPr/>
          <p:nvPr/>
        </p:nvCxnSpPr>
        <p:spPr>
          <a:xfrm flipH="1">
            <a:off x="6248399" y="626801"/>
            <a:ext cx="1727318"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3C4608AE-E3F7-4E95-BEA4-5547D859D0EF}"/>
              </a:ext>
            </a:extLst>
          </p:cNvPr>
          <p:cNvSpPr/>
          <p:nvPr/>
        </p:nvSpPr>
        <p:spPr>
          <a:xfrm>
            <a:off x="3073653" y="953310"/>
            <a:ext cx="5000306" cy="89488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pic>
        <p:nvPicPr>
          <p:cNvPr id="13" name="Grafik 12">
            <a:extLst>
              <a:ext uri="{FF2B5EF4-FFF2-40B4-BE49-F238E27FC236}">
                <a16:creationId xmlns:a16="http://schemas.microsoft.com/office/drawing/2014/main" id="{82A93007-A747-48A3-A2C1-285415470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39764">
            <a:off x="-3963409" y="-321276"/>
            <a:ext cx="8337152" cy="7500552"/>
          </a:xfrm>
          <a:prstGeom prst="rect">
            <a:avLst/>
          </a:prstGeom>
        </p:spPr>
      </p:pic>
      <p:pic>
        <p:nvPicPr>
          <p:cNvPr id="8" name="Grafik 7">
            <a:extLst>
              <a:ext uri="{FF2B5EF4-FFF2-40B4-BE49-F238E27FC236}">
                <a16:creationId xmlns:a16="http://schemas.microsoft.com/office/drawing/2014/main" id="{3824C6B1-682E-4CEC-B6F9-51EC85D5B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7993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33A725C-F403-4831-AB3A-62EF8FD8BF7C}"/>
              </a:ext>
            </a:extLst>
          </p:cNvPr>
          <p:cNvSpPr txBox="1"/>
          <p:nvPr/>
        </p:nvSpPr>
        <p:spPr>
          <a:xfrm>
            <a:off x="1" y="-123785"/>
            <a:ext cx="5014450" cy="646331"/>
          </a:xfrm>
          <a:prstGeom prst="rect">
            <a:avLst/>
          </a:prstGeom>
          <a:solidFill>
            <a:srgbClr val="E6E6E6"/>
          </a:solidFill>
        </p:spPr>
        <p:txBody>
          <a:bodyPr wrap="square" rtlCol="0">
            <a:spAutoFit/>
          </a:bodyPr>
          <a:lstStyle/>
          <a:p>
            <a:r>
              <a:rPr lang="de-DE" sz="3600" b="1" dirty="0"/>
              <a:t>       </a:t>
            </a:r>
            <a:r>
              <a:rPr lang="de-DE" sz="3600" b="1" dirty="0">
                <a:solidFill>
                  <a:schemeClr val="tx1">
                    <a:lumMod val="85000"/>
                    <a:lumOff val="15000"/>
                  </a:schemeClr>
                </a:solidFill>
              </a:rPr>
              <a:t>1 kg</a:t>
            </a:r>
          </a:p>
        </p:txBody>
      </p:sp>
      <p:sp>
        <p:nvSpPr>
          <p:cNvPr id="3" name="Textfeld 2">
            <a:extLst>
              <a:ext uri="{FF2B5EF4-FFF2-40B4-BE49-F238E27FC236}">
                <a16:creationId xmlns:a16="http://schemas.microsoft.com/office/drawing/2014/main" id="{A6B6572D-F1E5-427D-A63E-264D0BC6DECA}"/>
              </a:ext>
            </a:extLst>
          </p:cNvPr>
          <p:cNvSpPr txBox="1"/>
          <p:nvPr/>
        </p:nvSpPr>
        <p:spPr>
          <a:xfrm>
            <a:off x="6420679" y="1115743"/>
            <a:ext cx="2104496" cy="1384995"/>
          </a:xfrm>
          <a:prstGeom prst="rect">
            <a:avLst/>
          </a:prstGeom>
          <a:noFill/>
        </p:spPr>
        <p:txBody>
          <a:bodyPr wrap="square" rtlCol="0">
            <a:spAutoFit/>
          </a:bodyPr>
          <a:lstStyle/>
          <a:p>
            <a:pPr algn="ctr"/>
            <a:r>
              <a:rPr lang="de-DE" sz="2800" b="1" dirty="0"/>
              <a:t>entspricht</a:t>
            </a:r>
          </a:p>
          <a:p>
            <a:pPr algn="ctr"/>
            <a:r>
              <a:rPr lang="de-DE" sz="2800" b="1" dirty="0">
                <a:solidFill>
                  <a:srgbClr val="29630E"/>
                </a:solidFill>
              </a:rPr>
              <a:t>20</a:t>
            </a:r>
            <a:r>
              <a:rPr lang="de-DE" sz="2800" b="1" dirty="0"/>
              <a:t> kg</a:t>
            </a:r>
          </a:p>
          <a:p>
            <a:pPr algn="ctr"/>
            <a:r>
              <a:rPr lang="de-DE" sz="2800" b="1" dirty="0"/>
              <a:t>Brot</a:t>
            </a:r>
          </a:p>
        </p:txBody>
      </p:sp>
      <p:sp>
        <p:nvSpPr>
          <p:cNvPr id="84" name="Rechteck: abgerundete Ecken 83">
            <a:extLst>
              <a:ext uri="{FF2B5EF4-FFF2-40B4-BE49-F238E27FC236}">
                <a16:creationId xmlns:a16="http://schemas.microsoft.com/office/drawing/2014/main" id="{38AD45B4-202F-48F6-ADD4-4BB7A938E399}"/>
              </a:ext>
            </a:extLst>
          </p:cNvPr>
          <p:cNvSpPr/>
          <p:nvPr/>
        </p:nvSpPr>
        <p:spPr>
          <a:xfrm rot="20677327">
            <a:off x="2938296" y="1563599"/>
            <a:ext cx="1745591" cy="9423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13,3 kg CO</a:t>
            </a:r>
            <a:r>
              <a:rPr lang="de-DE" sz="2800" b="1" baseline="-25000" dirty="0"/>
              <a:t>2</a:t>
            </a:r>
          </a:p>
        </p:txBody>
      </p:sp>
      <p:sp>
        <p:nvSpPr>
          <p:cNvPr id="85" name="Ellipse 84">
            <a:extLst>
              <a:ext uri="{FF2B5EF4-FFF2-40B4-BE49-F238E27FC236}">
                <a16:creationId xmlns:a16="http://schemas.microsoft.com/office/drawing/2014/main" id="{FD816B52-E727-4FFA-A4AD-8630AC4B9497}"/>
              </a:ext>
            </a:extLst>
          </p:cNvPr>
          <p:cNvSpPr/>
          <p:nvPr/>
        </p:nvSpPr>
        <p:spPr>
          <a:xfrm rot="17971938">
            <a:off x="2490896" y="1443010"/>
            <a:ext cx="413518" cy="684696"/>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57AC06CF-2113-4B7A-B4B6-6DD1A782B823}"/>
              </a:ext>
            </a:extLst>
          </p:cNvPr>
          <p:cNvSpPr txBox="1"/>
          <p:nvPr/>
        </p:nvSpPr>
        <p:spPr>
          <a:xfrm rot="20620250">
            <a:off x="3013911" y="1230415"/>
            <a:ext cx="1178528" cy="400110"/>
          </a:xfrm>
          <a:prstGeom prst="rect">
            <a:avLst/>
          </a:prstGeom>
          <a:noFill/>
        </p:spPr>
        <p:txBody>
          <a:bodyPr wrap="none" rtlCol="0">
            <a:spAutoFit/>
          </a:bodyPr>
          <a:lstStyle/>
          <a:p>
            <a:r>
              <a:rPr lang="de-DE" sz="2000" b="1" dirty="0"/>
              <a:t>Bsp. Rind</a:t>
            </a:r>
          </a:p>
        </p:txBody>
      </p:sp>
      <p:pic>
        <p:nvPicPr>
          <p:cNvPr id="4" name="Grafik 3">
            <a:extLst>
              <a:ext uri="{FF2B5EF4-FFF2-40B4-BE49-F238E27FC236}">
                <a16:creationId xmlns:a16="http://schemas.microsoft.com/office/drawing/2014/main" id="{6D47F5E0-28E6-4790-A896-9BC3C3FA1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08824"/>
            <a:ext cx="9123714" cy="5749840"/>
          </a:xfrm>
          <a:prstGeom prst="rect">
            <a:avLst/>
          </a:prstGeom>
        </p:spPr>
      </p:pic>
      <p:pic>
        <p:nvPicPr>
          <p:cNvPr id="5" name="Grafik 4">
            <a:extLst>
              <a:ext uri="{FF2B5EF4-FFF2-40B4-BE49-F238E27FC236}">
                <a16:creationId xmlns:a16="http://schemas.microsoft.com/office/drawing/2014/main" id="{0A9E6C48-9155-4C01-AF3E-EF619479D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18588">
            <a:off x="115652" y="757992"/>
            <a:ext cx="2371262" cy="2100495"/>
          </a:xfrm>
          <a:prstGeom prst="rect">
            <a:avLst/>
          </a:prstGeom>
        </p:spPr>
      </p:pic>
    </p:spTree>
    <p:extLst>
      <p:ext uri="{BB962C8B-B14F-4D97-AF65-F5344CB8AC3E}">
        <p14:creationId xmlns:p14="http://schemas.microsoft.com/office/powerpoint/2010/main" val="32677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84" grpId="0" animBg="1"/>
      <p:bldP spid="85" grpId="0" animBg="1"/>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Zeichnung enthält.&#10;&#10;Automatisch generierte Beschreibung">
            <a:extLst>
              <a:ext uri="{FF2B5EF4-FFF2-40B4-BE49-F238E27FC236}">
                <a16:creationId xmlns:a16="http://schemas.microsoft.com/office/drawing/2014/main" id="{D7BF680D-B2BB-4F1A-9FE8-1F90109F3079}"/>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3" name="Rechteck 2">
            <a:extLst>
              <a:ext uri="{FF2B5EF4-FFF2-40B4-BE49-F238E27FC236}">
                <a16:creationId xmlns:a16="http://schemas.microsoft.com/office/drawing/2014/main" id="{49C0CACC-603D-4499-89B0-FAA58BC29AB1}"/>
              </a:ext>
            </a:extLst>
          </p:cNvPr>
          <p:cNvSpPr/>
          <p:nvPr/>
        </p:nvSpPr>
        <p:spPr>
          <a:xfrm>
            <a:off x="3712323" y="602403"/>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1</a:t>
            </a:r>
          </a:p>
        </p:txBody>
      </p:sp>
      <p:sp>
        <p:nvSpPr>
          <p:cNvPr id="33" name="Rechteck 32">
            <a:extLst>
              <a:ext uri="{FF2B5EF4-FFF2-40B4-BE49-F238E27FC236}">
                <a16:creationId xmlns:a16="http://schemas.microsoft.com/office/drawing/2014/main" id="{539990D9-D133-43AC-9BAE-2DE574E2647D}"/>
              </a:ext>
            </a:extLst>
          </p:cNvPr>
          <p:cNvSpPr/>
          <p:nvPr/>
        </p:nvSpPr>
        <p:spPr>
          <a:xfrm>
            <a:off x="4352973" y="602402"/>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0</a:t>
            </a:r>
          </a:p>
        </p:txBody>
      </p:sp>
      <p:sp>
        <p:nvSpPr>
          <p:cNvPr id="34" name="Rechteck 33">
            <a:extLst>
              <a:ext uri="{FF2B5EF4-FFF2-40B4-BE49-F238E27FC236}">
                <a16:creationId xmlns:a16="http://schemas.microsoft.com/office/drawing/2014/main" id="{6303AF1E-B11A-4692-AC4B-E887C8E5D7AF}"/>
              </a:ext>
            </a:extLst>
          </p:cNvPr>
          <p:cNvSpPr/>
          <p:nvPr/>
        </p:nvSpPr>
        <p:spPr>
          <a:xfrm>
            <a:off x="4972446" y="602402"/>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5" name="Rechteck 34">
            <a:extLst>
              <a:ext uri="{FF2B5EF4-FFF2-40B4-BE49-F238E27FC236}">
                <a16:creationId xmlns:a16="http://schemas.microsoft.com/office/drawing/2014/main" id="{17C7EC58-9441-4FFA-94D7-A086F3361608}"/>
              </a:ext>
            </a:extLst>
          </p:cNvPr>
          <p:cNvSpPr/>
          <p:nvPr/>
        </p:nvSpPr>
        <p:spPr>
          <a:xfrm>
            <a:off x="5613096" y="602401"/>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6" name="Rechteck 35">
            <a:extLst>
              <a:ext uri="{FF2B5EF4-FFF2-40B4-BE49-F238E27FC236}">
                <a16:creationId xmlns:a16="http://schemas.microsoft.com/office/drawing/2014/main" id="{37ED25C4-5A8F-4E8F-92D4-1F4D2DAA720C}"/>
              </a:ext>
            </a:extLst>
          </p:cNvPr>
          <p:cNvSpPr/>
          <p:nvPr/>
        </p:nvSpPr>
        <p:spPr>
          <a:xfrm>
            <a:off x="6239748" y="602401"/>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7" name="Rechteck 36">
            <a:extLst>
              <a:ext uri="{FF2B5EF4-FFF2-40B4-BE49-F238E27FC236}">
                <a16:creationId xmlns:a16="http://schemas.microsoft.com/office/drawing/2014/main" id="{23A15CF0-C488-4887-9AF6-B5992D6E126D}"/>
              </a:ext>
            </a:extLst>
          </p:cNvPr>
          <p:cNvSpPr/>
          <p:nvPr/>
        </p:nvSpPr>
        <p:spPr>
          <a:xfrm>
            <a:off x="6880398" y="602400"/>
            <a:ext cx="578761" cy="584775"/>
          </a:xfrm>
          <a:prstGeom prst="rect">
            <a:avLst/>
          </a:prstGeom>
          <a:solidFill>
            <a:schemeClr val="tx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400" b="1" dirty="0">
                <a:solidFill>
                  <a:prstClr val="white"/>
                </a:solidFill>
              </a:rPr>
              <a:t>2</a:t>
            </a:r>
          </a:p>
        </p:txBody>
      </p:sp>
      <p:sp>
        <p:nvSpPr>
          <p:cNvPr id="4" name="Textfeld 3">
            <a:extLst>
              <a:ext uri="{FF2B5EF4-FFF2-40B4-BE49-F238E27FC236}">
                <a16:creationId xmlns:a16="http://schemas.microsoft.com/office/drawing/2014/main" id="{AD940102-DC91-4F9A-ACF7-CF91C1EDBCFC}"/>
              </a:ext>
            </a:extLst>
          </p:cNvPr>
          <p:cNvSpPr txBox="1"/>
          <p:nvPr/>
        </p:nvSpPr>
        <p:spPr>
          <a:xfrm>
            <a:off x="7661028" y="567575"/>
            <a:ext cx="973343" cy="584775"/>
          </a:xfrm>
          <a:prstGeom prst="rect">
            <a:avLst/>
          </a:prstGeom>
          <a:noFill/>
        </p:spPr>
        <p:txBody>
          <a:bodyPr wrap="none" rtlCol="0">
            <a:spAutoFit/>
          </a:bodyPr>
          <a:lstStyle/>
          <a:p>
            <a:r>
              <a:rPr lang="de-DE" sz="3200" b="1" dirty="0"/>
              <a:t>kWh</a:t>
            </a:r>
          </a:p>
        </p:txBody>
      </p:sp>
      <p:pic>
        <p:nvPicPr>
          <p:cNvPr id="13" name="Grafik 12">
            <a:extLst>
              <a:ext uri="{FF2B5EF4-FFF2-40B4-BE49-F238E27FC236}">
                <a16:creationId xmlns:a16="http://schemas.microsoft.com/office/drawing/2014/main" id="{31314BFF-1AFA-4E03-BEC7-26248766D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39764">
            <a:off x="-3759153" y="-321277"/>
            <a:ext cx="8337152" cy="7500552"/>
          </a:xfrm>
          <a:prstGeom prst="rect">
            <a:avLst/>
          </a:prstGeom>
        </p:spPr>
      </p:pic>
      <p:pic>
        <p:nvPicPr>
          <p:cNvPr id="14" name="Grafik 13">
            <a:extLst>
              <a:ext uri="{FF2B5EF4-FFF2-40B4-BE49-F238E27FC236}">
                <a16:creationId xmlns:a16="http://schemas.microsoft.com/office/drawing/2014/main" id="{539381B1-D378-4298-BE6A-A19CF954E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425709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4" grpId="0" animBg="1"/>
      <p:bldP spid="35" grpId="0" animBg="1"/>
      <p:bldP spid="36" grpId="0" animBg="1"/>
      <p:bldP spid="37"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Zeichnung enthält.&#10;&#10;Automatisch generierte Beschreibung">
            <a:extLst>
              <a:ext uri="{FF2B5EF4-FFF2-40B4-BE49-F238E27FC236}">
                <a16:creationId xmlns:a16="http://schemas.microsoft.com/office/drawing/2014/main" id="{DA433C58-3F64-4476-AE24-9A5C51D0A73E}"/>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7" name="Rechteck: abgerundete Ecken 16">
            <a:extLst>
              <a:ext uri="{FF2B5EF4-FFF2-40B4-BE49-F238E27FC236}">
                <a16:creationId xmlns:a16="http://schemas.microsoft.com/office/drawing/2014/main" id="{0FC4DC63-E348-456B-BF1A-65241144CC4D}"/>
              </a:ext>
            </a:extLst>
          </p:cNvPr>
          <p:cNvSpPr/>
          <p:nvPr/>
        </p:nvSpPr>
        <p:spPr>
          <a:xfrm rot="20677327">
            <a:off x="5744070" y="1798618"/>
            <a:ext cx="1968956" cy="9111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0,47 kg CO</a:t>
            </a:r>
            <a:r>
              <a:rPr lang="de-DE" sz="2800" b="1" baseline="-25000" dirty="0"/>
              <a:t>2 </a:t>
            </a:r>
            <a:r>
              <a:rPr lang="de-DE" sz="2800" b="1" dirty="0"/>
              <a:t> /kWh</a:t>
            </a:r>
            <a:endParaRPr lang="de-DE" sz="2800" b="1" baseline="-25000" dirty="0"/>
          </a:p>
        </p:txBody>
      </p:sp>
      <p:sp>
        <p:nvSpPr>
          <p:cNvPr id="19" name="Ellipse 18">
            <a:extLst>
              <a:ext uri="{FF2B5EF4-FFF2-40B4-BE49-F238E27FC236}">
                <a16:creationId xmlns:a16="http://schemas.microsoft.com/office/drawing/2014/main" id="{30FB0A1D-3E8B-4A09-B8B3-EE3E5F9E4B4C}"/>
              </a:ext>
            </a:extLst>
          </p:cNvPr>
          <p:cNvSpPr/>
          <p:nvPr/>
        </p:nvSpPr>
        <p:spPr>
          <a:xfrm rot="17971938">
            <a:off x="5326489" y="1785910"/>
            <a:ext cx="413518" cy="684696"/>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85F9069-6F4B-4BE1-9453-6219036CED03}"/>
              </a:ext>
            </a:extLst>
          </p:cNvPr>
          <p:cNvSpPr txBox="1"/>
          <p:nvPr/>
        </p:nvSpPr>
        <p:spPr>
          <a:xfrm>
            <a:off x="3568582" y="1723630"/>
            <a:ext cx="1840376" cy="584775"/>
          </a:xfrm>
          <a:prstGeom prst="rect">
            <a:avLst/>
          </a:prstGeom>
          <a:noFill/>
        </p:spPr>
        <p:txBody>
          <a:bodyPr wrap="none" rtlCol="0">
            <a:spAutoFit/>
          </a:bodyPr>
          <a:lstStyle/>
          <a:p>
            <a:r>
              <a:rPr lang="de-DE" sz="3200" b="1" dirty="0"/>
              <a:t>Strommix</a:t>
            </a:r>
          </a:p>
        </p:txBody>
      </p:sp>
      <p:sp>
        <p:nvSpPr>
          <p:cNvPr id="3" name="Rechteck 2">
            <a:extLst>
              <a:ext uri="{FF2B5EF4-FFF2-40B4-BE49-F238E27FC236}">
                <a16:creationId xmlns:a16="http://schemas.microsoft.com/office/drawing/2014/main" id="{49C0CACC-603D-4499-89B0-FAA58BC29AB1}"/>
              </a:ext>
            </a:extLst>
          </p:cNvPr>
          <p:cNvSpPr/>
          <p:nvPr/>
        </p:nvSpPr>
        <p:spPr>
          <a:xfrm>
            <a:off x="3712323" y="602403"/>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1</a:t>
            </a:r>
          </a:p>
        </p:txBody>
      </p:sp>
      <p:sp>
        <p:nvSpPr>
          <p:cNvPr id="33" name="Rechteck 32">
            <a:extLst>
              <a:ext uri="{FF2B5EF4-FFF2-40B4-BE49-F238E27FC236}">
                <a16:creationId xmlns:a16="http://schemas.microsoft.com/office/drawing/2014/main" id="{539990D9-D133-43AC-9BAE-2DE574E2647D}"/>
              </a:ext>
            </a:extLst>
          </p:cNvPr>
          <p:cNvSpPr/>
          <p:nvPr/>
        </p:nvSpPr>
        <p:spPr>
          <a:xfrm>
            <a:off x="4352973" y="602402"/>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0</a:t>
            </a:r>
          </a:p>
        </p:txBody>
      </p:sp>
      <p:sp>
        <p:nvSpPr>
          <p:cNvPr id="34" name="Rechteck 33">
            <a:extLst>
              <a:ext uri="{FF2B5EF4-FFF2-40B4-BE49-F238E27FC236}">
                <a16:creationId xmlns:a16="http://schemas.microsoft.com/office/drawing/2014/main" id="{6303AF1E-B11A-4692-AC4B-E887C8E5D7AF}"/>
              </a:ext>
            </a:extLst>
          </p:cNvPr>
          <p:cNvSpPr/>
          <p:nvPr/>
        </p:nvSpPr>
        <p:spPr>
          <a:xfrm>
            <a:off x="4972446" y="602402"/>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5" name="Rechteck 34">
            <a:extLst>
              <a:ext uri="{FF2B5EF4-FFF2-40B4-BE49-F238E27FC236}">
                <a16:creationId xmlns:a16="http://schemas.microsoft.com/office/drawing/2014/main" id="{17C7EC58-9441-4FFA-94D7-A086F3361608}"/>
              </a:ext>
            </a:extLst>
          </p:cNvPr>
          <p:cNvSpPr/>
          <p:nvPr/>
        </p:nvSpPr>
        <p:spPr>
          <a:xfrm>
            <a:off x="5613096" y="602401"/>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6" name="Rechteck 35">
            <a:extLst>
              <a:ext uri="{FF2B5EF4-FFF2-40B4-BE49-F238E27FC236}">
                <a16:creationId xmlns:a16="http://schemas.microsoft.com/office/drawing/2014/main" id="{37ED25C4-5A8F-4E8F-92D4-1F4D2DAA720C}"/>
              </a:ext>
            </a:extLst>
          </p:cNvPr>
          <p:cNvSpPr/>
          <p:nvPr/>
        </p:nvSpPr>
        <p:spPr>
          <a:xfrm>
            <a:off x="6239748" y="602401"/>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7" name="Rechteck 36">
            <a:extLst>
              <a:ext uri="{FF2B5EF4-FFF2-40B4-BE49-F238E27FC236}">
                <a16:creationId xmlns:a16="http://schemas.microsoft.com/office/drawing/2014/main" id="{23A15CF0-C488-4887-9AF6-B5992D6E126D}"/>
              </a:ext>
            </a:extLst>
          </p:cNvPr>
          <p:cNvSpPr/>
          <p:nvPr/>
        </p:nvSpPr>
        <p:spPr>
          <a:xfrm>
            <a:off x="6880398" y="602400"/>
            <a:ext cx="578761" cy="584775"/>
          </a:xfrm>
          <a:prstGeom prst="rect">
            <a:avLst/>
          </a:prstGeom>
          <a:solidFill>
            <a:schemeClr val="tx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400" b="1" dirty="0">
                <a:solidFill>
                  <a:prstClr val="white"/>
                </a:solidFill>
              </a:rPr>
              <a:t>2</a:t>
            </a:r>
          </a:p>
        </p:txBody>
      </p:sp>
      <p:sp>
        <p:nvSpPr>
          <p:cNvPr id="4" name="Textfeld 3">
            <a:extLst>
              <a:ext uri="{FF2B5EF4-FFF2-40B4-BE49-F238E27FC236}">
                <a16:creationId xmlns:a16="http://schemas.microsoft.com/office/drawing/2014/main" id="{AD940102-DC91-4F9A-ACF7-CF91C1EDBCFC}"/>
              </a:ext>
            </a:extLst>
          </p:cNvPr>
          <p:cNvSpPr txBox="1"/>
          <p:nvPr/>
        </p:nvSpPr>
        <p:spPr>
          <a:xfrm>
            <a:off x="7661028" y="567575"/>
            <a:ext cx="973343" cy="584775"/>
          </a:xfrm>
          <a:prstGeom prst="rect">
            <a:avLst/>
          </a:prstGeom>
          <a:noFill/>
        </p:spPr>
        <p:txBody>
          <a:bodyPr wrap="none" rtlCol="0">
            <a:spAutoFit/>
          </a:bodyPr>
          <a:lstStyle/>
          <a:p>
            <a:r>
              <a:rPr lang="de-DE" sz="3200" b="1" dirty="0"/>
              <a:t>kWh</a:t>
            </a:r>
          </a:p>
        </p:txBody>
      </p:sp>
      <p:sp>
        <p:nvSpPr>
          <p:cNvPr id="23" name="Rechteck 22">
            <a:extLst>
              <a:ext uri="{FF2B5EF4-FFF2-40B4-BE49-F238E27FC236}">
                <a16:creationId xmlns:a16="http://schemas.microsoft.com/office/drawing/2014/main" id="{E6903830-F517-40C4-BC34-40834FBEABF1}"/>
              </a:ext>
            </a:extLst>
          </p:cNvPr>
          <p:cNvSpPr/>
          <p:nvPr/>
        </p:nvSpPr>
        <p:spPr>
          <a:xfrm>
            <a:off x="5829998" y="3069339"/>
            <a:ext cx="3093099" cy="646331"/>
          </a:xfrm>
          <a:prstGeom prst="rect">
            <a:avLst/>
          </a:prstGeom>
        </p:spPr>
        <p:txBody>
          <a:bodyPr wrap="square">
            <a:spAutoFit/>
          </a:bodyPr>
          <a:lstStyle/>
          <a:p>
            <a:r>
              <a:rPr lang="de-DE" sz="3600" b="1" dirty="0"/>
              <a:t>4.700 kg CO</a:t>
            </a:r>
            <a:r>
              <a:rPr lang="de-DE" sz="3600" b="1" baseline="-25000" dirty="0"/>
              <a:t>2</a:t>
            </a:r>
          </a:p>
        </p:txBody>
      </p:sp>
      <p:pic>
        <p:nvPicPr>
          <p:cNvPr id="20" name="Grafik 19">
            <a:extLst>
              <a:ext uri="{FF2B5EF4-FFF2-40B4-BE49-F238E27FC236}">
                <a16:creationId xmlns:a16="http://schemas.microsoft.com/office/drawing/2014/main" id="{803E7407-F6F3-429F-8AD0-D9427B067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39764">
            <a:off x="-3759153" y="-321277"/>
            <a:ext cx="8337152" cy="7500552"/>
          </a:xfrm>
          <a:prstGeom prst="rect">
            <a:avLst/>
          </a:prstGeom>
        </p:spPr>
      </p:pic>
      <p:pic>
        <p:nvPicPr>
          <p:cNvPr id="21" name="Grafik 20">
            <a:extLst>
              <a:ext uri="{FF2B5EF4-FFF2-40B4-BE49-F238E27FC236}">
                <a16:creationId xmlns:a16="http://schemas.microsoft.com/office/drawing/2014/main" id="{F7C7CFE2-34CA-44F2-8F81-D210D8D63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30059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458E15F-4151-4EC2-9C90-3F77FDBE464F}"/>
              </a:ext>
            </a:extLst>
          </p:cNvPr>
          <p:cNvPicPr>
            <a:picLocks noChangeAspect="1"/>
          </p:cNvPicPr>
          <p:nvPr/>
        </p:nvPicPr>
        <p:blipFill rotWithShape="1">
          <a:blip r:embed="rId3">
            <a:extLst>
              <a:ext uri="{28A0092B-C50C-407E-A947-70E740481C1C}">
                <a14:useLocalDpi xmlns:a14="http://schemas.microsoft.com/office/drawing/2010/main" val="0"/>
              </a:ext>
            </a:extLst>
          </a:blip>
          <a:srcRect l="1" r="57757" b="24959"/>
          <a:stretch/>
        </p:blipFill>
        <p:spPr>
          <a:xfrm>
            <a:off x="2872341" y="3121164"/>
            <a:ext cx="3158809" cy="3736836"/>
          </a:xfrm>
          <a:prstGeom prst="rect">
            <a:avLst/>
          </a:prstGeom>
        </p:spPr>
      </p:pic>
      <p:sp>
        <p:nvSpPr>
          <p:cNvPr id="3" name="Textfeld 2">
            <a:extLst>
              <a:ext uri="{FF2B5EF4-FFF2-40B4-BE49-F238E27FC236}">
                <a16:creationId xmlns:a16="http://schemas.microsoft.com/office/drawing/2014/main" id="{A6B6572D-F1E5-427D-A63E-264D0BC6DECA}"/>
              </a:ext>
            </a:extLst>
          </p:cNvPr>
          <p:cNvSpPr txBox="1"/>
          <p:nvPr/>
        </p:nvSpPr>
        <p:spPr>
          <a:xfrm>
            <a:off x="319888" y="1530622"/>
            <a:ext cx="2104496" cy="1384995"/>
          </a:xfrm>
          <a:prstGeom prst="rect">
            <a:avLst/>
          </a:prstGeom>
          <a:noFill/>
        </p:spPr>
        <p:txBody>
          <a:bodyPr wrap="square" rtlCol="0">
            <a:spAutoFit/>
          </a:bodyPr>
          <a:lstStyle/>
          <a:p>
            <a:pPr algn="ctr"/>
            <a:r>
              <a:rPr lang="de-DE" sz="2800" b="1" dirty="0"/>
              <a:t>entspricht</a:t>
            </a:r>
          </a:p>
          <a:p>
            <a:pPr algn="ctr"/>
            <a:r>
              <a:rPr lang="de-DE" sz="2800" b="1" dirty="0">
                <a:solidFill>
                  <a:srgbClr val="29630E"/>
                </a:solidFill>
              </a:rPr>
              <a:t>7.230</a:t>
            </a:r>
            <a:r>
              <a:rPr lang="de-DE" sz="2800" b="1" dirty="0"/>
              <a:t> kg</a:t>
            </a:r>
          </a:p>
          <a:p>
            <a:pPr algn="ctr"/>
            <a:r>
              <a:rPr lang="de-DE" sz="2800" b="1" dirty="0"/>
              <a:t>Brot</a:t>
            </a:r>
          </a:p>
        </p:txBody>
      </p:sp>
      <p:pic>
        <p:nvPicPr>
          <p:cNvPr id="4" name="Grafik 3">
            <a:extLst>
              <a:ext uri="{FF2B5EF4-FFF2-40B4-BE49-F238E27FC236}">
                <a16:creationId xmlns:a16="http://schemas.microsoft.com/office/drawing/2014/main" id="{6D47F5E0-28E6-4790-A896-9BC3C3FA1545}"/>
              </a:ext>
            </a:extLst>
          </p:cNvPr>
          <p:cNvPicPr>
            <a:picLocks noChangeAspect="1"/>
          </p:cNvPicPr>
          <p:nvPr/>
        </p:nvPicPr>
        <p:blipFill rotWithShape="1">
          <a:blip r:embed="rId4">
            <a:extLst>
              <a:ext uri="{28A0092B-C50C-407E-A947-70E740481C1C}">
                <a14:useLocalDpi xmlns:a14="http://schemas.microsoft.com/office/drawing/2010/main" val="0"/>
              </a:ext>
            </a:extLst>
          </a:blip>
          <a:srcRect l="45555" r="11729" b="11651"/>
          <a:stretch/>
        </p:blipFill>
        <p:spPr>
          <a:xfrm>
            <a:off x="1" y="3130228"/>
            <a:ext cx="2859932" cy="3727772"/>
          </a:xfrm>
          <a:prstGeom prst="rect">
            <a:avLst/>
          </a:prstGeom>
        </p:spPr>
      </p:pic>
      <p:sp>
        <p:nvSpPr>
          <p:cNvPr id="13" name="Textfeld 12">
            <a:extLst>
              <a:ext uri="{FF2B5EF4-FFF2-40B4-BE49-F238E27FC236}">
                <a16:creationId xmlns:a16="http://schemas.microsoft.com/office/drawing/2014/main" id="{936B40A1-9F64-41D6-94BC-9AB8DDE3675A}"/>
              </a:ext>
            </a:extLst>
          </p:cNvPr>
          <p:cNvSpPr txBox="1"/>
          <p:nvPr/>
        </p:nvSpPr>
        <p:spPr>
          <a:xfrm>
            <a:off x="3399497" y="1530621"/>
            <a:ext cx="2104496" cy="1384995"/>
          </a:xfrm>
          <a:prstGeom prst="rect">
            <a:avLst/>
          </a:prstGeom>
          <a:noFill/>
        </p:spPr>
        <p:txBody>
          <a:bodyPr wrap="square" rtlCol="0">
            <a:spAutoFit/>
          </a:bodyPr>
          <a:lstStyle/>
          <a:p>
            <a:pPr algn="ctr"/>
            <a:r>
              <a:rPr lang="de-DE" sz="2800" b="1" dirty="0"/>
              <a:t>entspricht</a:t>
            </a:r>
          </a:p>
          <a:p>
            <a:pPr algn="ctr"/>
            <a:r>
              <a:rPr lang="de-DE" sz="2800" b="1" dirty="0">
                <a:solidFill>
                  <a:srgbClr val="29630E"/>
                </a:solidFill>
              </a:rPr>
              <a:t>197</a:t>
            </a:r>
            <a:r>
              <a:rPr lang="de-DE" sz="2800" b="1" dirty="0"/>
              <a:t> kg</a:t>
            </a:r>
          </a:p>
          <a:p>
            <a:pPr algn="ctr"/>
            <a:r>
              <a:rPr lang="de-DE" sz="2800" b="1" dirty="0"/>
              <a:t>Rindfleisch</a:t>
            </a:r>
          </a:p>
        </p:txBody>
      </p:sp>
      <p:sp>
        <p:nvSpPr>
          <p:cNvPr id="14" name="Textfeld 13">
            <a:extLst>
              <a:ext uri="{FF2B5EF4-FFF2-40B4-BE49-F238E27FC236}">
                <a16:creationId xmlns:a16="http://schemas.microsoft.com/office/drawing/2014/main" id="{47AE29C6-D092-4EE5-867E-37C66936895B}"/>
              </a:ext>
            </a:extLst>
          </p:cNvPr>
          <p:cNvSpPr txBox="1"/>
          <p:nvPr/>
        </p:nvSpPr>
        <p:spPr>
          <a:xfrm>
            <a:off x="6234815" y="1530620"/>
            <a:ext cx="2815399" cy="1384995"/>
          </a:xfrm>
          <a:prstGeom prst="rect">
            <a:avLst/>
          </a:prstGeom>
          <a:noFill/>
        </p:spPr>
        <p:txBody>
          <a:bodyPr wrap="square" rtlCol="0">
            <a:spAutoFit/>
          </a:bodyPr>
          <a:lstStyle/>
          <a:p>
            <a:pPr algn="ctr"/>
            <a:r>
              <a:rPr lang="de-DE" sz="2800" b="1" dirty="0"/>
              <a:t>entspricht</a:t>
            </a:r>
          </a:p>
          <a:p>
            <a:pPr algn="ctr"/>
            <a:r>
              <a:rPr lang="de-DE" sz="2800" b="1" dirty="0">
                <a:solidFill>
                  <a:srgbClr val="29630E"/>
                </a:solidFill>
              </a:rPr>
              <a:t>3,5</a:t>
            </a:r>
            <a:r>
              <a:rPr lang="de-DE" sz="2800" b="1" dirty="0"/>
              <a:t> Flügen</a:t>
            </a:r>
          </a:p>
          <a:p>
            <a:pPr algn="ctr"/>
            <a:r>
              <a:rPr lang="de-DE" sz="2800" b="1" dirty="0"/>
              <a:t>Berlin-Jerusalem</a:t>
            </a:r>
          </a:p>
        </p:txBody>
      </p:sp>
      <p:sp>
        <p:nvSpPr>
          <p:cNvPr id="15" name="Rechteck 14">
            <a:extLst>
              <a:ext uri="{FF2B5EF4-FFF2-40B4-BE49-F238E27FC236}">
                <a16:creationId xmlns:a16="http://schemas.microsoft.com/office/drawing/2014/main" id="{00342A56-A402-4380-B15E-F7C8440F5018}"/>
              </a:ext>
            </a:extLst>
          </p:cNvPr>
          <p:cNvSpPr/>
          <p:nvPr/>
        </p:nvSpPr>
        <p:spPr>
          <a:xfrm>
            <a:off x="3712323" y="391389"/>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1</a:t>
            </a:r>
          </a:p>
        </p:txBody>
      </p:sp>
      <p:sp>
        <p:nvSpPr>
          <p:cNvPr id="16" name="Rechteck 15">
            <a:extLst>
              <a:ext uri="{FF2B5EF4-FFF2-40B4-BE49-F238E27FC236}">
                <a16:creationId xmlns:a16="http://schemas.microsoft.com/office/drawing/2014/main" id="{1829B0CF-DC86-4F12-9B08-02D807F0E3CF}"/>
              </a:ext>
            </a:extLst>
          </p:cNvPr>
          <p:cNvSpPr/>
          <p:nvPr/>
        </p:nvSpPr>
        <p:spPr>
          <a:xfrm>
            <a:off x="4352973" y="391388"/>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0</a:t>
            </a:r>
          </a:p>
        </p:txBody>
      </p:sp>
      <p:sp>
        <p:nvSpPr>
          <p:cNvPr id="17" name="Rechteck 16">
            <a:extLst>
              <a:ext uri="{FF2B5EF4-FFF2-40B4-BE49-F238E27FC236}">
                <a16:creationId xmlns:a16="http://schemas.microsoft.com/office/drawing/2014/main" id="{C7344E9E-77F4-4ABA-890B-EF44A4324B47}"/>
              </a:ext>
            </a:extLst>
          </p:cNvPr>
          <p:cNvSpPr/>
          <p:nvPr/>
        </p:nvSpPr>
        <p:spPr>
          <a:xfrm>
            <a:off x="4972446" y="391388"/>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18" name="Rechteck 17">
            <a:extLst>
              <a:ext uri="{FF2B5EF4-FFF2-40B4-BE49-F238E27FC236}">
                <a16:creationId xmlns:a16="http://schemas.microsoft.com/office/drawing/2014/main" id="{05044327-CB69-4377-A06C-A3DC3010142A}"/>
              </a:ext>
            </a:extLst>
          </p:cNvPr>
          <p:cNvSpPr/>
          <p:nvPr/>
        </p:nvSpPr>
        <p:spPr>
          <a:xfrm>
            <a:off x="5613096" y="391387"/>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19" name="Rechteck 18">
            <a:extLst>
              <a:ext uri="{FF2B5EF4-FFF2-40B4-BE49-F238E27FC236}">
                <a16:creationId xmlns:a16="http://schemas.microsoft.com/office/drawing/2014/main" id="{505F4E7C-F583-411D-89BE-7ECC4364EAE1}"/>
              </a:ext>
            </a:extLst>
          </p:cNvPr>
          <p:cNvSpPr/>
          <p:nvPr/>
        </p:nvSpPr>
        <p:spPr>
          <a:xfrm>
            <a:off x="6239748" y="391387"/>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20" name="Rechteck 19">
            <a:extLst>
              <a:ext uri="{FF2B5EF4-FFF2-40B4-BE49-F238E27FC236}">
                <a16:creationId xmlns:a16="http://schemas.microsoft.com/office/drawing/2014/main" id="{55E2746D-E46A-4CAB-AAEC-A2A6606A5B38}"/>
              </a:ext>
            </a:extLst>
          </p:cNvPr>
          <p:cNvSpPr/>
          <p:nvPr/>
        </p:nvSpPr>
        <p:spPr>
          <a:xfrm>
            <a:off x="6880398" y="391386"/>
            <a:ext cx="578761" cy="584775"/>
          </a:xfrm>
          <a:prstGeom prst="rect">
            <a:avLst/>
          </a:prstGeom>
          <a:solidFill>
            <a:schemeClr val="tx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400" b="1" dirty="0">
                <a:solidFill>
                  <a:prstClr val="white"/>
                </a:solidFill>
              </a:rPr>
              <a:t>2</a:t>
            </a:r>
          </a:p>
        </p:txBody>
      </p:sp>
      <p:sp>
        <p:nvSpPr>
          <p:cNvPr id="21" name="Textfeld 20">
            <a:extLst>
              <a:ext uri="{FF2B5EF4-FFF2-40B4-BE49-F238E27FC236}">
                <a16:creationId xmlns:a16="http://schemas.microsoft.com/office/drawing/2014/main" id="{35A955AC-D582-4E4D-AC2D-240ACFCCB06B}"/>
              </a:ext>
            </a:extLst>
          </p:cNvPr>
          <p:cNvSpPr txBox="1"/>
          <p:nvPr/>
        </p:nvSpPr>
        <p:spPr>
          <a:xfrm>
            <a:off x="7661028" y="356561"/>
            <a:ext cx="973343" cy="584775"/>
          </a:xfrm>
          <a:prstGeom prst="rect">
            <a:avLst/>
          </a:prstGeom>
          <a:noFill/>
        </p:spPr>
        <p:txBody>
          <a:bodyPr wrap="none" rtlCol="0">
            <a:spAutoFit/>
          </a:bodyPr>
          <a:lstStyle/>
          <a:p>
            <a:r>
              <a:rPr lang="de-DE" sz="3200" b="1" dirty="0"/>
              <a:t>kWh</a:t>
            </a:r>
          </a:p>
        </p:txBody>
      </p:sp>
      <p:cxnSp>
        <p:nvCxnSpPr>
          <p:cNvPr id="5" name="Gerader Verbinder 4">
            <a:extLst>
              <a:ext uri="{FF2B5EF4-FFF2-40B4-BE49-F238E27FC236}">
                <a16:creationId xmlns:a16="http://schemas.microsoft.com/office/drawing/2014/main" id="{E20712FF-A4D1-411D-A6E3-904440449EE6}"/>
              </a:ext>
            </a:extLst>
          </p:cNvPr>
          <p:cNvCxnSpPr/>
          <p:nvPr/>
        </p:nvCxnSpPr>
        <p:spPr>
          <a:xfrm>
            <a:off x="0" y="1264596"/>
            <a:ext cx="9144000" cy="0"/>
          </a:xfrm>
          <a:prstGeom prst="line">
            <a:avLst/>
          </a:prstGeom>
          <a:ln w="57150">
            <a:solidFill>
              <a:srgbClr val="29630E"/>
            </a:solidFill>
          </a:ln>
        </p:spPr>
        <p:style>
          <a:lnRef idx="1">
            <a:schemeClr val="accent1"/>
          </a:lnRef>
          <a:fillRef idx="0">
            <a:schemeClr val="accent1"/>
          </a:fillRef>
          <a:effectRef idx="0">
            <a:schemeClr val="accent1"/>
          </a:effectRef>
          <a:fontRef idx="minor">
            <a:schemeClr val="tx1"/>
          </a:fontRef>
        </p:style>
      </p:cxnSp>
      <p:pic>
        <p:nvPicPr>
          <p:cNvPr id="6" name="Grafik 5" descr="Ein Bild, das Objekt, Schild, Uhr, Verkehr enthält.&#10;&#10;Automatisch generierte Beschreibung">
            <a:extLst>
              <a:ext uri="{FF2B5EF4-FFF2-40B4-BE49-F238E27FC236}">
                <a16:creationId xmlns:a16="http://schemas.microsoft.com/office/drawing/2014/main" id="{17D3E00A-9674-4E52-833E-CABA68EAE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676" y="3942386"/>
            <a:ext cx="2340501" cy="2340501"/>
          </a:xfrm>
          <a:prstGeom prst="rect">
            <a:avLst/>
          </a:prstGeom>
        </p:spPr>
      </p:pic>
    </p:spTree>
    <p:extLst>
      <p:ext uri="{BB962C8B-B14F-4D97-AF65-F5344CB8AC3E}">
        <p14:creationId xmlns:p14="http://schemas.microsoft.com/office/powerpoint/2010/main" val="495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F0C8">
            <a:alpha val="39000"/>
          </a:srgbClr>
        </a:solidFill>
        <a:effectLst/>
      </p:bgPr>
    </p:bg>
    <p:spTree>
      <p:nvGrpSpPr>
        <p:cNvPr id="1" name=""/>
        <p:cNvGrpSpPr/>
        <p:nvPr/>
      </p:nvGrpSpPr>
      <p:grpSpPr>
        <a:xfrm>
          <a:off x="0" y="0"/>
          <a:ext cx="0" cy="0"/>
          <a:chOff x="0" y="0"/>
          <a:chExt cx="0" cy="0"/>
        </a:xfrm>
      </p:grpSpPr>
      <p:pic>
        <p:nvPicPr>
          <p:cNvPr id="12" name="Grafik 6" descr="Ein Bild, das Zeichnung enthält.&#10;&#10;Automatisch generierte Beschreibung">
            <a:extLst>
              <a:ext uri="{FF2B5EF4-FFF2-40B4-BE49-F238E27FC236}">
                <a16:creationId xmlns:a16="http://schemas.microsoft.com/office/drawing/2014/main" id="{6BF4C5F9-F1DF-4F52-A8ED-5BFA86E10F44}"/>
              </a:ext>
            </a:extLst>
          </p:cNvPr>
          <p:cNvPicPr>
            <a:picLocks noChangeAspect="1"/>
          </p:cNvPicPr>
          <p:nvPr/>
        </p:nvPicPr>
        <p:blipFill>
          <a:blip r:embed="rId3">
            <a:alphaModFix amt="55000"/>
            <a:biLevel thresh="50000"/>
          </a:blip>
          <a:srcRect l="18297" t="3794" b="7796"/>
          <a:stretch>
            <a:fillRect/>
          </a:stretch>
        </p:blipFill>
        <p:spPr>
          <a:xfrm>
            <a:off x="0" y="0"/>
            <a:ext cx="1957382" cy="6858000"/>
          </a:xfrm>
          <a:prstGeom prst="rect">
            <a:avLst/>
          </a:prstGeom>
          <a:noFill/>
          <a:ln cap="flat">
            <a:noFill/>
          </a:ln>
        </p:spPr>
      </p:pic>
      <p:sp>
        <p:nvSpPr>
          <p:cNvPr id="16" name="Textfeld 1">
            <a:extLst>
              <a:ext uri="{FF2B5EF4-FFF2-40B4-BE49-F238E27FC236}">
                <a16:creationId xmlns:a16="http://schemas.microsoft.com/office/drawing/2014/main" id="{A128EB6A-EC23-4B90-828A-78E4B21BE810}"/>
              </a:ext>
            </a:extLst>
          </p:cNvPr>
          <p:cNvSpPr txBox="1"/>
          <p:nvPr/>
        </p:nvSpPr>
        <p:spPr>
          <a:xfrm>
            <a:off x="4920148" y="620310"/>
            <a:ext cx="4223851" cy="166199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A6431"/>
                </a:solidFill>
                <a:uFillTx/>
                <a:latin typeface="Calibri"/>
              </a:rPr>
              <a:t>Was hat der christliche Glaube mit Milchkaffee zu tun? </a:t>
            </a:r>
            <a:r>
              <a:rPr lang="de-DE" sz="2800" b="0" i="0" u="none" strike="noStrike" kern="1200" cap="none" spc="0" baseline="0">
                <a:solidFill>
                  <a:srgbClr val="2A6431"/>
                </a:solidFill>
                <a:uFillTx/>
                <a:latin typeface="Calibri"/>
              </a:rPr>
              <a:t>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17" name="Grafik 6" descr="Ein Bild, das Text, Schild, Zeichnung enthält.&#10;&#10;Automatisch generierte Beschreibung">
            <a:extLst>
              <a:ext uri="{FF2B5EF4-FFF2-40B4-BE49-F238E27FC236}">
                <a16:creationId xmlns:a16="http://schemas.microsoft.com/office/drawing/2014/main" id="{9FCC7EA1-EBEA-4E0D-9E42-D993DDE40CFA}"/>
              </a:ext>
            </a:extLst>
          </p:cNvPr>
          <p:cNvPicPr>
            <a:picLocks noChangeAspect="1"/>
          </p:cNvPicPr>
          <p:nvPr/>
        </p:nvPicPr>
        <p:blipFill>
          <a:blip r:embed="rId4"/>
          <a:stretch>
            <a:fillRect/>
          </a:stretch>
        </p:blipFill>
        <p:spPr>
          <a:xfrm>
            <a:off x="425580" y="274475"/>
            <a:ext cx="3798280" cy="3812691"/>
          </a:xfrm>
          <a:prstGeom prst="rect">
            <a:avLst/>
          </a:prstGeom>
          <a:noFill/>
          <a:ln cap="flat">
            <a:noFill/>
          </a:ln>
        </p:spPr>
      </p:pic>
      <p:sp>
        <p:nvSpPr>
          <p:cNvPr id="5" name="Textfeld 2">
            <a:extLst>
              <a:ext uri="{FF2B5EF4-FFF2-40B4-BE49-F238E27FC236}">
                <a16:creationId xmlns:a16="http://schemas.microsoft.com/office/drawing/2014/main" id="{6C463E8A-BC6B-4692-A871-65C21E67D266}"/>
              </a:ext>
            </a:extLst>
          </p:cNvPr>
          <p:cNvSpPr txBox="1"/>
          <p:nvPr/>
        </p:nvSpPr>
        <p:spPr>
          <a:xfrm>
            <a:off x="1075252" y="4655978"/>
            <a:ext cx="3317845" cy="209287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29630E"/>
                </a:solidFill>
                <a:uFillTx/>
                <a:latin typeface="Calibri"/>
              </a:rPr>
              <a:t>Was ist der Zusammenhang zwischen Steckdosen und Nächstenliebe? </a:t>
            </a:r>
            <a:endParaRPr lang="de-DE" sz="2800" b="0" i="0" u="none" strike="noStrike" kern="1200" cap="none" spc="0" baseline="0">
              <a:solidFill>
                <a:srgbClr val="29630E"/>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6" name="Grafik 13">
            <a:extLst>
              <a:ext uri="{FF2B5EF4-FFF2-40B4-BE49-F238E27FC236}">
                <a16:creationId xmlns:a16="http://schemas.microsoft.com/office/drawing/2014/main" id="{2C5960B0-BFB1-4C0B-844B-D75051A45F9D}"/>
              </a:ext>
            </a:extLst>
          </p:cNvPr>
          <p:cNvPicPr>
            <a:picLocks noChangeAspect="1"/>
          </p:cNvPicPr>
          <p:nvPr/>
        </p:nvPicPr>
        <p:blipFill>
          <a:blip r:embed="rId5"/>
          <a:stretch>
            <a:fillRect/>
          </a:stretch>
        </p:blipFill>
        <p:spPr>
          <a:xfrm rot="21094770">
            <a:off x="5000223" y="2611636"/>
            <a:ext cx="3865241" cy="4088684"/>
          </a:xfrm>
          <a:prstGeom prst="rect">
            <a:avLst/>
          </a:prstGeom>
          <a:noFill/>
          <a:ln cap="flat">
            <a:noFill/>
          </a:ln>
        </p:spPr>
      </p:pic>
    </p:spTree>
    <p:extLst>
      <p:ext uri="{BB962C8B-B14F-4D97-AF65-F5344CB8AC3E}">
        <p14:creationId xmlns:p14="http://schemas.microsoft.com/office/powerpoint/2010/main" val="308612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descr="Ein Bild, das Zeichnung enthält.&#10;&#10;Automatisch generierte Beschreibung">
            <a:extLst>
              <a:ext uri="{FF2B5EF4-FFF2-40B4-BE49-F238E27FC236}">
                <a16:creationId xmlns:a16="http://schemas.microsoft.com/office/drawing/2014/main" id="{62347EA6-E575-4D36-9593-93B01EED54AA}"/>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7" name="Rechteck: abgerundete Ecken 16">
            <a:extLst>
              <a:ext uri="{FF2B5EF4-FFF2-40B4-BE49-F238E27FC236}">
                <a16:creationId xmlns:a16="http://schemas.microsoft.com/office/drawing/2014/main" id="{0FC4DC63-E348-456B-BF1A-65241144CC4D}"/>
              </a:ext>
            </a:extLst>
          </p:cNvPr>
          <p:cNvSpPr/>
          <p:nvPr/>
        </p:nvSpPr>
        <p:spPr>
          <a:xfrm rot="20677327">
            <a:off x="5744070" y="1798618"/>
            <a:ext cx="1968956" cy="9111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0,47 kg CO</a:t>
            </a:r>
            <a:r>
              <a:rPr lang="de-DE" sz="2800" b="1" baseline="-25000" dirty="0"/>
              <a:t>2 </a:t>
            </a:r>
            <a:r>
              <a:rPr lang="de-DE" sz="2800" b="1" dirty="0"/>
              <a:t> /kWh</a:t>
            </a:r>
            <a:endParaRPr lang="de-DE" sz="2800" b="1" baseline="-25000" dirty="0"/>
          </a:p>
        </p:txBody>
      </p:sp>
      <p:sp>
        <p:nvSpPr>
          <p:cNvPr id="19" name="Ellipse 18">
            <a:extLst>
              <a:ext uri="{FF2B5EF4-FFF2-40B4-BE49-F238E27FC236}">
                <a16:creationId xmlns:a16="http://schemas.microsoft.com/office/drawing/2014/main" id="{30FB0A1D-3E8B-4A09-B8B3-EE3E5F9E4B4C}"/>
              </a:ext>
            </a:extLst>
          </p:cNvPr>
          <p:cNvSpPr/>
          <p:nvPr/>
        </p:nvSpPr>
        <p:spPr>
          <a:xfrm rot="17971938">
            <a:off x="5326489" y="1785910"/>
            <a:ext cx="413518" cy="684696"/>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85F9069-6F4B-4BE1-9453-6219036CED03}"/>
              </a:ext>
            </a:extLst>
          </p:cNvPr>
          <p:cNvSpPr txBox="1"/>
          <p:nvPr/>
        </p:nvSpPr>
        <p:spPr>
          <a:xfrm>
            <a:off x="3568582" y="1723630"/>
            <a:ext cx="1840376" cy="584775"/>
          </a:xfrm>
          <a:prstGeom prst="rect">
            <a:avLst/>
          </a:prstGeom>
          <a:noFill/>
        </p:spPr>
        <p:txBody>
          <a:bodyPr wrap="none" rtlCol="0">
            <a:spAutoFit/>
          </a:bodyPr>
          <a:lstStyle/>
          <a:p>
            <a:r>
              <a:rPr lang="de-DE" sz="3200" b="1" dirty="0"/>
              <a:t>Strommix</a:t>
            </a:r>
          </a:p>
        </p:txBody>
      </p:sp>
      <p:sp>
        <p:nvSpPr>
          <p:cNvPr id="3" name="Rechteck 2">
            <a:extLst>
              <a:ext uri="{FF2B5EF4-FFF2-40B4-BE49-F238E27FC236}">
                <a16:creationId xmlns:a16="http://schemas.microsoft.com/office/drawing/2014/main" id="{49C0CACC-603D-4499-89B0-FAA58BC29AB1}"/>
              </a:ext>
            </a:extLst>
          </p:cNvPr>
          <p:cNvSpPr/>
          <p:nvPr/>
        </p:nvSpPr>
        <p:spPr>
          <a:xfrm>
            <a:off x="3712323" y="602403"/>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1</a:t>
            </a:r>
          </a:p>
        </p:txBody>
      </p:sp>
      <p:sp>
        <p:nvSpPr>
          <p:cNvPr id="33" name="Rechteck 32">
            <a:extLst>
              <a:ext uri="{FF2B5EF4-FFF2-40B4-BE49-F238E27FC236}">
                <a16:creationId xmlns:a16="http://schemas.microsoft.com/office/drawing/2014/main" id="{539990D9-D133-43AC-9BAE-2DE574E2647D}"/>
              </a:ext>
            </a:extLst>
          </p:cNvPr>
          <p:cNvSpPr/>
          <p:nvPr/>
        </p:nvSpPr>
        <p:spPr>
          <a:xfrm>
            <a:off x="4352973" y="602402"/>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0</a:t>
            </a:r>
          </a:p>
        </p:txBody>
      </p:sp>
      <p:sp>
        <p:nvSpPr>
          <p:cNvPr id="34" name="Rechteck 33">
            <a:extLst>
              <a:ext uri="{FF2B5EF4-FFF2-40B4-BE49-F238E27FC236}">
                <a16:creationId xmlns:a16="http://schemas.microsoft.com/office/drawing/2014/main" id="{6303AF1E-B11A-4692-AC4B-E887C8E5D7AF}"/>
              </a:ext>
            </a:extLst>
          </p:cNvPr>
          <p:cNvSpPr/>
          <p:nvPr/>
        </p:nvSpPr>
        <p:spPr>
          <a:xfrm>
            <a:off x="4972446" y="602402"/>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5" name="Rechteck 34">
            <a:extLst>
              <a:ext uri="{FF2B5EF4-FFF2-40B4-BE49-F238E27FC236}">
                <a16:creationId xmlns:a16="http://schemas.microsoft.com/office/drawing/2014/main" id="{17C7EC58-9441-4FFA-94D7-A086F3361608}"/>
              </a:ext>
            </a:extLst>
          </p:cNvPr>
          <p:cNvSpPr/>
          <p:nvPr/>
        </p:nvSpPr>
        <p:spPr>
          <a:xfrm>
            <a:off x="5613096" y="602401"/>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6" name="Rechteck 35">
            <a:extLst>
              <a:ext uri="{FF2B5EF4-FFF2-40B4-BE49-F238E27FC236}">
                <a16:creationId xmlns:a16="http://schemas.microsoft.com/office/drawing/2014/main" id="{37ED25C4-5A8F-4E8F-92D4-1F4D2DAA720C}"/>
              </a:ext>
            </a:extLst>
          </p:cNvPr>
          <p:cNvSpPr/>
          <p:nvPr/>
        </p:nvSpPr>
        <p:spPr>
          <a:xfrm>
            <a:off x="6239748" y="602401"/>
            <a:ext cx="578761" cy="584775"/>
          </a:xfrm>
          <a:prstGeom prst="rect">
            <a:avLst/>
          </a:prstGeom>
          <a:solidFill>
            <a:schemeClr val="tx1"/>
          </a:solidFill>
          <a:ln w="76200">
            <a:solidFill>
              <a:srgbClr val="296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3600" b="1">
                <a:solidFill>
                  <a:prstClr val="white"/>
                </a:solidFill>
              </a:rPr>
              <a:t>0</a:t>
            </a:r>
            <a:endParaRPr lang="de-DE" sz="3600" b="1" dirty="0">
              <a:solidFill>
                <a:prstClr val="white"/>
              </a:solidFill>
            </a:endParaRPr>
          </a:p>
        </p:txBody>
      </p:sp>
      <p:sp>
        <p:nvSpPr>
          <p:cNvPr id="37" name="Rechteck 36">
            <a:extLst>
              <a:ext uri="{FF2B5EF4-FFF2-40B4-BE49-F238E27FC236}">
                <a16:creationId xmlns:a16="http://schemas.microsoft.com/office/drawing/2014/main" id="{23A15CF0-C488-4887-9AF6-B5992D6E126D}"/>
              </a:ext>
            </a:extLst>
          </p:cNvPr>
          <p:cNvSpPr/>
          <p:nvPr/>
        </p:nvSpPr>
        <p:spPr>
          <a:xfrm>
            <a:off x="6880398" y="602400"/>
            <a:ext cx="578761" cy="584775"/>
          </a:xfrm>
          <a:prstGeom prst="rect">
            <a:avLst/>
          </a:prstGeom>
          <a:solidFill>
            <a:schemeClr val="tx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400" b="1" dirty="0">
                <a:solidFill>
                  <a:prstClr val="white"/>
                </a:solidFill>
              </a:rPr>
              <a:t>2</a:t>
            </a:r>
          </a:p>
        </p:txBody>
      </p:sp>
      <p:sp>
        <p:nvSpPr>
          <p:cNvPr id="4" name="Textfeld 3">
            <a:extLst>
              <a:ext uri="{FF2B5EF4-FFF2-40B4-BE49-F238E27FC236}">
                <a16:creationId xmlns:a16="http://schemas.microsoft.com/office/drawing/2014/main" id="{AD940102-DC91-4F9A-ACF7-CF91C1EDBCFC}"/>
              </a:ext>
            </a:extLst>
          </p:cNvPr>
          <p:cNvSpPr txBox="1"/>
          <p:nvPr/>
        </p:nvSpPr>
        <p:spPr>
          <a:xfrm>
            <a:off x="7661028" y="567575"/>
            <a:ext cx="973343" cy="584775"/>
          </a:xfrm>
          <a:prstGeom prst="rect">
            <a:avLst/>
          </a:prstGeom>
          <a:noFill/>
        </p:spPr>
        <p:txBody>
          <a:bodyPr wrap="none" rtlCol="0">
            <a:spAutoFit/>
          </a:bodyPr>
          <a:lstStyle/>
          <a:p>
            <a:r>
              <a:rPr lang="de-DE" sz="3200" b="1" dirty="0"/>
              <a:t>kWh</a:t>
            </a:r>
          </a:p>
        </p:txBody>
      </p:sp>
      <p:sp>
        <p:nvSpPr>
          <p:cNvPr id="38" name="Rechteck 37">
            <a:extLst>
              <a:ext uri="{FF2B5EF4-FFF2-40B4-BE49-F238E27FC236}">
                <a16:creationId xmlns:a16="http://schemas.microsoft.com/office/drawing/2014/main" id="{0C7FF990-1171-46D0-8E00-CA3B63F5989B}"/>
              </a:ext>
            </a:extLst>
          </p:cNvPr>
          <p:cNvSpPr/>
          <p:nvPr/>
        </p:nvSpPr>
        <p:spPr>
          <a:xfrm>
            <a:off x="5829998" y="3069339"/>
            <a:ext cx="3093099" cy="646331"/>
          </a:xfrm>
          <a:prstGeom prst="rect">
            <a:avLst/>
          </a:prstGeom>
        </p:spPr>
        <p:txBody>
          <a:bodyPr wrap="square">
            <a:spAutoFit/>
          </a:bodyPr>
          <a:lstStyle/>
          <a:p>
            <a:r>
              <a:rPr lang="de-DE" sz="3600" b="1" dirty="0"/>
              <a:t>4.700 kg CO</a:t>
            </a:r>
            <a:r>
              <a:rPr lang="de-DE" sz="3600" b="1" baseline="-25000" dirty="0"/>
              <a:t>2</a:t>
            </a:r>
          </a:p>
        </p:txBody>
      </p:sp>
      <p:sp>
        <p:nvSpPr>
          <p:cNvPr id="41" name="Rechteck: abgerundete Ecken 40">
            <a:extLst>
              <a:ext uri="{FF2B5EF4-FFF2-40B4-BE49-F238E27FC236}">
                <a16:creationId xmlns:a16="http://schemas.microsoft.com/office/drawing/2014/main" id="{34B8AD0F-A7D5-421C-83CE-5BC61239A0BA}"/>
              </a:ext>
            </a:extLst>
          </p:cNvPr>
          <p:cNvSpPr/>
          <p:nvPr/>
        </p:nvSpPr>
        <p:spPr>
          <a:xfrm rot="20677327">
            <a:off x="5945530" y="4604913"/>
            <a:ext cx="1990808" cy="8293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0,02 kg CO</a:t>
            </a:r>
            <a:r>
              <a:rPr lang="de-DE" sz="2800" b="1" baseline="-25000" dirty="0"/>
              <a:t>2</a:t>
            </a:r>
            <a:r>
              <a:rPr lang="de-DE" sz="2800" b="1" dirty="0"/>
              <a:t> /kWh</a:t>
            </a:r>
            <a:endParaRPr lang="de-DE" sz="2800" b="1" baseline="-25000" dirty="0"/>
          </a:p>
        </p:txBody>
      </p:sp>
      <p:sp>
        <p:nvSpPr>
          <p:cNvPr id="42" name="Ellipse 41">
            <a:extLst>
              <a:ext uri="{FF2B5EF4-FFF2-40B4-BE49-F238E27FC236}">
                <a16:creationId xmlns:a16="http://schemas.microsoft.com/office/drawing/2014/main" id="{B53C1D0D-0001-4755-8E82-E2FEBC30A64F}"/>
              </a:ext>
            </a:extLst>
          </p:cNvPr>
          <p:cNvSpPr/>
          <p:nvPr/>
        </p:nvSpPr>
        <p:spPr>
          <a:xfrm rot="19045078">
            <a:off x="5307407" y="5209360"/>
            <a:ext cx="740629" cy="442065"/>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9C2AF862-B2A5-4328-823B-08D98531A688}"/>
              </a:ext>
            </a:extLst>
          </p:cNvPr>
          <p:cNvSpPr/>
          <p:nvPr/>
        </p:nvSpPr>
        <p:spPr>
          <a:xfrm>
            <a:off x="6039619" y="6058283"/>
            <a:ext cx="3093099" cy="646331"/>
          </a:xfrm>
          <a:prstGeom prst="rect">
            <a:avLst/>
          </a:prstGeom>
        </p:spPr>
        <p:txBody>
          <a:bodyPr wrap="square">
            <a:spAutoFit/>
          </a:bodyPr>
          <a:lstStyle/>
          <a:p>
            <a:r>
              <a:rPr lang="de-DE" sz="3600" b="1" dirty="0"/>
              <a:t>200 kg CO</a:t>
            </a:r>
            <a:r>
              <a:rPr lang="de-DE" sz="3600" b="1" baseline="-25000" dirty="0"/>
              <a:t>2</a:t>
            </a:r>
          </a:p>
        </p:txBody>
      </p:sp>
      <p:pic>
        <p:nvPicPr>
          <p:cNvPr id="7" name="Grafik 6" descr="Ein Bild, das Uhr enthält.&#10;&#10;Automatisch generierte Beschreibung">
            <a:extLst>
              <a:ext uri="{FF2B5EF4-FFF2-40B4-BE49-F238E27FC236}">
                <a16:creationId xmlns:a16="http://schemas.microsoft.com/office/drawing/2014/main" id="{0D5CEA70-DD5B-4583-AF33-1DBADE710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99" y="3468621"/>
            <a:ext cx="2240264" cy="3389379"/>
          </a:xfrm>
          <a:prstGeom prst="rect">
            <a:avLst/>
          </a:prstGeom>
        </p:spPr>
      </p:pic>
      <p:pic>
        <p:nvPicPr>
          <p:cNvPr id="22" name="Grafik 21" descr="Ein Bild, das Uhr enthält.&#10;&#10;Automatisch generierte Beschreibung">
            <a:extLst>
              <a:ext uri="{FF2B5EF4-FFF2-40B4-BE49-F238E27FC236}">
                <a16:creationId xmlns:a16="http://schemas.microsoft.com/office/drawing/2014/main" id="{5EE81BD2-8E0A-4D1B-8736-27F468B57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257" y="4089856"/>
            <a:ext cx="1850936" cy="2800350"/>
          </a:xfrm>
          <a:prstGeom prst="rect">
            <a:avLst/>
          </a:prstGeom>
        </p:spPr>
      </p:pic>
      <p:pic>
        <p:nvPicPr>
          <p:cNvPr id="21" name="Grafik 20">
            <a:extLst>
              <a:ext uri="{FF2B5EF4-FFF2-40B4-BE49-F238E27FC236}">
                <a16:creationId xmlns:a16="http://schemas.microsoft.com/office/drawing/2014/main" id="{064B75B6-CAEA-4FE6-8F73-BCE6F1A65E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39764">
            <a:off x="-3759153" y="-321277"/>
            <a:ext cx="8337152" cy="7500552"/>
          </a:xfrm>
          <a:prstGeom prst="rect">
            <a:avLst/>
          </a:prstGeom>
        </p:spPr>
      </p:pic>
      <p:pic>
        <p:nvPicPr>
          <p:cNvPr id="24" name="Grafik 23">
            <a:extLst>
              <a:ext uri="{FF2B5EF4-FFF2-40B4-BE49-F238E27FC236}">
                <a16:creationId xmlns:a16="http://schemas.microsoft.com/office/drawing/2014/main" id="{C24F989A-D44C-4042-9165-F371E042C7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339708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 grpId="0"/>
      <p:bldP spid="3" grpId="0" animBg="1"/>
      <p:bldP spid="33" grpId="0" animBg="1"/>
      <p:bldP spid="34" grpId="0" animBg="1"/>
      <p:bldP spid="35" grpId="0" animBg="1"/>
      <p:bldP spid="36" grpId="0" animBg="1"/>
      <p:bldP spid="37" grpId="0" animBg="1"/>
      <p:bldP spid="4" grpId="0"/>
      <p:bldP spid="38" grpId="0"/>
      <p:bldP spid="41" grpId="0" animBg="1"/>
      <p:bldP spid="42"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Zeichnung enthält.&#10;&#10;Automatisch generierte Beschreibung">
            <a:extLst>
              <a:ext uri="{FF2B5EF4-FFF2-40B4-BE49-F238E27FC236}">
                <a16:creationId xmlns:a16="http://schemas.microsoft.com/office/drawing/2014/main" id="{D6AA77FC-9C95-4CAC-8BFB-96F8CBD5E266}"/>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3" name="Grafik 2" descr="Ein Bild, das Teller enthält.&#10;&#10;Automatisch generierte Beschreibung">
            <a:extLst>
              <a:ext uri="{FF2B5EF4-FFF2-40B4-BE49-F238E27FC236}">
                <a16:creationId xmlns:a16="http://schemas.microsoft.com/office/drawing/2014/main" id="{93D5EF72-BB58-4E48-9BFB-8C1ED11C5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094" y="1403131"/>
            <a:ext cx="3500276" cy="4339826"/>
          </a:xfrm>
          <a:prstGeom prst="rect">
            <a:avLst/>
          </a:prstGeom>
        </p:spPr>
      </p:pic>
      <p:pic>
        <p:nvPicPr>
          <p:cNvPr id="6" name="Grafik 5">
            <a:extLst>
              <a:ext uri="{FF2B5EF4-FFF2-40B4-BE49-F238E27FC236}">
                <a16:creationId xmlns:a16="http://schemas.microsoft.com/office/drawing/2014/main" id="{E458311A-C5DA-4411-B630-711191B3B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66180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E0E3CB6E-10EE-4F7D-BD2C-C017698DCB22}"/>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EE70A7DA-DB96-4138-8E47-A73430A6279C}"/>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C4FBE5A5-865E-4B38-97A6-D3CDF3E66AA3}"/>
              </a:ext>
            </a:extLst>
          </p:cNvPr>
          <p:cNvSpPr/>
          <p:nvPr/>
        </p:nvSpPr>
        <p:spPr>
          <a:xfrm>
            <a:off x="1689375" y="3248858"/>
            <a:ext cx="6394134" cy="1569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4800" b="1" i="0" u="none" strike="noStrike" kern="0" cap="none" spc="0" normalizeH="0" baseline="0" noProof="0" dirty="0">
                <a:ln>
                  <a:noFill/>
                </a:ln>
                <a:solidFill>
                  <a:srgbClr val="FFFFFF"/>
                </a:solidFill>
                <a:effectLst/>
                <a:uLnTx/>
                <a:uFillTx/>
                <a:latin typeface="Calibri "/>
                <a:ea typeface="+mn-ea"/>
                <a:cs typeface="+mn-cs"/>
              </a:rPr>
              <a:t>Ziele auswählen als lebendige Gemeinde</a:t>
            </a:r>
            <a:endParaRPr kumimoji="0" lang="de-DE" sz="2800" b="0" i="0" u="none" strike="noStrike" kern="1200" cap="none" spc="0" normalizeH="0" baseline="0" noProof="0" dirty="0">
              <a:ln>
                <a:noFill/>
              </a:ln>
              <a:solidFill>
                <a:srgbClr val="FFFFFF"/>
              </a:solidFill>
              <a:effectLst/>
              <a:uLnTx/>
              <a:uFillTx/>
              <a:latin typeface="Calibri "/>
              <a:ea typeface="+mn-ea"/>
              <a:cs typeface="+mn-cs"/>
            </a:endParaRPr>
          </a:p>
        </p:txBody>
      </p:sp>
      <p:pic>
        <p:nvPicPr>
          <p:cNvPr id="6" name="Grafik 5">
            <a:extLst>
              <a:ext uri="{FF2B5EF4-FFF2-40B4-BE49-F238E27FC236}">
                <a16:creationId xmlns:a16="http://schemas.microsoft.com/office/drawing/2014/main" id="{B10FFF38-2915-48C4-A915-587F5FF5C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131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Ein Bild, das Zeichnung enthält.&#10;&#10;Automatisch generierte Beschreibung">
            <a:extLst>
              <a:ext uri="{FF2B5EF4-FFF2-40B4-BE49-F238E27FC236}">
                <a16:creationId xmlns:a16="http://schemas.microsoft.com/office/drawing/2014/main" id="{0849FE2C-7F2B-47EB-B9FD-455A363125BC}"/>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3" name="Grafik 2">
            <a:extLst>
              <a:ext uri="{FF2B5EF4-FFF2-40B4-BE49-F238E27FC236}">
                <a16:creationId xmlns:a16="http://schemas.microsoft.com/office/drawing/2014/main" id="{A1C43723-DEAF-4240-983B-AEBE5355D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382" y="1291770"/>
            <a:ext cx="1938997" cy="1959160"/>
          </a:xfrm>
          <a:prstGeom prst="rect">
            <a:avLst/>
          </a:prstGeom>
        </p:spPr>
      </p:pic>
      <p:pic>
        <p:nvPicPr>
          <p:cNvPr id="14" name="Grafik 13">
            <a:extLst>
              <a:ext uri="{FF2B5EF4-FFF2-40B4-BE49-F238E27FC236}">
                <a16:creationId xmlns:a16="http://schemas.microsoft.com/office/drawing/2014/main" id="{EDC16790-F45F-4842-9884-D80C2773DDE7}"/>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28428" y="485053"/>
            <a:ext cx="2147025" cy="1959160"/>
          </a:xfrm>
          <a:prstGeom prst="rect">
            <a:avLst/>
          </a:prstGeom>
        </p:spPr>
      </p:pic>
      <p:pic>
        <p:nvPicPr>
          <p:cNvPr id="15" name="Grafik 14">
            <a:extLst>
              <a:ext uri="{FF2B5EF4-FFF2-40B4-BE49-F238E27FC236}">
                <a16:creationId xmlns:a16="http://schemas.microsoft.com/office/drawing/2014/main" id="{E39D7DB6-EA32-4044-B754-625EE476C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231" y="1359990"/>
            <a:ext cx="2147025" cy="1959160"/>
          </a:xfrm>
          <a:prstGeom prst="rect">
            <a:avLst/>
          </a:prstGeom>
        </p:spPr>
      </p:pic>
      <p:sp>
        <p:nvSpPr>
          <p:cNvPr id="9" name="Textfeld 8">
            <a:extLst>
              <a:ext uri="{FF2B5EF4-FFF2-40B4-BE49-F238E27FC236}">
                <a16:creationId xmlns:a16="http://schemas.microsoft.com/office/drawing/2014/main" id="{115E2731-30FF-4D0B-8849-C9A00240E47C}"/>
              </a:ext>
            </a:extLst>
          </p:cNvPr>
          <p:cNvSpPr txBox="1"/>
          <p:nvPr/>
        </p:nvSpPr>
        <p:spPr>
          <a:xfrm>
            <a:off x="2439985" y="135999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sp>
        <p:nvSpPr>
          <p:cNvPr id="17" name="Textfeld 16">
            <a:extLst>
              <a:ext uri="{FF2B5EF4-FFF2-40B4-BE49-F238E27FC236}">
                <a16:creationId xmlns:a16="http://schemas.microsoft.com/office/drawing/2014/main" id="{FE027D1D-312B-4590-B66B-74618A1FC141}"/>
              </a:ext>
            </a:extLst>
          </p:cNvPr>
          <p:cNvSpPr txBox="1"/>
          <p:nvPr/>
        </p:nvSpPr>
        <p:spPr>
          <a:xfrm>
            <a:off x="4690549" y="580303"/>
            <a:ext cx="875561" cy="1569660"/>
          </a:xfrm>
          <a:prstGeom prst="rect">
            <a:avLst/>
          </a:prstGeom>
          <a:noFill/>
        </p:spPr>
        <p:txBody>
          <a:bodyPr wrap="none" rtlCol="0">
            <a:spAutoFit/>
          </a:bodyPr>
          <a:lstStyle/>
          <a:p>
            <a:r>
              <a:rPr lang="de-DE" sz="9600" b="1" dirty="0">
                <a:solidFill>
                  <a:schemeClr val="bg1"/>
                </a:solidFill>
              </a:rPr>
              <a:t>B</a:t>
            </a:r>
            <a:endParaRPr lang="en-US" sz="8800" b="1" dirty="0">
              <a:solidFill>
                <a:schemeClr val="bg1"/>
              </a:solidFill>
            </a:endParaRPr>
          </a:p>
        </p:txBody>
      </p:sp>
      <p:sp>
        <p:nvSpPr>
          <p:cNvPr id="20" name="Textfeld 19">
            <a:extLst>
              <a:ext uri="{FF2B5EF4-FFF2-40B4-BE49-F238E27FC236}">
                <a16:creationId xmlns:a16="http://schemas.microsoft.com/office/drawing/2014/main" id="{2F96F0A7-3F09-482F-9FE4-A52855F2C296}"/>
              </a:ext>
            </a:extLst>
          </p:cNvPr>
          <p:cNvSpPr txBox="1"/>
          <p:nvPr/>
        </p:nvSpPr>
        <p:spPr>
          <a:xfrm>
            <a:off x="6855761" y="1444640"/>
            <a:ext cx="837089" cy="1569660"/>
          </a:xfrm>
          <a:prstGeom prst="rect">
            <a:avLst/>
          </a:prstGeom>
          <a:noFill/>
        </p:spPr>
        <p:txBody>
          <a:bodyPr wrap="none" rtlCol="0">
            <a:spAutoFit/>
          </a:bodyPr>
          <a:lstStyle/>
          <a:p>
            <a:r>
              <a:rPr lang="de-DE" sz="9600" b="1" dirty="0">
                <a:solidFill>
                  <a:schemeClr val="bg1"/>
                </a:solidFill>
              </a:rPr>
              <a:t>C</a:t>
            </a:r>
            <a:endParaRPr lang="en-US" sz="8800" b="1" dirty="0">
              <a:solidFill>
                <a:schemeClr val="bg1"/>
              </a:solidFill>
            </a:endParaRPr>
          </a:p>
        </p:txBody>
      </p:sp>
      <p:pic>
        <p:nvPicPr>
          <p:cNvPr id="4" name="Grafik 3">
            <a:extLst>
              <a:ext uri="{FF2B5EF4-FFF2-40B4-BE49-F238E27FC236}">
                <a16:creationId xmlns:a16="http://schemas.microsoft.com/office/drawing/2014/main" id="{0345E842-8A56-4BFA-A5D4-1F50B3A5EB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6812" y="2539463"/>
            <a:ext cx="3094440" cy="4587549"/>
          </a:xfrm>
          <a:prstGeom prst="rect">
            <a:avLst/>
          </a:prstGeom>
        </p:spPr>
      </p:pic>
      <p:pic>
        <p:nvPicPr>
          <p:cNvPr id="11" name="Grafik 10">
            <a:extLst>
              <a:ext uri="{FF2B5EF4-FFF2-40B4-BE49-F238E27FC236}">
                <a16:creationId xmlns:a16="http://schemas.microsoft.com/office/drawing/2014/main" id="{F85F6EFD-0927-4809-BC21-8B10BC43DD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73271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Zeichnung enthält.&#10;&#10;Automatisch generierte Beschreibung">
            <a:extLst>
              <a:ext uri="{FF2B5EF4-FFF2-40B4-BE49-F238E27FC236}">
                <a16:creationId xmlns:a16="http://schemas.microsoft.com/office/drawing/2014/main" id="{6B9BCA04-A3F4-469F-B3B8-80101A0F0E66}"/>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1855375" y="103259"/>
            <a:ext cx="4242380" cy="707886"/>
          </a:xfrm>
          <a:prstGeom prst="rect">
            <a:avLst/>
          </a:prstGeom>
          <a:noFill/>
        </p:spPr>
        <p:txBody>
          <a:bodyPr wrap="none" rtlCol="0">
            <a:spAutoFit/>
          </a:bodyPr>
          <a:lstStyle/>
          <a:p>
            <a:r>
              <a:rPr lang="de-DE" sz="4000" b="1" dirty="0">
                <a:solidFill>
                  <a:srgbClr val="29630E"/>
                </a:solidFill>
              </a:rPr>
              <a:t>Wunschvorstellung</a:t>
            </a:r>
          </a:p>
        </p:txBody>
      </p:sp>
      <p:sp>
        <p:nvSpPr>
          <p:cNvPr id="8" name="Textfeld 7">
            <a:extLst>
              <a:ext uri="{FF2B5EF4-FFF2-40B4-BE49-F238E27FC236}">
                <a16:creationId xmlns:a16="http://schemas.microsoft.com/office/drawing/2014/main" id="{FCA33982-60A1-436C-99AD-8583CF76A54F}"/>
              </a:ext>
            </a:extLst>
          </p:cNvPr>
          <p:cNvSpPr txBox="1"/>
          <p:nvPr/>
        </p:nvSpPr>
        <p:spPr>
          <a:xfrm>
            <a:off x="2520171" y="169051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pic>
        <p:nvPicPr>
          <p:cNvPr id="10" name="Grafik 9">
            <a:extLst>
              <a:ext uri="{FF2B5EF4-FFF2-40B4-BE49-F238E27FC236}">
                <a16:creationId xmlns:a16="http://schemas.microsoft.com/office/drawing/2014/main" id="{D3681D6C-6599-4CA1-B4B1-6508B2698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382" y="1291770"/>
            <a:ext cx="1938997" cy="1959160"/>
          </a:xfrm>
          <a:prstGeom prst="rect">
            <a:avLst/>
          </a:prstGeom>
        </p:spPr>
      </p:pic>
      <p:sp>
        <p:nvSpPr>
          <p:cNvPr id="11" name="Textfeld 10">
            <a:extLst>
              <a:ext uri="{FF2B5EF4-FFF2-40B4-BE49-F238E27FC236}">
                <a16:creationId xmlns:a16="http://schemas.microsoft.com/office/drawing/2014/main" id="{6BF6D14E-0BF7-4FA4-A3C3-3DF8D13A9FAA}"/>
              </a:ext>
            </a:extLst>
          </p:cNvPr>
          <p:cNvSpPr txBox="1"/>
          <p:nvPr/>
        </p:nvSpPr>
        <p:spPr>
          <a:xfrm>
            <a:off x="2439985" y="135999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pic>
        <p:nvPicPr>
          <p:cNvPr id="13" name="Grafik 12">
            <a:extLst>
              <a:ext uri="{FF2B5EF4-FFF2-40B4-BE49-F238E27FC236}">
                <a16:creationId xmlns:a16="http://schemas.microsoft.com/office/drawing/2014/main" id="{8A08D177-2F9F-43F3-9183-8A9CAE2D8B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812" y="2539463"/>
            <a:ext cx="3094440" cy="4587549"/>
          </a:xfrm>
          <a:prstGeom prst="rect">
            <a:avLst/>
          </a:prstGeom>
        </p:spPr>
      </p:pic>
      <p:pic>
        <p:nvPicPr>
          <p:cNvPr id="12" name="Grafik 11">
            <a:extLst>
              <a:ext uri="{FF2B5EF4-FFF2-40B4-BE49-F238E27FC236}">
                <a16:creationId xmlns:a16="http://schemas.microsoft.com/office/drawing/2014/main" id="{448779D9-9583-44FC-BEE5-B10B684B1E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86373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Zeichnung enthält.&#10;&#10;Automatisch generierte Beschreibung">
            <a:extLst>
              <a:ext uri="{FF2B5EF4-FFF2-40B4-BE49-F238E27FC236}">
                <a16:creationId xmlns:a16="http://schemas.microsoft.com/office/drawing/2014/main" id="{72307C9F-575F-4E6A-9DDD-964BF0CB3E23}"/>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1885688" y="118296"/>
            <a:ext cx="2605650" cy="707886"/>
          </a:xfrm>
          <a:prstGeom prst="rect">
            <a:avLst/>
          </a:prstGeom>
          <a:noFill/>
        </p:spPr>
        <p:txBody>
          <a:bodyPr wrap="none" rtlCol="0">
            <a:spAutoFit/>
          </a:bodyPr>
          <a:lstStyle/>
          <a:p>
            <a:r>
              <a:rPr lang="de-DE" sz="4000" b="1" dirty="0">
                <a:solidFill>
                  <a:srgbClr val="29630E"/>
                </a:solidFill>
              </a:rPr>
              <a:t>Wichtigkeit</a:t>
            </a:r>
          </a:p>
        </p:txBody>
      </p:sp>
      <p:pic>
        <p:nvPicPr>
          <p:cNvPr id="12" name="Grafik 11">
            <a:extLst>
              <a:ext uri="{FF2B5EF4-FFF2-40B4-BE49-F238E27FC236}">
                <a16:creationId xmlns:a16="http://schemas.microsoft.com/office/drawing/2014/main" id="{04499404-82B3-4C92-935D-A0F1CA5A1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382" y="1291770"/>
            <a:ext cx="1938997" cy="1959160"/>
          </a:xfrm>
          <a:prstGeom prst="rect">
            <a:avLst/>
          </a:prstGeom>
        </p:spPr>
      </p:pic>
      <p:pic>
        <p:nvPicPr>
          <p:cNvPr id="14" name="Grafik 13">
            <a:extLst>
              <a:ext uri="{FF2B5EF4-FFF2-40B4-BE49-F238E27FC236}">
                <a16:creationId xmlns:a16="http://schemas.microsoft.com/office/drawing/2014/main" id="{F9E8A50D-A660-47C7-A75A-6726204CF572}"/>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28428" y="485053"/>
            <a:ext cx="2147025" cy="1959160"/>
          </a:xfrm>
          <a:prstGeom prst="rect">
            <a:avLst/>
          </a:prstGeom>
        </p:spPr>
      </p:pic>
      <p:sp>
        <p:nvSpPr>
          <p:cNvPr id="17" name="Textfeld 16">
            <a:extLst>
              <a:ext uri="{FF2B5EF4-FFF2-40B4-BE49-F238E27FC236}">
                <a16:creationId xmlns:a16="http://schemas.microsoft.com/office/drawing/2014/main" id="{8096BB39-7F37-4B43-8EDF-BF9D12D71E42}"/>
              </a:ext>
            </a:extLst>
          </p:cNvPr>
          <p:cNvSpPr txBox="1"/>
          <p:nvPr/>
        </p:nvSpPr>
        <p:spPr>
          <a:xfrm>
            <a:off x="2439985" y="135999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sp>
        <p:nvSpPr>
          <p:cNvPr id="19" name="Textfeld 18">
            <a:extLst>
              <a:ext uri="{FF2B5EF4-FFF2-40B4-BE49-F238E27FC236}">
                <a16:creationId xmlns:a16="http://schemas.microsoft.com/office/drawing/2014/main" id="{B647A105-FA82-4FEA-96E0-83BD9148EAC2}"/>
              </a:ext>
            </a:extLst>
          </p:cNvPr>
          <p:cNvSpPr txBox="1"/>
          <p:nvPr/>
        </p:nvSpPr>
        <p:spPr>
          <a:xfrm>
            <a:off x="4690549" y="580303"/>
            <a:ext cx="875561" cy="1569660"/>
          </a:xfrm>
          <a:prstGeom prst="rect">
            <a:avLst/>
          </a:prstGeom>
          <a:noFill/>
        </p:spPr>
        <p:txBody>
          <a:bodyPr wrap="none" rtlCol="0">
            <a:spAutoFit/>
          </a:bodyPr>
          <a:lstStyle/>
          <a:p>
            <a:r>
              <a:rPr lang="de-DE" sz="9600" b="1" dirty="0">
                <a:solidFill>
                  <a:schemeClr val="bg1"/>
                </a:solidFill>
              </a:rPr>
              <a:t>B</a:t>
            </a:r>
            <a:endParaRPr lang="en-US" sz="8800" b="1" dirty="0">
              <a:solidFill>
                <a:schemeClr val="bg1"/>
              </a:solidFill>
            </a:endParaRPr>
          </a:p>
        </p:txBody>
      </p:sp>
      <p:pic>
        <p:nvPicPr>
          <p:cNvPr id="22" name="Grafik 21">
            <a:extLst>
              <a:ext uri="{FF2B5EF4-FFF2-40B4-BE49-F238E27FC236}">
                <a16:creationId xmlns:a16="http://schemas.microsoft.com/office/drawing/2014/main" id="{8EBDD912-6975-4674-8B3F-6DAD0386ED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6812" y="2539463"/>
            <a:ext cx="3094440" cy="4587549"/>
          </a:xfrm>
          <a:prstGeom prst="rect">
            <a:avLst/>
          </a:prstGeom>
        </p:spPr>
      </p:pic>
      <p:pic>
        <p:nvPicPr>
          <p:cNvPr id="10" name="Grafik 9">
            <a:extLst>
              <a:ext uri="{FF2B5EF4-FFF2-40B4-BE49-F238E27FC236}">
                <a16:creationId xmlns:a16="http://schemas.microsoft.com/office/drawing/2014/main" id="{BECF9CE6-5974-4D05-886C-73970ECA5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18760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Ein Bild, das Zeichnung enthält.&#10;&#10;Automatisch generierte Beschreibung">
            <a:extLst>
              <a:ext uri="{FF2B5EF4-FFF2-40B4-BE49-F238E27FC236}">
                <a16:creationId xmlns:a16="http://schemas.microsoft.com/office/drawing/2014/main" id="{CDB63F2E-F071-4DDF-92A6-723868BF52F1}"/>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1258181" y="254343"/>
            <a:ext cx="3027945" cy="707886"/>
          </a:xfrm>
          <a:prstGeom prst="rect">
            <a:avLst/>
          </a:prstGeom>
          <a:noFill/>
        </p:spPr>
        <p:txBody>
          <a:bodyPr wrap="none" rtlCol="0">
            <a:spAutoFit/>
          </a:bodyPr>
          <a:lstStyle/>
          <a:p>
            <a:r>
              <a:rPr lang="de-DE" sz="4000" b="1" dirty="0">
                <a:solidFill>
                  <a:srgbClr val="29630E"/>
                </a:solidFill>
              </a:rPr>
              <a:t>Schwierigkeit</a:t>
            </a:r>
          </a:p>
        </p:txBody>
      </p:sp>
      <p:sp>
        <p:nvSpPr>
          <p:cNvPr id="16" name="Textfeld 15">
            <a:extLst>
              <a:ext uri="{FF2B5EF4-FFF2-40B4-BE49-F238E27FC236}">
                <a16:creationId xmlns:a16="http://schemas.microsoft.com/office/drawing/2014/main" id="{382DD3EF-25CB-4CD7-890F-472AB40C3F0D}"/>
              </a:ext>
            </a:extLst>
          </p:cNvPr>
          <p:cNvSpPr txBox="1"/>
          <p:nvPr/>
        </p:nvSpPr>
        <p:spPr>
          <a:xfrm>
            <a:off x="5116222" y="737960"/>
            <a:ext cx="875561" cy="1569660"/>
          </a:xfrm>
          <a:prstGeom prst="rect">
            <a:avLst/>
          </a:prstGeom>
          <a:noFill/>
        </p:spPr>
        <p:txBody>
          <a:bodyPr wrap="none" rtlCol="0">
            <a:spAutoFit/>
          </a:bodyPr>
          <a:lstStyle/>
          <a:p>
            <a:r>
              <a:rPr lang="de-DE" sz="9600" b="1" dirty="0">
                <a:solidFill>
                  <a:schemeClr val="bg1"/>
                </a:solidFill>
              </a:rPr>
              <a:t>B</a:t>
            </a:r>
            <a:endParaRPr lang="en-US" sz="8800" b="1" dirty="0">
              <a:solidFill>
                <a:schemeClr val="bg1"/>
              </a:solidFill>
            </a:endParaRPr>
          </a:p>
        </p:txBody>
      </p:sp>
      <p:pic>
        <p:nvPicPr>
          <p:cNvPr id="12" name="Grafik 11">
            <a:extLst>
              <a:ext uri="{FF2B5EF4-FFF2-40B4-BE49-F238E27FC236}">
                <a16:creationId xmlns:a16="http://schemas.microsoft.com/office/drawing/2014/main" id="{C2BAA9D3-78F4-40EA-9607-6531A840D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382" y="1291770"/>
            <a:ext cx="1938997" cy="1959160"/>
          </a:xfrm>
          <a:prstGeom prst="rect">
            <a:avLst/>
          </a:prstGeom>
        </p:spPr>
      </p:pic>
      <p:pic>
        <p:nvPicPr>
          <p:cNvPr id="20" name="Grafik 19">
            <a:extLst>
              <a:ext uri="{FF2B5EF4-FFF2-40B4-BE49-F238E27FC236}">
                <a16:creationId xmlns:a16="http://schemas.microsoft.com/office/drawing/2014/main" id="{2FEDD209-C518-43DF-A9F3-AA6B8BD4060A}"/>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28428" y="485053"/>
            <a:ext cx="2147025" cy="1959160"/>
          </a:xfrm>
          <a:prstGeom prst="rect">
            <a:avLst/>
          </a:prstGeom>
        </p:spPr>
      </p:pic>
      <p:pic>
        <p:nvPicPr>
          <p:cNvPr id="21" name="Grafik 20">
            <a:extLst>
              <a:ext uri="{FF2B5EF4-FFF2-40B4-BE49-F238E27FC236}">
                <a16:creationId xmlns:a16="http://schemas.microsoft.com/office/drawing/2014/main" id="{0827FB38-CC2B-4EE8-921B-D7E8026BF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231" y="1359990"/>
            <a:ext cx="2147025" cy="1959160"/>
          </a:xfrm>
          <a:prstGeom prst="rect">
            <a:avLst/>
          </a:prstGeom>
        </p:spPr>
      </p:pic>
      <p:sp>
        <p:nvSpPr>
          <p:cNvPr id="22" name="Textfeld 21">
            <a:extLst>
              <a:ext uri="{FF2B5EF4-FFF2-40B4-BE49-F238E27FC236}">
                <a16:creationId xmlns:a16="http://schemas.microsoft.com/office/drawing/2014/main" id="{885DD651-4F80-49EA-A7C3-E0C96FB55024}"/>
              </a:ext>
            </a:extLst>
          </p:cNvPr>
          <p:cNvSpPr txBox="1"/>
          <p:nvPr/>
        </p:nvSpPr>
        <p:spPr>
          <a:xfrm>
            <a:off x="2439985" y="135999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sp>
        <p:nvSpPr>
          <p:cNvPr id="23" name="Textfeld 22">
            <a:extLst>
              <a:ext uri="{FF2B5EF4-FFF2-40B4-BE49-F238E27FC236}">
                <a16:creationId xmlns:a16="http://schemas.microsoft.com/office/drawing/2014/main" id="{9193C0D9-7A1F-44BD-B15E-22C31C26FA46}"/>
              </a:ext>
            </a:extLst>
          </p:cNvPr>
          <p:cNvSpPr txBox="1"/>
          <p:nvPr/>
        </p:nvSpPr>
        <p:spPr>
          <a:xfrm>
            <a:off x="4690549" y="580303"/>
            <a:ext cx="875561" cy="1569660"/>
          </a:xfrm>
          <a:prstGeom prst="rect">
            <a:avLst/>
          </a:prstGeom>
          <a:noFill/>
        </p:spPr>
        <p:txBody>
          <a:bodyPr wrap="none" rtlCol="0">
            <a:spAutoFit/>
          </a:bodyPr>
          <a:lstStyle/>
          <a:p>
            <a:r>
              <a:rPr lang="de-DE" sz="9600" b="1" dirty="0">
                <a:solidFill>
                  <a:schemeClr val="bg1"/>
                </a:solidFill>
              </a:rPr>
              <a:t>B</a:t>
            </a:r>
            <a:endParaRPr lang="en-US" sz="8800" b="1" dirty="0">
              <a:solidFill>
                <a:schemeClr val="bg1"/>
              </a:solidFill>
            </a:endParaRPr>
          </a:p>
        </p:txBody>
      </p:sp>
      <p:sp>
        <p:nvSpPr>
          <p:cNvPr id="24" name="Textfeld 23">
            <a:extLst>
              <a:ext uri="{FF2B5EF4-FFF2-40B4-BE49-F238E27FC236}">
                <a16:creationId xmlns:a16="http://schemas.microsoft.com/office/drawing/2014/main" id="{C598C151-FA45-436C-A0ED-019CDA2A61DA}"/>
              </a:ext>
            </a:extLst>
          </p:cNvPr>
          <p:cNvSpPr txBox="1"/>
          <p:nvPr/>
        </p:nvSpPr>
        <p:spPr>
          <a:xfrm>
            <a:off x="6855761" y="1444640"/>
            <a:ext cx="837089" cy="1569660"/>
          </a:xfrm>
          <a:prstGeom prst="rect">
            <a:avLst/>
          </a:prstGeom>
          <a:noFill/>
        </p:spPr>
        <p:txBody>
          <a:bodyPr wrap="none" rtlCol="0">
            <a:spAutoFit/>
          </a:bodyPr>
          <a:lstStyle/>
          <a:p>
            <a:r>
              <a:rPr lang="de-DE" sz="9600" b="1" dirty="0">
                <a:solidFill>
                  <a:schemeClr val="bg1"/>
                </a:solidFill>
              </a:rPr>
              <a:t>C</a:t>
            </a:r>
            <a:endParaRPr lang="en-US" sz="8800" b="1" dirty="0">
              <a:solidFill>
                <a:schemeClr val="bg1"/>
              </a:solidFill>
            </a:endParaRPr>
          </a:p>
        </p:txBody>
      </p:sp>
      <p:pic>
        <p:nvPicPr>
          <p:cNvPr id="26" name="Grafik 25">
            <a:extLst>
              <a:ext uri="{FF2B5EF4-FFF2-40B4-BE49-F238E27FC236}">
                <a16:creationId xmlns:a16="http://schemas.microsoft.com/office/drawing/2014/main" id="{32BB0F6D-2058-4088-A3C6-62979F28B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6812" y="2539463"/>
            <a:ext cx="3094440" cy="4587549"/>
          </a:xfrm>
          <a:prstGeom prst="rect">
            <a:avLst/>
          </a:prstGeom>
        </p:spPr>
      </p:pic>
      <p:pic>
        <p:nvPicPr>
          <p:cNvPr id="13" name="Grafik 12">
            <a:extLst>
              <a:ext uri="{FF2B5EF4-FFF2-40B4-BE49-F238E27FC236}">
                <a16:creationId xmlns:a16="http://schemas.microsoft.com/office/drawing/2014/main" id="{26075B0B-49DD-44B8-A60C-1FF98D9F6A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87247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Zeichnung enthält.&#10;&#10;Automatisch generierte Beschreibung">
            <a:extLst>
              <a:ext uri="{FF2B5EF4-FFF2-40B4-BE49-F238E27FC236}">
                <a16:creationId xmlns:a16="http://schemas.microsoft.com/office/drawing/2014/main" id="{40C52325-549E-4E9C-9A29-C1A31C0220D7}"/>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3373035" y="206519"/>
            <a:ext cx="4242380" cy="707886"/>
          </a:xfrm>
          <a:prstGeom prst="rect">
            <a:avLst/>
          </a:prstGeom>
          <a:noFill/>
        </p:spPr>
        <p:txBody>
          <a:bodyPr wrap="none" rtlCol="0">
            <a:spAutoFit/>
          </a:bodyPr>
          <a:lstStyle/>
          <a:p>
            <a:r>
              <a:rPr lang="de-DE" sz="4000" b="1" dirty="0">
                <a:solidFill>
                  <a:srgbClr val="29630E"/>
                </a:solidFill>
              </a:rPr>
              <a:t>Wunschvorstellung</a:t>
            </a:r>
          </a:p>
        </p:txBody>
      </p:sp>
      <p:pic>
        <p:nvPicPr>
          <p:cNvPr id="10" name="Grafik 9">
            <a:extLst>
              <a:ext uri="{FF2B5EF4-FFF2-40B4-BE49-F238E27FC236}">
                <a16:creationId xmlns:a16="http://schemas.microsoft.com/office/drawing/2014/main" id="{1BADFC0D-9E87-4769-82F7-E86CE50A0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382" y="1291770"/>
            <a:ext cx="1938997" cy="1959160"/>
          </a:xfrm>
          <a:prstGeom prst="rect">
            <a:avLst/>
          </a:prstGeom>
        </p:spPr>
      </p:pic>
      <p:sp>
        <p:nvSpPr>
          <p:cNvPr id="11" name="Textfeld 10">
            <a:extLst>
              <a:ext uri="{FF2B5EF4-FFF2-40B4-BE49-F238E27FC236}">
                <a16:creationId xmlns:a16="http://schemas.microsoft.com/office/drawing/2014/main" id="{2F78FBFB-6EB4-4DA8-BEC2-17D0EE1818DC}"/>
              </a:ext>
            </a:extLst>
          </p:cNvPr>
          <p:cNvSpPr txBox="1"/>
          <p:nvPr/>
        </p:nvSpPr>
        <p:spPr>
          <a:xfrm>
            <a:off x="2439985" y="135999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pic>
        <p:nvPicPr>
          <p:cNvPr id="13" name="Grafik 12">
            <a:extLst>
              <a:ext uri="{FF2B5EF4-FFF2-40B4-BE49-F238E27FC236}">
                <a16:creationId xmlns:a16="http://schemas.microsoft.com/office/drawing/2014/main" id="{D4626011-9DD4-4711-AE5F-4C138811F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6812" y="2539463"/>
            <a:ext cx="3094440" cy="4587549"/>
          </a:xfrm>
          <a:prstGeom prst="rect">
            <a:avLst/>
          </a:prstGeom>
        </p:spPr>
      </p:pic>
      <p:pic>
        <p:nvPicPr>
          <p:cNvPr id="8" name="Grafik 7">
            <a:extLst>
              <a:ext uri="{FF2B5EF4-FFF2-40B4-BE49-F238E27FC236}">
                <a16:creationId xmlns:a16="http://schemas.microsoft.com/office/drawing/2014/main" id="{3046C637-983B-4F86-86C1-250DB88B4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427000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elle 34">
            <a:extLst>
              <a:ext uri="{FF2B5EF4-FFF2-40B4-BE49-F238E27FC236}">
                <a16:creationId xmlns:a16="http://schemas.microsoft.com/office/drawing/2014/main" id="{D9B7FA8A-17DB-4DC2-8B43-FE97F7D01728}"/>
              </a:ext>
            </a:extLst>
          </p:cNvPr>
          <p:cNvGraphicFramePr>
            <a:graphicFrameLocks noGrp="1"/>
          </p:cNvGraphicFramePr>
          <p:nvPr>
            <p:extLst>
              <p:ext uri="{D42A27DB-BD31-4B8C-83A1-F6EECF244321}">
                <p14:modId xmlns:p14="http://schemas.microsoft.com/office/powerpoint/2010/main" val="3734352063"/>
              </p:ext>
            </p:extLst>
          </p:nvPr>
        </p:nvGraphicFramePr>
        <p:xfrm>
          <a:off x="1245425" y="1240750"/>
          <a:ext cx="6653149" cy="1590675"/>
        </p:xfrm>
        <a:graphic>
          <a:graphicData uri="http://schemas.openxmlformats.org/drawingml/2006/table">
            <a:tbl>
              <a:tblPr/>
              <a:tblGrid>
                <a:gridCol w="391426">
                  <a:extLst>
                    <a:ext uri="{9D8B030D-6E8A-4147-A177-3AD203B41FA5}">
                      <a16:colId xmlns:a16="http://schemas.microsoft.com/office/drawing/2014/main" val="3546773958"/>
                    </a:ext>
                  </a:extLst>
                </a:gridCol>
                <a:gridCol w="1575432">
                  <a:extLst>
                    <a:ext uri="{9D8B030D-6E8A-4147-A177-3AD203B41FA5}">
                      <a16:colId xmlns:a16="http://schemas.microsoft.com/office/drawing/2014/main" val="541119449"/>
                    </a:ext>
                  </a:extLst>
                </a:gridCol>
                <a:gridCol w="4686291">
                  <a:extLst>
                    <a:ext uri="{9D8B030D-6E8A-4147-A177-3AD203B41FA5}">
                      <a16:colId xmlns:a16="http://schemas.microsoft.com/office/drawing/2014/main" val="3515364291"/>
                    </a:ext>
                  </a:extLst>
                </a:gridCol>
              </a:tblGrid>
              <a:tr h="1590675">
                <a:tc>
                  <a:txBody>
                    <a:bodyPr/>
                    <a:lstStyle/>
                    <a:p>
                      <a:pPr marR="0" indent="0" algn="l" rtl="0">
                        <a:lnSpc>
                          <a:spcPct val="119000"/>
                        </a:lnSpc>
                        <a:spcBef>
                          <a:spcPts val="0"/>
                        </a:spcBef>
                        <a:spcAft>
                          <a:spcPts val="600"/>
                        </a:spcAft>
                      </a:pPr>
                      <a:r>
                        <a:rPr lang="de-DE" sz="1400" b="1" kern="1400">
                          <a:ln>
                            <a:noFill/>
                          </a:ln>
                          <a:solidFill>
                            <a:srgbClr val="000000"/>
                          </a:solidFill>
                          <a:effectLst/>
                          <a:latin typeface="Calibri" panose="020F0502020204030204" pitchFamily="34" charset="0"/>
                        </a:rPr>
                        <a:t>3.4</a:t>
                      </a:r>
                      <a:endParaRPr lang="de-DE" sz="900" kern="140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92D050"/>
                    </a:solidFill>
                  </a:tcPr>
                </a:tc>
                <a:tc>
                  <a:txBody>
                    <a:bodyPr/>
                    <a:lstStyle/>
                    <a:p>
                      <a:pPr marR="0" indent="0" algn="l" rtl="0">
                        <a:lnSpc>
                          <a:spcPct val="150000"/>
                        </a:lnSpc>
                        <a:spcBef>
                          <a:spcPts val="0"/>
                        </a:spcBef>
                        <a:spcAft>
                          <a:spcPts val="600"/>
                        </a:spcAft>
                      </a:pPr>
                      <a:r>
                        <a:rPr lang="de-DE" sz="1400" kern="1400">
                          <a:ln>
                            <a:noFill/>
                          </a:ln>
                          <a:solidFill>
                            <a:srgbClr val="000000"/>
                          </a:solidFill>
                          <a:effectLst/>
                          <a:latin typeface="Calibri" panose="020F0502020204030204" pitchFamily="34" charset="0"/>
                        </a:rPr>
                        <a:t>Papier</a:t>
                      </a:r>
                      <a:endParaRPr lang="de-DE" sz="900" kern="140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tc>
                  <a:txBody>
                    <a:bodyPr/>
                    <a:lstStyle/>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Umweltsiegel</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Beidseitiger Druck</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Einkaufsort:                                                 Kosten:</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Menge pro Monat/Quartal/Jahr:                     ca.</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extLst>
                  <a:ext uri="{0D108BD9-81ED-4DB2-BD59-A6C34878D82A}">
                    <a16:rowId xmlns:a16="http://schemas.microsoft.com/office/drawing/2014/main" val="3337377148"/>
                  </a:ext>
                </a:extLst>
              </a:tr>
            </a:tbl>
          </a:graphicData>
        </a:graphic>
      </p:graphicFrame>
      <p:sp>
        <p:nvSpPr>
          <p:cNvPr id="36" name="Control 29">
            <a:extLst>
              <a:ext uri="{FF2B5EF4-FFF2-40B4-BE49-F238E27FC236}">
                <a16:creationId xmlns:a16="http://schemas.microsoft.com/office/drawing/2014/main" id="{413C596A-560E-4CEE-8DCA-14FB71A92EB3}"/>
              </a:ext>
            </a:extLst>
          </p:cNvPr>
          <p:cNvSpPr>
            <a:spLocks noChangeArrowheads="1" noChangeShapeType="1"/>
          </p:cNvSpPr>
          <p:nvPr/>
        </p:nvSpPr>
        <p:spPr bwMode="auto">
          <a:xfrm>
            <a:off x="1693863" y="1654515"/>
            <a:ext cx="6653212" cy="159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37" name="AutoShape 30">
            <a:extLst>
              <a:ext uri="{FF2B5EF4-FFF2-40B4-BE49-F238E27FC236}">
                <a16:creationId xmlns:a16="http://schemas.microsoft.com/office/drawing/2014/main" id="{50DEA345-D56D-4A45-8209-2F68D33E2FE9}"/>
              </a:ext>
            </a:extLst>
          </p:cNvPr>
          <p:cNvSpPr>
            <a:spLocks noChangeArrowheads="1"/>
          </p:cNvSpPr>
          <p:nvPr/>
        </p:nvSpPr>
        <p:spPr bwMode="auto">
          <a:xfrm>
            <a:off x="5247323" y="1411799"/>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38" name="Text Box 31">
            <a:extLst>
              <a:ext uri="{FF2B5EF4-FFF2-40B4-BE49-F238E27FC236}">
                <a16:creationId xmlns:a16="http://schemas.microsoft.com/office/drawing/2014/main" id="{233552CE-8CC7-4E5D-BBA8-4CCD7E979AB0}"/>
              </a:ext>
            </a:extLst>
          </p:cNvPr>
          <p:cNvSpPr txBox="1">
            <a:spLocks noChangeArrowheads="1"/>
          </p:cNvSpPr>
          <p:nvPr/>
        </p:nvSpPr>
        <p:spPr bwMode="auto">
          <a:xfrm>
            <a:off x="5180648" y="1208599"/>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9" name="AutoShape 32">
            <a:extLst>
              <a:ext uri="{FF2B5EF4-FFF2-40B4-BE49-F238E27FC236}">
                <a16:creationId xmlns:a16="http://schemas.microsoft.com/office/drawing/2014/main" id="{62791CD6-62AE-41E1-939A-BE2C25AE617C}"/>
              </a:ext>
            </a:extLst>
          </p:cNvPr>
          <p:cNvSpPr>
            <a:spLocks noChangeArrowheads="1"/>
          </p:cNvSpPr>
          <p:nvPr/>
        </p:nvSpPr>
        <p:spPr bwMode="auto">
          <a:xfrm>
            <a:off x="5782311" y="1411799"/>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0" name="AutoShape 33">
            <a:extLst>
              <a:ext uri="{FF2B5EF4-FFF2-40B4-BE49-F238E27FC236}">
                <a16:creationId xmlns:a16="http://schemas.microsoft.com/office/drawing/2014/main" id="{F694EF29-BF33-4F29-909D-A6ED105F45D4}"/>
              </a:ext>
            </a:extLst>
          </p:cNvPr>
          <p:cNvSpPr>
            <a:spLocks noChangeArrowheads="1"/>
          </p:cNvSpPr>
          <p:nvPr/>
        </p:nvSpPr>
        <p:spPr bwMode="auto">
          <a:xfrm>
            <a:off x="6322061" y="1411799"/>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1" name="AutoShape 34">
            <a:extLst>
              <a:ext uri="{FF2B5EF4-FFF2-40B4-BE49-F238E27FC236}">
                <a16:creationId xmlns:a16="http://schemas.microsoft.com/office/drawing/2014/main" id="{DE714481-3027-4061-B214-4A201A231D9D}"/>
              </a:ext>
            </a:extLst>
          </p:cNvPr>
          <p:cNvSpPr>
            <a:spLocks noChangeArrowheads="1"/>
          </p:cNvSpPr>
          <p:nvPr/>
        </p:nvSpPr>
        <p:spPr bwMode="auto">
          <a:xfrm>
            <a:off x="6857048" y="1411799"/>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2" name="AutoShape 35">
            <a:extLst>
              <a:ext uri="{FF2B5EF4-FFF2-40B4-BE49-F238E27FC236}">
                <a16:creationId xmlns:a16="http://schemas.microsoft.com/office/drawing/2014/main" id="{DB5EB10C-4BC1-411C-B843-F1E62652F568}"/>
              </a:ext>
            </a:extLst>
          </p:cNvPr>
          <p:cNvSpPr>
            <a:spLocks noChangeArrowheads="1"/>
          </p:cNvSpPr>
          <p:nvPr/>
        </p:nvSpPr>
        <p:spPr bwMode="auto">
          <a:xfrm>
            <a:off x="7396798" y="1411799"/>
            <a:ext cx="106363"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3" name="AutoShape 36">
            <a:extLst>
              <a:ext uri="{FF2B5EF4-FFF2-40B4-BE49-F238E27FC236}">
                <a16:creationId xmlns:a16="http://schemas.microsoft.com/office/drawing/2014/main" id="{35E6F07D-891C-4208-836A-873417852F5E}"/>
              </a:ext>
            </a:extLst>
          </p:cNvPr>
          <p:cNvSpPr>
            <a:spLocks noChangeArrowheads="1"/>
          </p:cNvSpPr>
          <p:nvPr/>
        </p:nvSpPr>
        <p:spPr bwMode="auto">
          <a:xfrm>
            <a:off x="5247323" y="1786449"/>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4" name="Text Box 37">
            <a:extLst>
              <a:ext uri="{FF2B5EF4-FFF2-40B4-BE49-F238E27FC236}">
                <a16:creationId xmlns:a16="http://schemas.microsoft.com/office/drawing/2014/main" id="{98C53441-6316-4379-9EA2-9FEAED3D927F}"/>
              </a:ext>
            </a:extLst>
          </p:cNvPr>
          <p:cNvSpPr txBox="1">
            <a:spLocks noChangeArrowheads="1"/>
          </p:cNvSpPr>
          <p:nvPr/>
        </p:nvSpPr>
        <p:spPr bwMode="auto">
          <a:xfrm>
            <a:off x="5180648" y="1583249"/>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5" name="AutoShape 38">
            <a:extLst>
              <a:ext uri="{FF2B5EF4-FFF2-40B4-BE49-F238E27FC236}">
                <a16:creationId xmlns:a16="http://schemas.microsoft.com/office/drawing/2014/main" id="{7B1CF8E8-40CC-4C7D-AD04-5AB68E5240D0}"/>
              </a:ext>
            </a:extLst>
          </p:cNvPr>
          <p:cNvSpPr>
            <a:spLocks noChangeArrowheads="1"/>
          </p:cNvSpPr>
          <p:nvPr/>
        </p:nvSpPr>
        <p:spPr bwMode="auto">
          <a:xfrm>
            <a:off x="5782311" y="1786449"/>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6" name="AutoShape 39">
            <a:extLst>
              <a:ext uri="{FF2B5EF4-FFF2-40B4-BE49-F238E27FC236}">
                <a16:creationId xmlns:a16="http://schemas.microsoft.com/office/drawing/2014/main" id="{1412095B-AFD1-4B5C-BD0D-41AF30EE079E}"/>
              </a:ext>
            </a:extLst>
          </p:cNvPr>
          <p:cNvSpPr>
            <a:spLocks noChangeArrowheads="1"/>
          </p:cNvSpPr>
          <p:nvPr/>
        </p:nvSpPr>
        <p:spPr bwMode="auto">
          <a:xfrm>
            <a:off x="6322061" y="1786449"/>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7" name="AutoShape 40">
            <a:extLst>
              <a:ext uri="{FF2B5EF4-FFF2-40B4-BE49-F238E27FC236}">
                <a16:creationId xmlns:a16="http://schemas.microsoft.com/office/drawing/2014/main" id="{F4FCAAE9-65B7-4BCD-B751-CAF8E8AFB495}"/>
              </a:ext>
            </a:extLst>
          </p:cNvPr>
          <p:cNvSpPr>
            <a:spLocks noChangeArrowheads="1"/>
          </p:cNvSpPr>
          <p:nvPr/>
        </p:nvSpPr>
        <p:spPr bwMode="auto">
          <a:xfrm>
            <a:off x="6857048" y="1786449"/>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8" name="AutoShape 41">
            <a:extLst>
              <a:ext uri="{FF2B5EF4-FFF2-40B4-BE49-F238E27FC236}">
                <a16:creationId xmlns:a16="http://schemas.microsoft.com/office/drawing/2014/main" id="{B85E5D09-D53D-4377-8CF9-5B8A19A920C3}"/>
              </a:ext>
            </a:extLst>
          </p:cNvPr>
          <p:cNvSpPr>
            <a:spLocks noChangeArrowheads="1"/>
          </p:cNvSpPr>
          <p:nvPr/>
        </p:nvSpPr>
        <p:spPr bwMode="auto">
          <a:xfrm>
            <a:off x="7396798" y="1786449"/>
            <a:ext cx="106363"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9" name="AutoShape 42">
            <a:extLst>
              <a:ext uri="{FF2B5EF4-FFF2-40B4-BE49-F238E27FC236}">
                <a16:creationId xmlns:a16="http://schemas.microsoft.com/office/drawing/2014/main" id="{ABBF2C55-3A63-434A-A327-7F85D33A1744}"/>
              </a:ext>
            </a:extLst>
          </p:cNvPr>
          <p:cNvSpPr>
            <a:spLocks noChangeArrowheads="1"/>
          </p:cNvSpPr>
          <p:nvPr/>
        </p:nvSpPr>
        <p:spPr bwMode="auto">
          <a:xfrm>
            <a:off x="4297998" y="2083311"/>
            <a:ext cx="1549400" cy="265113"/>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0" name="AutoShape 43">
            <a:extLst>
              <a:ext uri="{FF2B5EF4-FFF2-40B4-BE49-F238E27FC236}">
                <a16:creationId xmlns:a16="http://schemas.microsoft.com/office/drawing/2014/main" id="{2B4B313B-130B-40F1-B646-9C0799547AF7}"/>
              </a:ext>
            </a:extLst>
          </p:cNvPr>
          <p:cNvSpPr>
            <a:spLocks noChangeArrowheads="1"/>
          </p:cNvSpPr>
          <p:nvPr/>
        </p:nvSpPr>
        <p:spPr bwMode="auto">
          <a:xfrm>
            <a:off x="6688773" y="2083311"/>
            <a:ext cx="901700" cy="288926"/>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700" b="0" i="0" u="none" strike="noStrike" cap="none" normalizeH="0" baseline="0" dirty="0">
                <a:ln>
                  <a:noFill/>
                </a:ln>
                <a:solidFill>
                  <a:srgbClr val="000000"/>
                </a:solidFill>
                <a:effectLst/>
                <a:latin typeface="Arial" panose="020B0604020202020204" pitchFamily="34" charset="0"/>
              </a:rPr>
              <a:t>                 </a:t>
            </a:r>
            <a:r>
              <a:rPr kumimoji="0" lang="de-DE" altLang="de-DE" sz="1000" b="0" i="0" u="none" strike="noStrike" cap="none" normalizeH="0" baseline="0" dirty="0">
                <a:ln>
                  <a:noFill/>
                </a:ln>
                <a:solidFill>
                  <a:srgbClr val="000000"/>
                </a:solidFill>
                <a:effectLst/>
                <a:latin typeface="Calibri" panose="020F0502020204030204" pitchFamily="34" charset="0"/>
              </a:rPr>
              <a:t>€/Pack </a:t>
            </a:r>
            <a:endParaRPr kumimoji="0" lang="de-DE" altLang="de-DE" sz="1400" b="0" i="0" u="none" strike="noStrike" cap="none" normalizeH="0" baseline="0" dirty="0">
              <a:ln>
                <a:noFill/>
              </a:ln>
              <a:solidFill>
                <a:schemeClr val="tx1"/>
              </a:solidFill>
              <a:effectLst/>
              <a:latin typeface="Arial" panose="020B0604020202020204" pitchFamily="34" charset="0"/>
            </a:endParaRPr>
          </a:p>
        </p:txBody>
      </p:sp>
      <p:sp>
        <p:nvSpPr>
          <p:cNvPr id="51" name="AutoShape 44">
            <a:extLst>
              <a:ext uri="{FF2B5EF4-FFF2-40B4-BE49-F238E27FC236}">
                <a16:creationId xmlns:a16="http://schemas.microsoft.com/office/drawing/2014/main" id="{076E22F6-6418-48AA-B7C5-7E33837D59D2}"/>
              </a:ext>
            </a:extLst>
          </p:cNvPr>
          <p:cNvSpPr>
            <a:spLocks noChangeArrowheads="1"/>
          </p:cNvSpPr>
          <p:nvPr/>
        </p:nvSpPr>
        <p:spPr bwMode="auto">
          <a:xfrm>
            <a:off x="6688773" y="2469074"/>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Pack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cxnSp>
        <p:nvCxnSpPr>
          <p:cNvPr id="53" name="Gerader Verbinder 52">
            <a:extLst>
              <a:ext uri="{FF2B5EF4-FFF2-40B4-BE49-F238E27FC236}">
                <a16:creationId xmlns:a16="http://schemas.microsoft.com/office/drawing/2014/main" id="{244D7956-B695-4D08-AADC-07131FB3EB8D}"/>
              </a:ext>
            </a:extLst>
          </p:cNvPr>
          <p:cNvCxnSpPr/>
          <p:nvPr/>
        </p:nvCxnSpPr>
        <p:spPr>
          <a:xfrm>
            <a:off x="5226043" y="1360745"/>
            <a:ext cx="181817" cy="24130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A492CE1C-BA59-423A-9964-B5C4C62EE2A2}"/>
              </a:ext>
            </a:extLst>
          </p:cNvPr>
          <p:cNvCxnSpPr>
            <a:cxnSpLocks/>
          </p:cNvCxnSpPr>
          <p:nvPr/>
        </p:nvCxnSpPr>
        <p:spPr>
          <a:xfrm flipH="1">
            <a:off x="5197675" y="1369731"/>
            <a:ext cx="202358" cy="20955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60E3354E-A9DC-4D7A-BAF3-D43F186D97B2}"/>
              </a:ext>
            </a:extLst>
          </p:cNvPr>
          <p:cNvCxnSpPr/>
          <p:nvPr/>
        </p:nvCxnSpPr>
        <p:spPr>
          <a:xfrm>
            <a:off x="6295192" y="1754842"/>
            <a:ext cx="181817" cy="24130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78ABDA15-31BF-4FAA-9FB4-757CD2D11EFA}"/>
              </a:ext>
            </a:extLst>
          </p:cNvPr>
          <p:cNvCxnSpPr>
            <a:cxnSpLocks/>
          </p:cNvCxnSpPr>
          <p:nvPr/>
        </p:nvCxnSpPr>
        <p:spPr>
          <a:xfrm flipH="1">
            <a:off x="6266824" y="1763828"/>
            <a:ext cx="202358" cy="20955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75E342E4-D659-4D7D-95C1-30A347DB7342}"/>
              </a:ext>
            </a:extLst>
          </p:cNvPr>
          <p:cNvSpPr txBox="1"/>
          <p:nvPr/>
        </p:nvSpPr>
        <p:spPr>
          <a:xfrm>
            <a:off x="4347543" y="2049008"/>
            <a:ext cx="1484702" cy="369332"/>
          </a:xfrm>
          <a:prstGeom prst="rect">
            <a:avLst/>
          </a:prstGeom>
          <a:noFill/>
        </p:spPr>
        <p:txBody>
          <a:bodyPr wrap="none" rtlCol="0">
            <a:spAutoFit/>
          </a:bodyPr>
          <a:lstStyle/>
          <a:p>
            <a:r>
              <a:rPr lang="de-DE" b="1" dirty="0">
                <a:solidFill>
                  <a:srgbClr val="29630E"/>
                </a:solidFill>
                <a:latin typeface="Bradley Hand ITC" panose="03070402050302030203" pitchFamily="66" charset="0"/>
              </a:rPr>
              <a:t>www.billig.de</a:t>
            </a:r>
          </a:p>
        </p:txBody>
      </p:sp>
      <p:sp>
        <p:nvSpPr>
          <p:cNvPr id="61" name="Textfeld 60">
            <a:extLst>
              <a:ext uri="{FF2B5EF4-FFF2-40B4-BE49-F238E27FC236}">
                <a16:creationId xmlns:a16="http://schemas.microsoft.com/office/drawing/2014/main" id="{9E39CB44-2CA1-4F28-A011-54DA7D1C2530}"/>
              </a:ext>
            </a:extLst>
          </p:cNvPr>
          <p:cNvSpPr txBox="1"/>
          <p:nvPr/>
        </p:nvSpPr>
        <p:spPr>
          <a:xfrm>
            <a:off x="6628325" y="2055657"/>
            <a:ext cx="821654" cy="369332"/>
          </a:xfrm>
          <a:prstGeom prst="rect">
            <a:avLst/>
          </a:prstGeom>
          <a:noFill/>
        </p:spPr>
        <p:txBody>
          <a:bodyPr wrap="square" rtlCol="0">
            <a:spAutoFit/>
          </a:bodyPr>
          <a:lstStyle/>
          <a:p>
            <a:r>
              <a:rPr lang="de-DE" b="1" dirty="0">
                <a:solidFill>
                  <a:srgbClr val="29630E"/>
                </a:solidFill>
                <a:latin typeface="Bradley Hand ITC" panose="03070402050302030203" pitchFamily="66" charset="0"/>
              </a:rPr>
              <a:t>2,50</a:t>
            </a:r>
          </a:p>
        </p:txBody>
      </p:sp>
      <p:sp>
        <p:nvSpPr>
          <p:cNvPr id="62" name="Textfeld 61">
            <a:extLst>
              <a:ext uri="{FF2B5EF4-FFF2-40B4-BE49-F238E27FC236}">
                <a16:creationId xmlns:a16="http://schemas.microsoft.com/office/drawing/2014/main" id="{1BE1D034-30BC-4B98-ADB1-8F33E8162275}"/>
              </a:ext>
            </a:extLst>
          </p:cNvPr>
          <p:cNvSpPr txBox="1"/>
          <p:nvPr/>
        </p:nvSpPr>
        <p:spPr>
          <a:xfrm>
            <a:off x="6750620" y="2424707"/>
            <a:ext cx="646178" cy="369332"/>
          </a:xfrm>
          <a:prstGeom prst="rect">
            <a:avLst/>
          </a:prstGeom>
          <a:noFill/>
        </p:spPr>
        <p:txBody>
          <a:bodyPr wrap="square" rtlCol="0">
            <a:spAutoFit/>
          </a:bodyPr>
          <a:lstStyle/>
          <a:p>
            <a:r>
              <a:rPr lang="de-DE" b="1" dirty="0">
                <a:solidFill>
                  <a:srgbClr val="29630E"/>
                </a:solidFill>
                <a:latin typeface="Bradley Hand ITC" panose="03070402050302030203" pitchFamily="66" charset="0"/>
              </a:rPr>
              <a:t>7</a:t>
            </a:r>
          </a:p>
        </p:txBody>
      </p:sp>
      <p:sp>
        <p:nvSpPr>
          <p:cNvPr id="63" name="Textfeld 62">
            <a:extLst>
              <a:ext uri="{FF2B5EF4-FFF2-40B4-BE49-F238E27FC236}">
                <a16:creationId xmlns:a16="http://schemas.microsoft.com/office/drawing/2014/main" id="{F33C25F1-BB39-49B5-96B6-17B064CBCA07}"/>
              </a:ext>
            </a:extLst>
          </p:cNvPr>
          <p:cNvSpPr txBox="1"/>
          <p:nvPr/>
        </p:nvSpPr>
        <p:spPr>
          <a:xfrm>
            <a:off x="4483689" y="495907"/>
            <a:ext cx="1854931" cy="707886"/>
          </a:xfrm>
          <a:prstGeom prst="rect">
            <a:avLst/>
          </a:prstGeom>
          <a:noFill/>
        </p:spPr>
        <p:txBody>
          <a:bodyPr wrap="none" rtlCol="0">
            <a:spAutoFit/>
          </a:bodyPr>
          <a:lstStyle/>
          <a:p>
            <a:r>
              <a:rPr lang="de-DE" sz="4000" b="1" dirty="0">
                <a:solidFill>
                  <a:srgbClr val="29630E"/>
                </a:solidFill>
              </a:rPr>
              <a:t>Analyse</a:t>
            </a:r>
          </a:p>
        </p:txBody>
      </p:sp>
      <p:pic>
        <p:nvPicPr>
          <p:cNvPr id="28" name="Grafik 27">
            <a:extLst>
              <a:ext uri="{FF2B5EF4-FFF2-40B4-BE49-F238E27FC236}">
                <a16:creationId xmlns:a16="http://schemas.microsoft.com/office/drawing/2014/main" id="{743987D4-5610-4535-BC54-A9D7D9B4F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83858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par>
                                <p:cTn id="8" presetID="22" presetClass="entr" presetSubtype="1" fill="hold"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par>
                                <p:cTn id="16" presetID="22" presetClass="entr" presetSubtype="1" fill="hold" nodeType="withEffect">
                                  <p:stCondLst>
                                    <p:cond delay="500"/>
                                  </p:stCondLst>
                                  <p:childTnLst>
                                    <p:set>
                                      <p:cBhvr>
                                        <p:cTn id="17" dur="1" fill="hold">
                                          <p:stCondLst>
                                            <p:cond delay="0"/>
                                          </p:stCondLst>
                                        </p:cTn>
                                        <p:tgtEl>
                                          <p:spTgt spid="57"/>
                                        </p:tgtEl>
                                        <p:attrNameLst>
                                          <p:attrName>style.visibility</p:attrName>
                                        </p:attrNameLst>
                                      </p:cBhvr>
                                      <p:to>
                                        <p:strVal val="visible"/>
                                      </p:to>
                                    </p:set>
                                    <p:animEffect transition="in" filter="wipe(up)">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20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1">
                                            <p:txEl>
                                              <p:pRg st="0" end="0"/>
                                            </p:txEl>
                                          </p:spTgt>
                                        </p:tgtEl>
                                        <p:attrNameLst>
                                          <p:attrName>style.visibility</p:attrName>
                                        </p:attrNameLst>
                                      </p:cBhvr>
                                      <p:to>
                                        <p:strVal val="visible"/>
                                      </p:to>
                                    </p:set>
                                    <p:animEffect transition="in" filter="wipe(left)">
                                      <p:cBhvr>
                                        <p:cTn id="28" dur="500"/>
                                        <p:tgtEl>
                                          <p:spTgt spid="6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wipe(left)">
                                      <p:cBhvr>
                                        <p:cTn id="33"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CD3DFCA2-4D64-42F0-B2EA-6F11A64084F0}"/>
              </a:ext>
            </a:extLst>
          </p:cNvPr>
          <p:cNvGraphicFramePr>
            <a:graphicFrameLocks noGrp="1"/>
          </p:cNvGraphicFramePr>
          <p:nvPr/>
        </p:nvGraphicFramePr>
        <p:xfrm>
          <a:off x="1311855" y="4083612"/>
          <a:ext cx="6637020" cy="1547432"/>
        </p:xfrm>
        <a:graphic>
          <a:graphicData uri="http://schemas.openxmlformats.org/drawingml/2006/table">
            <a:tbl>
              <a:tblPr/>
              <a:tblGrid>
                <a:gridCol w="776497">
                  <a:extLst>
                    <a:ext uri="{9D8B030D-6E8A-4147-A177-3AD203B41FA5}">
                      <a16:colId xmlns:a16="http://schemas.microsoft.com/office/drawing/2014/main" val="3795535457"/>
                    </a:ext>
                  </a:extLst>
                </a:gridCol>
                <a:gridCol w="1232811">
                  <a:extLst>
                    <a:ext uri="{9D8B030D-6E8A-4147-A177-3AD203B41FA5}">
                      <a16:colId xmlns:a16="http://schemas.microsoft.com/office/drawing/2014/main" val="3233713133"/>
                    </a:ext>
                  </a:extLst>
                </a:gridCol>
                <a:gridCol w="4627712">
                  <a:extLst>
                    <a:ext uri="{9D8B030D-6E8A-4147-A177-3AD203B41FA5}">
                      <a16:colId xmlns:a16="http://schemas.microsoft.com/office/drawing/2014/main" val="3601548973"/>
                    </a:ext>
                  </a:extLst>
                </a:gridCol>
              </a:tblGrid>
              <a:tr h="1507909">
                <a:tc>
                  <a:txBody>
                    <a:bodyPr/>
                    <a:lstStyle/>
                    <a:p>
                      <a:pPr marR="0" indent="0" algn="ctr" rtl="0">
                        <a:lnSpc>
                          <a:spcPct val="150000"/>
                        </a:lnSpc>
                        <a:spcBef>
                          <a:spcPts val="0"/>
                        </a:spcBef>
                        <a:spcAft>
                          <a:spcPts val="600"/>
                        </a:spcAft>
                      </a:pPr>
                      <a:r>
                        <a:rPr lang="de-DE" sz="1400" b="1" kern="1400">
                          <a:ln>
                            <a:noFill/>
                          </a:ln>
                          <a:solidFill>
                            <a:srgbClr val="000000"/>
                          </a:solidFill>
                          <a:effectLst/>
                          <a:latin typeface="Calibri" panose="020F0502020204030204" pitchFamily="34" charset="0"/>
                        </a:rPr>
                        <a:t>3.4</a:t>
                      </a:r>
                      <a:endParaRPr lang="de-DE" sz="900" kern="140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a:ln>
                            <a:noFill/>
                          </a:ln>
                          <a:solidFill>
                            <a:srgbClr val="000000"/>
                          </a:solidFill>
                          <a:effectLst/>
                          <a:latin typeface="Calibri" panose="020F0502020204030204" pitchFamily="34" charset="0"/>
                        </a:rPr>
                        <a:t>Papier</a:t>
                      </a:r>
                      <a:endParaRPr lang="de-DE" sz="900" kern="140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Umweltsiegel</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Beidseitiger Druck</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Einkaufsort*:                                            Kosten**:</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Wunschmenge pro Monat/Quartal/Jahr:        ca.</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extLst>
                  <a:ext uri="{0D108BD9-81ED-4DB2-BD59-A6C34878D82A}">
                    <a16:rowId xmlns:a16="http://schemas.microsoft.com/office/drawing/2014/main" val="2169155000"/>
                  </a:ext>
                </a:extLst>
              </a:tr>
            </a:tbl>
          </a:graphicData>
        </a:graphic>
      </p:graphicFrame>
      <p:sp>
        <p:nvSpPr>
          <p:cNvPr id="4" name="Control 1">
            <a:extLst>
              <a:ext uri="{FF2B5EF4-FFF2-40B4-BE49-F238E27FC236}">
                <a16:creationId xmlns:a16="http://schemas.microsoft.com/office/drawing/2014/main" id="{6CBD1F6B-E36B-4A21-A46B-F187AE9FACC7}"/>
              </a:ext>
            </a:extLst>
          </p:cNvPr>
          <p:cNvSpPr>
            <a:spLocks noChangeArrowheads="1" noChangeShapeType="1"/>
          </p:cNvSpPr>
          <p:nvPr/>
        </p:nvSpPr>
        <p:spPr bwMode="auto">
          <a:xfrm>
            <a:off x="1832818" y="4505697"/>
            <a:ext cx="6637337"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5" name="AutoShape 2">
            <a:extLst>
              <a:ext uri="{FF2B5EF4-FFF2-40B4-BE49-F238E27FC236}">
                <a16:creationId xmlns:a16="http://schemas.microsoft.com/office/drawing/2014/main" id="{8A742DC9-975B-4A80-B4B9-CBE14FABA13D}"/>
              </a:ext>
            </a:extLst>
          </p:cNvPr>
          <p:cNvSpPr>
            <a:spLocks noChangeArrowheads="1"/>
          </p:cNvSpPr>
          <p:nvPr/>
        </p:nvSpPr>
        <p:spPr bwMode="auto">
          <a:xfrm>
            <a:off x="5430728" y="4253983"/>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7" name="AutoShape 3">
            <a:extLst>
              <a:ext uri="{FF2B5EF4-FFF2-40B4-BE49-F238E27FC236}">
                <a16:creationId xmlns:a16="http://schemas.microsoft.com/office/drawing/2014/main" id="{A6DD12C7-51A1-4354-90CF-DE925AB4C5F2}"/>
              </a:ext>
            </a:extLst>
          </p:cNvPr>
          <p:cNvSpPr>
            <a:spLocks noChangeArrowheads="1"/>
          </p:cNvSpPr>
          <p:nvPr/>
        </p:nvSpPr>
        <p:spPr bwMode="auto">
          <a:xfrm>
            <a:off x="4379803" y="4927083"/>
            <a:ext cx="1550987"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4">
            <a:extLst>
              <a:ext uri="{FF2B5EF4-FFF2-40B4-BE49-F238E27FC236}">
                <a16:creationId xmlns:a16="http://schemas.microsoft.com/office/drawing/2014/main" id="{1830A7F0-4587-4E32-A6B9-142732CD7E8A}"/>
              </a:ext>
            </a:extLst>
          </p:cNvPr>
          <p:cNvSpPr>
            <a:spLocks noChangeArrowheads="1"/>
          </p:cNvSpPr>
          <p:nvPr/>
        </p:nvSpPr>
        <p:spPr bwMode="auto">
          <a:xfrm>
            <a:off x="6970603" y="4927083"/>
            <a:ext cx="901700"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panose="020B0604020202020204" pitchFamily="34" charset="0"/>
              </a:rPr>
              <a:t>             </a:t>
            </a:r>
            <a:r>
              <a:rPr kumimoji="0" lang="de-DE" altLang="de-DE" sz="1100" b="0" i="0" u="none" strike="noStrike" cap="none" normalizeH="0" baseline="0" dirty="0">
                <a:ln>
                  <a:noFill/>
                </a:ln>
                <a:solidFill>
                  <a:srgbClr val="000000"/>
                </a:solidFill>
                <a:effectLst/>
                <a:latin typeface="Calibri" panose="020F0502020204030204" pitchFamily="34" charset="0"/>
              </a:rPr>
              <a:t>€/</a:t>
            </a:r>
            <a:r>
              <a:rPr lang="de-DE" altLang="de-DE" sz="1100" dirty="0">
                <a:solidFill>
                  <a:srgbClr val="000000"/>
                </a:solidFill>
                <a:latin typeface="Calibri" panose="020F0502020204030204" pitchFamily="34" charset="0"/>
              </a:rPr>
              <a:t>Pack</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AutoShape 5">
            <a:extLst>
              <a:ext uri="{FF2B5EF4-FFF2-40B4-BE49-F238E27FC236}">
                <a16:creationId xmlns:a16="http://schemas.microsoft.com/office/drawing/2014/main" id="{3CDF277E-7942-49CA-9FCB-9F78EC426C0A}"/>
              </a:ext>
            </a:extLst>
          </p:cNvPr>
          <p:cNvSpPr>
            <a:spLocks noChangeArrowheads="1"/>
          </p:cNvSpPr>
          <p:nvPr/>
        </p:nvSpPr>
        <p:spPr bwMode="auto">
          <a:xfrm>
            <a:off x="6970603" y="5311258"/>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a:t>
            </a:r>
            <a:r>
              <a:rPr lang="de-DE" altLang="de-DE" sz="1100" dirty="0">
                <a:solidFill>
                  <a:srgbClr val="000000"/>
                </a:solidFill>
                <a:latin typeface="Calibri" panose="020F0502020204030204" pitchFamily="34" charset="0"/>
              </a:rPr>
              <a:t>Pack</a:t>
            </a:r>
            <a:r>
              <a:rPr kumimoji="0" lang="de-DE" altLang="de-DE" sz="1100" b="0" i="0" u="none" strike="noStrike" cap="none" normalizeH="0" baseline="0" dirty="0">
                <a:ln>
                  <a:noFill/>
                </a:ln>
                <a:solidFill>
                  <a:srgbClr val="000000"/>
                </a:solidFill>
                <a:effectLst/>
                <a:latin typeface="Calibri" panose="020F0502020204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3D17CBD2-C5CB-4F62-A376-E1449A80373F}"/>
              </a:ext>
            </a:extLst>
          </p:cNvPr>
          <p:cNvSpPr txBox="1">
            <a:spLocks noChangeArrowheads="1"/>
          </p:cNvSpPr>
          <p:nvPr/>
        </p:nvSpPr>
        <p:spPr bwMode="auto">
          <a:xfrm>
            <a:off x="5362465" y="4052370"/>
            <a:ext cx="26447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AutoShape 7">
            <a:extLst>
              <a:ext uri="{FF2B5EF4-FFF2-40B4-BE49-F238E27FC236}">
                <a16:creationId xmlns:a16="http://schemas.microsoft.com/office/drawing/2014/main" id="{971CC48D-68BC-4C26-99AD-C2B10001FC07}"/>
              </a:ext>
            </a:extLst>
          </p:cNvPr>
          <p:cNvSpPr>
            <a:spLocks noChangeArrowheads="1"/>
          </p:cNvSpPr>
          <p:nvPr/>
        </p:nvSpPr>
        <p:spPr bwMode="auto">
          <a:xfrm>
            <a:off x="5965715" y="4253983"/>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 name="AutoShape 8">
            <a:extLst>
              <a:ext uri="{FF2B5EF4-FFF2-40B4-BE49-F238E27FC236}">
                <a16:creationId xmlns:a16="http://schemas.microsoft.com/office/drawing/2014/main" id="{25A317F9-3A6F-40F9-8EF8-F74CAFB23DA2}"/>
              </a:ext>
            </a:extLst>
          </p:cNvPr>
          <p:cNvSpPr>
            <a:spLocks noChangeArrowheads="1"/>
          </p:cNvSpPr>
          <p:nvPr/>
        </p:nvSpPr>
        <p:spPr bwMode="auto">
          <a:xfrm>
            <a:off x="6503878" y="4253983"/>
            <a:ext cx="106362"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 name="AutoShape 9">
            <a:extLst>
              <a:ext uri="{FF2B5EF4-FFF2-40B4-BE49-F238E27FC236}">
                <a16:creationId xmlns:a16="http://schemas.microsoft.com/office/drawing/2014/main" id="{43176AAC-BB69-4394-8150-9BEC0F1937D9}"/>
              </a:ext>
            </a:extLst>
          </p:cNvPr>
          <p:cNvSpPr>
            <a:spLocks noChangeArrowheads="1"/>
          </p:cNvSpPr>
          <p:nvPr/>
        </p:nvSpPr>
        <p:spPr bwMode="auto">
          <a:xfrm>
            <a:off x="7040453" y="4253983"/>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5" name="AutoShape 10">
            <a:extLst>
              <a:ext uri="{FF2B5EF4-FFF2-40B4-BE49-F238E27FC236}">
                <a16:creationId xmlns:a16="http://schemas.microsoft.com/office/drawing/2014/main" id="{1940A41F-0B40-4490-B896-2FA658A9A6C3}"/>
              </a:ext>
            </a:extLst>
          </p:cNvPr>
          <p:cNvSpPr>
            <a:spLocks noChangeArrowheads="1"/>
          </p:cNvSpPr>
          <p:nvPr/>
        </p:nvSpPr>
        <p:spPr bwMode="auto">
          <a:xfrm>
            <a:off x="7580203" y="4253983"/>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6" name="AutoShape 11">
            <a:extLst>
              <a:ext uri="{FF2B5EF4-FFF2-40B4-BE49-F238E27FC236}">
                <a16:creationId xmlns:a16="http://schemas.microsoft.com/office/drawing/2014/main" id="{7EBCC0EC-B781-4C96-ADB8-AF2E192DFE75}"/>
              </a:ext>
            </a:extLst>
          </p:cNvPr>
          <p:cNvSpPr>
            <a:spLocks noChangeArrowheads="1"/>
          </p:cNvSpPr>
          <p:nvPr/>
        </p:nvSpPr>
        <p:spPr bwMode="auto">
          <a:xfrm>
            <a:off x="5429140" y="4655620"/>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7" name="Text Box 12">
            <a:extLst>
              <a:ext uri="{FF2B5EF4-FFF2-40B4-BE49-F238E27FC236}">
                <a16:creationId xmlns:a16="http://schemas.microsoft.com/office/drawing/2014/main" id="{7F6DF022-A2A3-47FA-B9BD-005FD3D1EA15}"/>
              </a:ext>
            </a:extLst>
          </p:cNvPr>
          <p:cNvSpPr txBox="1">
            <a:spLocks noChangeArrowheads="1"/>
          </p:cNvSpPr>
          <p:nvPr/>
        </p:nvSpPr>
        <p:spPr bwMode="auto">
          <a:xfrm>
            <a:off x="5360878" y="4452420"/>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AutoShape 13">
            <a:extLst>
              <a:ext uri="{FF2B5EF4-FFF2-40B4-BE49-F238E27FC236}">
                <a16:creationId xmlns:a16="http://schemas.microsoft.com/office/drawing/2014/main" id="{BDA76840-5AF4-473F-8020-A7BF81AD5E84}"/>
              </a:ext>
            </a:extLst>
          </p:cNvPr>
          <p:cNvSpPr>
            <a:spLocks noChangeArrowheads="1"/>
          </p:cNvSpPr>
          <p:nvPr/>
        </p:nvSpPr>
        <p:spPr bwMode="auto">
          <a:xfrm>
            <a:off x="5964128" y="4655620"/>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0" name="AutoShape 14">
            <a:extLst>
              <a:ext uri="{FF2B5EF4-FFF2-40B4-BE49-F238E27FC236}">
                <a16:creationId xmlns:a16="http://schemas.microsoft.com/office/drawing/2014/main" id="{C9E69122-8328-45AA-BF41-6219A457B3DD}"/>
              </a:ext>
            </a:extLst>
          </p:cNvPr>
          <p:cNvSpPr>
            <a:spLocks noChangeArrowheads="1"/>
          </p:cNvSpPr>
          <p:nvPr/>
        </p:nvSpPr>
        <p:spPr bwMode="auto">
          <a:xfrm>
            <a:off x="6502290" y="4655620"/>
            <a:ext cx="106363"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1" name="AutoShape 15">
            <a:extLst>
              <a:ext uri="{FF2B5EF4-FFF2-40B4-BE49-F238E27FC236}">
                <a16:creationId xmlns:a16="http://schemas.microsoft.com/office/drawing/2014/main" id="{558C8256-A583-47DB-A4DA-B0C3C9AD1C0C}"/>
              </a:ext>
            </a:extLst>
          </p:cNvPr>
          <p:cNvSpPr>
            <a:spLocks noChangeArrowheads="1"/>
          </p:cNvSpPr>
          <p:nvPr/>
        </p:nvSpPr>
        <p:spPr bwMode="auto">
          <a:xfrm>
            <a:off x="7038865" y="4655620"/>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2" name="AutoShape 16">
            <a:extLst>
              <a:ext uri="{FF2B5EF4-FFF2-40B4-BE49-F238E27FC236}">
                <a16:creationId xmlns:a16="http://schemas.microsoft.com/office/drawing/2014/main" id="{606D7DF7-656D-4906-B832-74D71503176C}"/>
              </a:ext>
            </a:extLst>
          </p:cNvPr>
          <p:cNvSpPr>
            <a:spLocks noChangeArrowheads="1"/>
          </p:cNvSpPr>
          <p:nvPr/>
        </p:nvSpPr>
        <p:spPr bwMode="auto">
          <a:xfrm>
            <a:off x="7578615" y="4655620"/>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graphicFrame>
        <p:nvGraphicFramePr>
          <p:cNvPr id="35" name="Tabelle 34">
            <a:extLst>
              <a:ext uri="{FF2B5EF4-FFF2-40B4-BE49-F238E27FC236}">
                <a16:creationId xmlns:a16="http://schemas.microsoft.com/office/drawing/2014/main" id="{D9B7FA8A-17DB-4DC2-8B43-FE97F7D01728}"/>
              </a:ext>
            </a:extLst>
          </p:cNvPr>
          <p:cNvGraphicFramePr>
            <a:graphicFrameLocks noGrp="1"/>
          </p:cNvGraphicFramePr>
          <p:nvPr/>
        </p:nvGraphicFramePr>
        <p:xfrm>
          <a:off x="1245425" y="1240750"/>
          <a:ext cx="6653149" cy="1590675"/>
        </p:xfrm>
        <a:graphic>
          <a:graphicData uri="http://schemas.openxmlformats.org/drawingml/2006/table">
            <a:tbl>
              <a:tblPr/>
              <a:tblGrid>
                <a:gridCol w="391426">
                  <a:extLst>
                    <a:ext uri="{9D8B030D-6E8A-4147-A177-3AD203B41FA5}">
                      <a16:colId xmlns:a16="http://schemas.microsoft.com/office/drawing/2014/main" val="3546773958"/>
                    </a:ext>
                  </a:extLst>
                </a:gridCol>
                <a:gridCol w="1575432">
                  <a:extLst>
                    <a:ext uri="{9D8B030D-6E8A-4147-A177-3AD203B41FA5}">
                      <a16:colId xmlns:a16="http://schemas.microsoft.com/office/drawing/2014/main" val="541119449"/>
                    </a:ext>
                  </a:extLst>
                </a:gridCol>
                <a:gridCol w="4686291">
                  <a:extLst>
                    <a:ext uri="{9D8B030D-6E8A-4147-A177-3AD203B41FA5}">
                      <a16:colId xmlns:a16="http://schemas.microsoft.com/office/drawing/2014/main" val="3515364291"/>
                    </a:ext>
                  </a:extLst>
                </a:gridCol>
              </a:tblGrid>
              <a:tr h="1590675">
                <a:tc>
                  <a:txBody>
                    <a:bodyPr/>
                    <a:lstStyle/>
                    <a:p>
                      <a:pPr marR="0" indent="0" algn="l" rtl="0">
                        <a:lnSpc>
                          <a:spcPct val="119000"/>
                        </a:lnSpc>
                        <a:spcBef>
                          <a:spcPts val="0"/>
                        </a:spcBef>
                        <a:spcAft>
                          <a:spcPts val="600"/>
                        </a:spcAft>
                      </a:pPr>
                      <a:r>
                        <a:rPr lang="de-DE" sz="1400" b="1" kern="1400">
                          <a:ln>
                            <a:noFill/>
                          </a:ln>
                          <a:solidFill>
                            <a:srgbClr val="000000"/>
                          </a:solidFill>
                          <a:effectLst/>
                          <a:latin typeface="Calibri" panose="020F0502020204030204" pitchFamily="34" charset="0"/>
                        </a:rPr>
                        <a:t>3.4</a:t>
                      </a:r>
                      <a:endParaRPr lang="de-DE" sz="900" kern="140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92D050"/>
                    </a:solidFill>
                  </a:tcPr>
                </a:tc>
                <a:tc>
                  <a:txBody>
                    <a:bodyPr/>
                    <a:lstStyle/>
                    <a:p>
                      <a:pPr marR="0" indent="0" algn="l" rtl="0">
                        <a:lnSpc>
                          <a:spcPct val="150000"/>
                        </a:lnSpc>
                        <a:spcBef>
                          <a:spcPts val="0"/>
                        </a:spcBef>
                        <a:spcAft>
                          <a:spcPts val="600"/>
                        </a:spcAft>
                      </a:pPr>
                      <a:r>
                        <a:rPr lang="de-DE" sz="1400" kern="1400">
                          <a:ln>
                            <a:noFill/>
                          </a:ln>
                          <a:solidFill>
                            <a:srgbClr val="000000"/>
                          </a:solidFill>
                          <a:effectLst/>
                          <a:latin typeface="Calibri" panose="020F0502020204030204" pitchFamily="34" charset="0"/>
                        </a:rPr>
                        <a:t>Papier</a:t>
                      </a:r>
                      <a:endParaRPr lang="de-DE" sz="900" kern="140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tc>
                  <a:txBody>
                    <a:bodyPr/>
                    <a:lstStyle/>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Umweltsiegel</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Beidseitiger Druck</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Einkaufsort:                                                 Kosten:</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Menge pro Monat/Quartal/Jahr:                     ca.</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extLst>
                  <a:ext uri="{0D108BD9-81ED-4DB2-BD59-A6C34878D82A}">
                    <a16:rowId xmlns:a16="http://schemas.microsoft.com/office/drawing/2014/main" val="3337377148"/>
                  </a:ext>
                </a:extLst>
              </a:tr>
            </a:tbl>
          </a:graphicData>
        </a:graphic>
      </p:graphicFrame>
      <p:sp>
        <p:nvSpPr>
          <p:cNvPr id="36" name="Control 29">
            <a:extLst>
              <a:ext uri="{FF2B5EF4-FFF2-40B4-BE49-F238E27FC236}">
                <a16:creationId xmlns:a16="http://schemas.microsoft.com/office/drawing/2014/main" id="{413C596A-560E-4CEE-8DCA-14FB71A92EB3}"/>
              </a:ext>
            </a:extLst>
          </p:cNvPr>
          <p:cNvSpPr>
            <a:spLocks noChangeArrowheads="1" noChangeShapeType="1"/>
          </p:cNvSpPr>
          <p:nvPr/>
        </p:nvSpPr>
        <p:spPr bwMode="auto">
          <a:xfrm>
            <a:off x="1693863" y="1654515"/>
            <a:ext cx="6653212" cy="159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37" name="AutoShape 30">
            <a:extLst>
              <a:ext uri="{FF2B5EF4-FFF2-40B4-BE49-F238E27FC236}">
                <a16:creationId xmlns:a16="http://schemas.microsoft.com/office/drawing/2014/main" id="{50DEA345-D56D-4A45-8209-2F68D33E2FE9}"/>
              </a:ext>
            </a:extLst>
          </p:cNvPr>
          <p:cNvSpPr>
            <a:spLocks noChangeArrowheads="1"/>
          </p:cNvSpPr>
          <p:nvPr/>
        </p:nvSpPr>
        <p:spPr bwMode="auto">
          <a:xfrm>
            <a:off x="5247323" y="1411799"/>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38" name="Text Box 31">
            <a:extLst>
              <a:ext uri="{FF2B5EF4-FFF2-40B4-BE49-F238E27FC236}">
                <a16:creationId xmlns:a16="http://schemas.microsoft.com/office/drawing/2014/main" id="{233552CE-8CC7-4E5D-BBA8-4CCD7E979AB0}"/>
              </a:ext>
            </a:extLst>
          </p:cNvPr>
          <p:cNvSpPr txBox="1">
            <a:spLocks noChangeArrowheads="1"/>
          </p:cNvSpPr>
          <p:nvPr/>
        </p:nvSpPr>
        <p:spPr bwMode="auto">
          <a:xfrm>
            <a:off x="5180648" y="1208599"/>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39" name="AutoShape 32">
            <a:extLst>
              <a:ext uri="{FF2B5EF4-FFF2-40B4-BE49-F238E27FC236}">
                <a16:creationId xmlns:a16="http://schemas.microsoft.com/office/drawing/2014/main" id="{62791CD6-62AE-41E1-939A-BE2C25AE617C}"/>
              </a:ext>
            </a:extLst>
          </p:cNvPr>
          <p:cNvSpPr>
            <a:spLocks noChangeArrowheads="1"/>
          </p:cNvSpPr>
          <p:nvPr/>
        </p:nvSpPr>
        <p:spPr bwMode="auto">
          <a:xfrm>
            <a:off x="5782311" y="1411799"/>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0" name="AutoShape 33">
            <a:extLst>
              <a:ext uri="{FF2B5EF4-FFF2-40B4-BE49-F238E27FC236}">
                <a16:creationId xmlns:a16="http://schemas.microsoft.com/office/drawing/2014/main" id="{F694EF29-BF33-4F29-909D-A6ED105F45D4}"/>
              </a:ext>
            </a:extLst>
          </p:cNvPr>
          <p:cNvSpPr>
            <a:spLocks noChangeArrowheads="1"/>
          </p:cNvSpPr>
          <p:nvPr/>
        </p:nvSpPr>
        <p:spPr bwMode="auto">
          <a:xfrm>
            <a:off x="6322061" y="1411799"/>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1" name="AutoShape 34">
            <a:extLst>
              <a:ext uri="{FF2B5EF4-FFF2-40B4-BE49-F238E27FC236}">
                <a16:creationId xmlns:a16="http://schemas.microsoft.com/office/drawing/2014/main" id="{DE714481-3027-4061-B214-4A201A231D9D}"/>
              </a:ext>
            </a:extLst>
          </p:cNvPr>
          <p:cNvSpPr>
            <a:spLocks noChangeArrowheads="1"/>
          </p:cNvSpPr>
          <p:nvPr/>
        </p:nvSpPr>
        <p:spPr bwMode="auto">
          <a:xfrm>
            <a:off x="6857048" y="1411799"/>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2" name="AutoShape 35">
            <a:extLst>
              <a:ext uri="{FF2B5EF4-FFF2-40B4-BE49-F238E27FC236}">
                <a16:creationId xmlns:a16="http://schemas.microsoft.com/office/drawing/2014/main" id="{DB5EB10C-4BC1-411C-B843-F1E62652F568}"/>
              </a:ext>
            </a:extLst>
          </p:cNvPr>
          <p:cNvSpPr>
            <a:spLocks noChangeArrowheads="1"/>
          </p:cNvSpPr>
          <p:nvPr/>
        </p:nvSpPr>
        <p:spPr bwMode="auto">
          <a:xfrm>
            <a:off x="7396798" y="1411799"/>
            <a:ext cx="106363"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3" name="AutoShape 36">
            <a:extLst>
              <a:ext uri="{FF2B5EF4-FFF2-40B4-BE49-F238E27FC236}">
                <a16:creationId xmlns:a16="http://schemas.microsoft.com/office/drawing/2014/main" id="{35E6F07D-891C-4208-836A-873417852F5E}"/>
              </a:ext>
            </a:extLst>
          </p:cNvPr>
          <p:cNvSpPr>
            <a:spLocks noChangeArrowheads="1"/>
          </p:cNvSpPr>
          <p:nvPr/>
        </p:nvSpPr>
        <p:spPr bwMode="auto">
          <a:xfrm>
            <a:off x="5247323" y="1786449"/>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4" name="Text Box 37">
            <a:extLst>
              <a:ext uri="{FF2B5EF4-FFF2-40B4-BE49-F238E27FC236}">
                <a16:creationId xmlns:a16="http://schemas.microsoft.com/office/drawing/2014/main" id="{98C53441-6316-4379-9EA2-9FEAED3D927F}"/>
              </a:ext>
            </a:extLst>
          </p:cNvPr>
          <p:cNvSpPr txBox="1">
            <a:spLocks noChangeArrowheads="1"/>
          </p:cNvSpPr>
          <p:nvPr/>
        </p:nvSpPr>
        <p:spPr bwMode="auto">
          <a:xfrm>
            <a:off x="5180648" y="1583249"/>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5" name="AutoShape 38">
            <a:extLst>
              <a:ext uri="{FF2B5EF4-FFF2-40B4-BE49-F238E27FC236}">
                <a16:creationId xmlns:a16="http://schemas.microsoft.com/office/drawing/2014/main" id="{7B1CF8E8-40CC-4C7D-AD04-5AB68E5240D0}"/>
              </a:ext>
            </a:extLst>
          </p:cNvPr>
          <p:cNvSpPr>
            <a:spLocks noChangeArrowheads="1"/>
          </p:cNvSpPr>
          <p:nvPr/>
        </p:nvSpPr>
        <p:spPr bwMode="auto">
          <a:xfrm>
            <a:off x="5782311" y="1786449"/>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6" name="AutoShape 39">
            <a:extLst>
              <a:ext uri="{FF2B5EF4-FFF2-40B4-BE49-F238E27FC236}">
                <a16:creationId xmlns:a16="http://schemas.microsoft.com/office/drawing/2014/main" id="{1412095B-AFD1-4B5C-BD0D-41AF30EE079E}"/>
              </a:ext>
            </a:extLst>
          </p:cNvPr>
          <p:cNvSpPr>
            <a:spLocks noChangeArrowheads="1"/>
          </p:cNvSpPr>
          <p:nvPr/>
        </p:nvSpPr>
        <p:spPr bwMode="auto">
          <a:xfrm>
            <a:off x="6322061" y="1786449"/>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7" name="AutoShape 40">
            <a:extLst>
              <a:ext uri="{FF2B5EF4-FFF2-40B4-BE49-F238E27FC236}">
                <a16:creationId xmlns:a16="http://schemas.microsoft.com/office/drawing/2014/main" id="{F4FCAAE9-65B7-4BCD-B751-CAF8E8AFB495}"/>
              </a:ext>
            </a:extLst>
          </p:cNvPr>
          <p:cNvSpPr>
            <a:spLocks noChangeArrowheads="1"/>
          </p:cNvSpPr>
          <p:nvPr/>
        </p:nvSpPr>
        <p:spPr bwMode="auto">
          <a:xfrm>
            <a:off x="6857048" y="1786449"/>
            <a:ext cx="104775"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8" name="AutoShape 41">
            <a:extLst>
              <a:ext uri="{FF2B5EF4-FFF2-40B4-BE49-F238E27FC236}">
                <a16:creationId xmlns:a16="http://schemas.microsoft.com/office/drawing/2014/main" id="{B85E5D09-D53D-4377-8CF9-5B8A19A920C3}"/>
              </a:ext>
            </a:extLst>
          </p:cNvPr>
          <p:cNvSpPr>
            <a:spLocks noChangeArrowheads="1"/>
          </p:cNvSpPr>
          <p:nvPr/>
        </p:nvSpPr>
        <p:spPr bwMode="auto">
          <a:xfrm>
            <a:off x="7396798" y="1786449"/>
            <a:ext cx="106363" cy="101600"/>
          </a:xfrm>
          <a:prstGeom prst="roundRect">
            <a:avLst>
              <a:gd name="adj" fmla="val 16667"/>
            </a:avLst>
          </a:prstGeom>
          <a:solidFill>
            <a:srgbClr val="FFFFFF"/>
          </a:solidFill>
          <a:ln w="6350" algn="ctr">
            <a:solidFill>
              <a:srgbClr val="29630E"/>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49" name="AutoShape 42">
            <a:extLst>
              <a:ext uri="{FF2B5EF4-FFF2-40B4-BE49-F238E27FC236}">
                <a16:creationId xmlns:a16="http://schemas.microsoft.com/office/drawing/2014/main" id="{ABBF2C55-3A63-434A-A327-7F85D33A1744}"/>
              </a:ext>
            </a:extLst>
          </p:cNvPr>
          <p:cNvSpPr>
            <a:spLocks noChangeArrowheads="1"/>
          </p:cNvSpPr>
          <p:nvPr/>
        </p:nvSpPr>
        <p:spPr bwMode="auto">
          <a:xfrm>
            <a:off x="4297998" y="2083311"/>
            <a:ext cx="1549400" cy="265113"/>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0" name="AutoShape 43">
            <a:extLst>
              <a:ext uri="{FF2B5EF4-FFF2-40B4-BE49-F238E27FC236}">
                <a16:creationId xmlns:a16="http://schemas.microsoft.com/office/drawing/2014/main" id="{2B4B313B-130B-40F1-B646-9C0799547AF7}"/>
              </a:ext>
            </a:extLst>
          </p:cNvPr>
          <p:cNvSpPr>
            <a:spLocks noChangeArrowheads="1"/>
          </p:cNvSpPr>
          <p:nvPr/>
        </p:nvSpPr>
        <p:spPr bwMode="auto">
          <a:xfrm>
            <a:off x="6688773" y="2083311"/>
            <a:ext cx="901700" cy="288926"/>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700" b="0" i="0" u="none" strike="noStrike" cap="none" normalizeH="0" baseline="0" dirty="0">
                <a:ln>
                  <a:noFill/>
                </a:ln>
                <a:solidFill>
                  <a:srgbClr val="000000"/>
                </a:solidFill>
                <a:effectLst/>
                <a:latin typeface="Arial" panose="020B0604020202020204" pitchFamily="34" charset="0"/>
              </a:rPr>
              <a:t>                 </a:t>
            </a:r>
            <a:r>
              <a:rPr kumimoji="0" lang="de-DE" altLang="de-DE" sz="1000" b="0" i="0" u="none" strike="noStrike" cap="none" normalizeH="0" baseline="0" dirty="0">
                <a:ln>
                  <a:noFill/>
                </a:ln>
                <a:solidFill>
                  <a:srgbClr val="000000"/>
                </a:solidFill>
                <a:effectLst/>
                <a:latin typeface="Calibri" panose="020F0502020204030204" pitchFamily="34" charset="0"/>
              </a:rPr>
              <a:t>€/Pack </a:t>
            </a:r>
            <a:endParaRPr kumimoji="0" lang="de-DE" altLang="de-DE" sz="1400" b="0" i="0" u="none" strike="noStrike" cap="none" normalizeH="0" baseline="0" dirty="0">
              <a:ln>
                <a:noFill/>
              </a:ln>
              <a:solidFill>
                <a:schemeClr val="tx1"/>
              </a:solidFill>
              <a:effectLst/>
              <a:latin typeface="Arial" panose="020B0604020202020204" pitchFamily="34" charset="0"/>
            </a:endParaRPr>
          </a:p>
        </p:txBody>
      </p:sp>
      <p:sp>
        <p:nvSpPr>
          <p:cNvPr id="51" name="AutoShape 44">
            <a:extLst>
              <a:ext uri="{FF2B5EF4-FFF2-40B4-BE49-F238E27FC236}">
                <a16:creationId xmlns:a16="http://schemas.microsoft.com/office/drawing/2014/main" id="{076E22F6-6418-48AA-B7C5-7E33837D59D2}"/>
              </a:ext>
            </a:extLst>
          </p:cNvPr>
          <p:cNvSpPr>
            <a:spLocks noChangeArrowheads="1"/>
          </p:cNvSpPr>
          <p:nvPr/>
        </p:nvSpPr>
        <p:spPr bwMode="auto">
          <a:xfrm>
            <a:off x="6688773" y="2469074"/>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Pack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cxnSp>
        <p:nvCxnSpPr>
          <p:cNvPr id="53" name="Gerader Verbinder 52">
            <a:extLst>
              <a:ext uri="{FF2B5EF4-FFF2-40B4-BE49-F238E27FC236}">
                <a16:creationId xmlns:a16="http://schemas.microsoft.com/office/drawing/2014/main" id="{244D7956-B695-4D08-AADC-07131FB3EB8D}"/>
              </a:ext>
            </a:extLst>
          </p:cNvPr>
          <p:cNvCxnSpPr/>
          <p:nvPr/>
        </p:nvCxnSpPr>
        <p:spPr>
          <a:xfrm>
            <a:off x="5226043" y="1360745"/>
            <a:ext cx="181817" cy="24130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A492CE1C-BA59-423A-9964-B5C4C62EE2A2}"/>
              </a:ext>
            </a:extLst>
          </p:cNvPr>
          <p:cNvCxnSpPr>
            <a:cxnSpLocks/>
          </p:cNvCxnSpPr>
          <p:nvPr/>
        </p:nvCxnSpPr>
        <p:spPr>
          <a:xfrm flipH="1">
            <a:off x="5197675" y="1369731"/>
            <a:ext cx="202358" cy="20955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60E3354E-A9DC-4D7A-BAF3-D43F186D97B2}"/>
              </a:ext>
            </a:extLst>
          </p:cNvPr>
          <p:cNvCxnSpPr/>
          <p:nvPr/>
        </p:nvCxnSpPr>
        <p:spPr>
          <a:xfrm>
            <a:off x="6295192" y="1754842"/>
            <a:ext cx="181817" cy="24130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78ABDA15-31BF-4FAA-9FB4-757CD2D11EFA}"/>
              </a:ext>
            </a:extLst>
          </p:cNvPr>
          <p:cNvCxnSpPr>
            <a:cxnSpLocks/>
          </p:cNvCxnSpPr>
          <p:nvPr/>
        </p:nvCxnSpPr>
        <p:spPr>
          <a:xfrm flipH="1">
            <a:off x="6266824" y="1763828"/>
            <a:ext cx="202358" cy="20955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75E342E4-D659-4D7D-95C1-30A347DB7342}"/>
              </a:ext>
            </a:extLst>
          </p:cNvPr>
          <p:cNvSpPr txBox="1"/>
          <p:nvPr/>
        </p:nvSpPr>
        <p:spPr>
          <a:xfrm>
            <a:off x="4347543" y="2049008"/>
            <a:ext cx="1484702" cy="369332"/>
          </a:xfrm>
          <a:prstGeom prst="rect">
            <a:avLst/>
          </a:prstGeom>
          <a:noFill/>
        </p:spPr>
        <p:txBody>
          <a:bodyPr wrap="none" rtlCol="0">
            <a:spAutoFit/>
          </a:bodyPr>
          <a:lstStyle/>
          <a:p>
            <a:r>
              <a:rPr lang="de-DE" b="1" dirty="0">
                <a:solidFill>
                  <a:srgbClr val="29630E"/>
                </a:solidFill>
                <a:latin typeface="Bradley Hand ITC" panose="03070402050302030203" pitchFamily="66" charset="0"/>
              </a:rPr>
              <a:t>www.billig.de</a:t>
            </a:r>
          </a:p>
        </p:txBody>
      </p:sp>
      <p:sp>
        <p:nvSpPr>
          <p:cNvPr id="61" name="Textfeld 60">
            <a:extLst>
              <a:ext uri="{FF2B5EF4-FFF2-40B4-BE49-F238E27FC236}">
                <a16:creationId xmlns:a16="http://schemas.microsoft.com/office/drawing/2014/main" id="{9E39CB44-2CA1-4F28-A011-54DA7D1C2530}"/>
              </a:ext>
            </a:extLst>
          </p:cNvPr>
          <p:cNvSpPr txBox="1"/>
          <p:nvPr/>
        </p:nvSpPr>
        <p:spPr>
          <a:xfrm>
            <a:off x="6628325" y="2055657"/>
            <a:ext cx="821654" cy="369332"/>
          </a:xfrm>
          <a:prstGeom prst="rect">
            <a:avLst/>
          </a:prstGeom>
          <a:noFill/>
        </p:spPr>
        <p:txBody>
          <a:bodyPr wrap="square" rtlCol="0">
            <a:spAutoFit/>
          </a:bodyPr>
          <a:lstStyle/>
          <a:p>
            <a:r>
              <a:rPr lang="de-DE" b="1" dirty="0">
                <a:solidFill>
                  <a:srgbClr val="29630E"/>
                </a:solidFill>
                <a:latin typeface="Bradley Hand ITC" panose="03070402050302030203" pitchFamily="66" charset="0"/>
              </a:rPr>
              <a:t>2,50</a:t>
            </a:r>
          </a:p>
        </p:txBody>
      </p:sp>
      <p:sp>
        <p:nvSpPr>
          <p:cNvPr id="62" name="Textfeld 61">
            <a:extLst>
              <a:ext uri="{FF2B5EF4-FFF2-40B4-BE49-F238E27FC236}">
                <a16:creationId xmlns:a16="http://schemas.microsoft.com/office/drawing/2014/main" id="{1BE1D034-30BC-4B98-ADB1-8F33E8162275}"/>
              </a:ext>
            </a:extLst>
          </p:cNvPr>
          <p:cNvSpPr txBox="1"/>
          <p:nvPr/>
        </p:nvSpPr>
        <p:spPr>
          <a:xfrm>
            <a:off x="6750620" y="2424707"/>
            <a:ext cx="646178" cy="369332"/>
          </a:xfrm>
          <a:prstGeom prst="rect">
            <a:avLst/>
          </a:prstGeom>
          <a:noFill/>
        </p:spPr>
        <p:txBody>
          <a:bodyPr wrap="square" rtlCol="0">
            <a:spAutoFit/>
          </a:bodyPr>
          <a:lstStyle/>
          <a:p>
            <a:r>
              <a:rPr lang="de-DE" b="1" dirty="0">
                <a:solidFill>
                  <a:srgbClr val="29630E"/>
                </a:solidFill>
                <a:latin typeface="Bradley Hand ITC" panose="03070402050302030203" pitchFamily="66" charset="0"/>
              </a:rPr>
              <a:t>7</a:t>
            </a:r>
          </a:p>
        </p:txBody>
      </p:sp>
      <p:sp>
        <p:nvSpPr>
          <p:cNvPr id="63" name="Textfeld 62">
            <a:extLst>
              <a:ext uri="{FF2B5EF4-FFF2-40B4-BE49-F238E27FC236}">
                <a16:creationId xmlns:a16="http://schemas.microsoft.com/office/drawing/2014/main" id="{F33C25F1-BB39-49B5-96B6-17B064CBCA07}"/>
              </a:ext>
            </a:extLst>
          </p:cNvPr>
          <p:cNvSpPr txBox="1"/>
          <p:nvPr/>
        </p:nvSpPr>
        <p:spPr>
          <a:xfrm>
            <a:off x="4483689" y="495907"/>
            <a:ext cx="1854931" cy="707886"/>
          </a:xfrm>
          <a:prstGeom prst="rect">
            <a:avLst/>
          </a:prstGeom>
          <a:noFill/>
        </p:spPr>
        <p:txBody>
          <a:bodyPr wrap="none" rtlCol="0">
            <a:spAutoFit/>
          </a:bodyPr>
          <a:lstStyle/>
          <a:p>
            <a:r>
              <a:rPr lang="de-DE" sz="4000" b="1" dirty="0">
                <a:solidFill>
                  <a:srgbClr val="29630E"/>
                </a:solidFill>
              </a:rPr>
              <a:t>Analyse</a:t>
            </a:r>
          </a:p>
        </p:txBody>
      </p:sp>
      <p:sp>
        <p:nvSpPr>
          <p:cNvPr id="64" name="Textfeld 63">
            <a:extLst>
              <a:ext uri="{FF2B5EF4-FFF2-40B4-BE49-F238E27FC236}">
                <a16:creationId xmlns:a16="http://schemas.microsoft.com/office/drawing/2014/main" id="{BC1AB492-D967-4E5F-81D3-B67B60A60945}"/>
              </a:ext>
            </a:extLst>
          </p:cNvPr>
          <p:cNvSpPr txBox="1"/>
          <p:nvPr/>
        </p:nvSpPr>
        <p:spPr>
          <a:xfrm>
            <a:off x="3506066" y="3354503"/>
            <a:ext cx="4242380" cy="707886"/>
          </a:xfrm>
          <a:prstGeom prst="rect">
            <a:avLst/>
          </a:prstGeom>
          <a:noFill/>
        </p:spPr>
        <p:txBody>
          <a:bodyPr wrap="none" rtlCol="0">
            <a:spAutoFit/>
          </a:bodyPr>
          <a:lstStyle/>
          <a:p>
            <a:r>
              <a:rPr lang="de-DE" sz="4000" b="1" dirty="0">
                <a:solidFill>
                  <a:srgbClr val="29630E"/>
                </a:solidFill>
              </a:rPr>
              <a:t>Wunschvorstellung</a:t>
            </a:r>
          </a:p>
        </p:txBody>
      </p:sp>
      <p:cxnSp>
        <p:nvCxnSpPr>
          <p:cNvPr id="65" name="Gerader Verbinder 64">
            <a:extLst>
              <a:ext uri="{FF2B5EF4-FFF2-40B4-BE49-F238E27FC236}">
                <a16:creationId xmlns:a16="http://schemas.microsoft.com/office/drawing/2014/main" id="{0B8772DC-57F5-4C9C-B750-567848FE546F}"/>
              </a:ext>
            </a:extLst>
          </p:cNvPr>
          <p:cNvCxnSpPr/>
          <p:nvPr/>
        </p:nvCxnSpPr>
        <p:spPr>
          <a:xfrm>
            <a:off x="7531529" y="4227131"/>
            <a:ext cx="181817" cy="24130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32DAC5F0-32DD-4071-977E-6833B9F04DA6}"/>
              </a:ext>
            </a:extLst>
          </p:cNvPr>
          <p:cNvCxnSpPr>
            <a:cxnSpLocks/>
          </p:cNvCxnSpPr>
          <p:nvPr/>
        </p:nvCxnSpPr>
        <p:spPr>
          <a:xfrm flipH="1">
            <a:off x="7503161" y="4236117"/>
            <a:ext cx="202358" cy="20955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EA8AE464-EFB6-4726-97BA-90E601F9F6DF}"/>
              </a:ext>
            </a:extLst>
          </p:cNvPr>
          <p:cNvCxnSpPr/>
          <p:nvPr/>
        </p:nvCxnSpPr>
        <p:spPr>
          <a:xfrm>
            <a:off x="6463777" y="4630061"/>
            <a:ext cx="181817" cy="24130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53B87E35-C029-48E7-8699-2A36863182A5}"/>
              </a:ext>
            </a:extLst>
          </p:cNvPr>
          <p:cNvCxnSpPr>
            <a:cxnSpLocks/>
          </p:cNvCxnSpPr>
          <p:nvPr/>
        </p:nvCxnSpPr>
        <p:spPr>
          <a:xfrm flipH="1">
            <a:off x="6435409" y="4639047"/>
            <a:ext cx="202358" cy="209550"/>
          </a:xfrm>
          <a:prstGeom prst="line">
            <a:avLst/>
          </a:prstGeom>
          <a:ln w="38100">
            <a:solidFill>
              <a:srgbClr val="29630E"/>
            </a:solidFill>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DE5F635D-504E-4283-B463-2B31644DA653}"/>
              </a:ext>
            </a:extLst>
          </p:cNvPr>
          <p:cNvSpPr/>
          <p:nvPr/>
        </p:nvSpPr>
        <p:spPr>
          <a:xfrm>
            <a:off x="4379803" y="4907501"/>
            <a:ext cx="1378904" cy="369332"/>
          </a:xfrm>
          <a:prstGeom prst="rect">
            <a:avLst/>
          </a:prstGeom>
        </p:spPr>
        <p:txBody>
          <a:bodyPr wrap="none">
            <a:spAutoFit/>
          </a:bodyPr>
          <a:lstStyle/>
          <a:p>
            <a:r>
              <a:rPr lang="de-DE" b="1" dirty="0">
                <a:solidFill>
                  <a:srgbClr val="205F42"/>
                </a:solidFill>
                <a:latin typeface="Bradley Hand ITC" panose="03070402050302030203" pitchFamily="66" charset="0"/>
              </a:rPr>
              <a:t>www.oeko.de</a:t>
            </a:r>
          </a:p>
        </p:txBody>
      </p:sp>
      <p:sp>
        <p:nvSpPr>
          <p:cNvPr id="70" name="Textfeld 69">
            <a:extLst>
              <a:ext uri="{FF2B5EF4-FFF2-40B4-BE49-F238E27FC236}">
                <a16:creationId xmlns:a16="http://schemas.microsoft.com/office/drawing/2014/main" id="{62206E0A-3DDD-45C1-95F4-FF847560F5B7}"/>
              </a:ext>
            </a:extLst>
          </p:cNvPr>
          <p:cNvSpPr txBox="1"/>
          <p:nvPr/>
        </p:nvSpPr>
        <p:spPr>
          <a:xfrm>
            <a:off x="6872923" y="4880452"/>
            <a:ext cx="821654" cy="369332"/>
          </a:xfrm>
          <a:prstGeom prst="rect">
            <a:avLst/>
          </a:prstGeom>
          <a:noFill/>
        </p:spPr>
        <p:txBody>
          <a:bodyPr wrap="square" rtlCol="0">
            <a:spAutoFit/>
          </a:bodyPr>
          <a:lstStyle/>
          <a:p>
            <a:r>
              <a:rPr lang="de-DE" b="1" dirty="0">
                <a:solidFill>
                  <a:srgbClr val="205F42"/>
                </a:solidFill>
                <a:latin typeface="Bradley Hand ITC" panose="03070402050302030203" pitchFamily="66" charset="0"/>
              </a:rPr>
              <a:t>2,00</a:t>
            </a:r>
          </a:p>
        </p:txBody>
      </p:sp>
      <p:sp>
        <p:nvSpPr>
          <p:cNvPr id="71" name="Textfeld 70">
            <a:extLst>
              <a:ext uri="{FF2B5EF4-FFF2-40B4-BE49-F238E27FC236}">
                <a16:creationId xmlns:a16="http://schemas.microsoft.com/office/drawing/2014/main" id="{92718CDC-80F7-4958-AE2A-48E81292B127}"/>
              </a:ext>
            </a:extLst>
          </p:cNvPr>
          <p:cNvSpPr txBox="1"/>
          <p:nvPr/>
        </p:nvSpPr>
        <p:spPr>
          <a:xfrm>
            <a:off x="6988700" y="5274350"/>
            <a:ext cx="646178" cy="369332"/>
          </a:xfrm>
          <a:prstGeom prst="rect">
            <a:avLst/>
          </a:prstGeom>
          <a:noFill/>
        </p:spPr>
        <p:txBody>
          <a:bodyPr wrap="square" rtlCol="0">
            <a:spAutoFit/>
          </a:bodyPr>
          <a:lstStyle/>
          <a:p>
            <a:r>
              <a:rPr lang="de-DE" b="1" dirty="0">
                <a:solidFill>
                  <a:srgbClr val="205F42"/>
                </a:solidFill>
                <a:latin typeface="Bradley Hand ITC" panose="03070402050302030203" pitchFamily="66" charset="0"/>
              </a:rPr>
              <a:t>7</a:t>
            </a:r>
          </a:p>
        </p:txBody>
      </p:sp>
      <p:pic>
        <p:nvPicPr>
          <p:cNvPr id="55" name="Grafik 54">
            <a:extLst>
              <a:ext uri="{FF2B5EF4-FFF2-40B4-BE49-F238E27FC236}">
                <a16:creationId xmlns:a16="http://schemas.microsoft.com/office/drawing/2014/main" id="{B9372082-69DC-4D3B-952A-94A73A645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3829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par>
                                <p:cTn id="8" presetID="22" presetClass="entr" presetSubtype="1" fill="hold" nodeType="withEffect">
                                  <p:stCondLst>
                                    <p:cond delay="500"/>
                                  </p:stCondLst>
                                  <p:childTnLst>
                                    <p:set>
                                      <p:cBhvr>
                                        <p:cTn id="9" dur="1" fill="hold">
                                          <p:stCondLst>
                                            <p:cond delay="0"/>
                                          </p:stCondLst>
                                        </p:cTn>
                                        <p:tgtEl>
                                          <p:spTgt spid="65"/>
                                        </p:tgtEl>
                                        <p:attrNameLst>
                                          <p:attrName>style.visibility</p:attrName>
                                        </p:attrNameLst>
                                      </p:cBhvr>
                                      <p:to>
                                        <p:strVal val="visible"/>
                                      </p:to>
                                    </p:set>
                                    <p:animEffect transition="in" filter="wipe(up)">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up)">
                                      <p:cBhvr>
                                        <p:cTn id="15" dur="500"/>
                                        <p:tgtEl>
                                          <p:spTgt spid="68"/>
                                        </p:tgtEl>
                                      </p:cBhvr>
                                    </p:animEffect>
                                  </p:childTnLst>
                                </p:cTn>
                              </p:par>
                              <p:par>
                                <p:cTn id="16" presetID="22" presetClass="entr" presetSubtype="1" fill="hold"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ipe(up)">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0">
                                            <p:txEl>
                                              <p:pRg st="0" end="0"/>
                                            </p:txEl>
                                          </p:spTgt>
                                        </p:tgtEl>
                                        <p:attrNameLst>
                                          <p:attrName>style.visibility</p:attrName>
                                        </p:attrNameLst>
                                      </p:cBhvr>
                                      <p:to>
                                        <p:strVal val="visible"/>
                                      </p:to>
                                    </p:set>
                                    <p:animEffect transition="in" filter="wipe(left)">
                                      <p:cBhvr>
                                        <p:cTn id="27" dur="500"/>
                                        <p:tgtEl>
                                          <p:spTgt spid="7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
                                            <p:txEl>
                                              <p:pRg st="0" end="0"/>
                                            </p:txEl>
                                          </p:spTgt>
                                        </p:tgtEl>
                                        <p:attrNameLst>
                                          <p:attrName>style.visibility</p:attrName>
                                        </p:attrNameLst>
                                      </p:cBhvr>
                                      <p:to>
                                        <p:strVal val="visible"/>
                                      </p:to>
                                    </p:set>
                                    <p:animEffect transition="in" filter="wipe(left)">
                                      <p:cBhvr>
                                        <p:cTn id="32"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0C8">
            <a:alpha val="40000"/>
          </a:srgbClr>
        </a:solidFill>
        <a:effectLst/>
      </p:bgPr>
    </p:bg>
    <p:spTree>
      <p:nvGrpSpPr>
        <p:cNvPr id="1" name=""/>
        <p:cNvGrpSpPr/>
        <p:nvPr/>
      </p:nvGrpSpPr>
      <p:grpSpPr>
        <a:xfrm>
          <a:off x="0" y="0"/>
          <a:ext cx="0" cy="0"/>
          <a:chOff x="0" y="0"/>
          <a:chExt cx="0" cy="0"/>
        </a:xfrm>
      </p:grpSpPr>
      <p:sp>
        <p:nvSpPr>
          <p:cNvPr id="13" name="Pfeil: nach rechts 15">
            <a:extLst>
              <a:ext uri="{FF2B5EF4-FFF2-40B4-BE49-F238E27FC236}">
                <a16:creationId xmlns:a16="http://schemas.microsoft.com/office/drawing/2014/main" id="{DC0F6E7F-E740-4270-A509-71CEFFA7609D}"/>
              </a:ext>
            </a:extLst>
          </p:cNvPr>
          <p:cNvSpPr/>
          <p:nvPr/>
        </p:nvSpPr>
        <p:spPr>
          <a:xfrm rot="1315608">
            <a:off x="4302853" y="1715936"/>
            <a:ext cx="2199797" cy="1252362"/>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dirty="0">
                <a:solidFill>
                  <a:srgbClr val="FFFFFF"/>
                </a:solidFill>
                <a:uFillTx/>
                <a:latin typeface="Calibri"/>
              </a:rPr>
              <a:t>Ausbeutung</a:t>
            </a:r>
          </a:p>
        </p:txBody>
      </p:sp>
      <p:pic>
        <p:nvPicPr>
          <p:cNvPr id="15" name="Grafik 11" descr="Ein Bild, das Schild, Uhr, Tür, Zeichnung enthält.&#10;&#10;Automatisch generierte Beschreibung">
            <a:extLst>
              <a:ext uri="{FF2B5EF4-FFF2-40B4-BE49-F238E27FC236}">
                <a16:creationId xmlns:a16="http://schemas.microsoft.com/office/drawing/2014/main" id="{CDECDD8F-BE90-448D-9A31-F63AC187A7A1}"/>
              </a:ext>
            </a:extLst>
          </p:cNvPr>
          <p:cNvPicPr>
            <a:picLocks noChangeAspect="1"/>
          </p:cNvPicPr>
          <p:nvPr/>
        </p:nvPicPr>
        <p:blipFill>
          <a:blip r:embed="rId3"/>
          <a:stretch>
            <a:fillRect/>
          </a:stretch>
        </p:blipFill>
        <p:spPr>
          <a:xfrm>
            <a:off x="6677549" y="1735385"/>
            <a:ext cx="2155222" cy="2732053"/>
          </a:xfrm>
          <a:prstGeom prst="rect">
            <a:avLst/>
          </a:prstGeom>
          <a:noFill/>
          <a:ln cap="flat">
            <a:noFill/>
          </a:ln>
        </p:spPr>
      </p:pic>
      <p:pic>
        <p:nvPicPr>
          <p:cNvPr id="20" name="Grafik 12">
            <a:extLst>
              <a:ext uri="{FF2B5EF4-FFF2-40B4-BE49-F238E27FC236}">
                <a16:creationId xmlns:a16="http://schemas.microsoft.com/office/drawing/2014/main" id="{6B81648C-F1F9-4612-8BCA-0EE276672CA9}"/>
              </a:ext>
            </a:extLst>
          </p:cNvPr>
          <p:cNvPicPr>
            <a:picLocks noChangeAspect="1"/>
          </p:cNvPicPr>
          <p:nvPr/>
        </p:nvPicPr>
        <p:blipFill>
          <a:blip r:embed="rId4"/>
          <a:stretch>
            <a:fillRect/>
          </a:stretch>
        </p:blipFill>
        <p:spPr>
          <a:xfrm>
            <a:off x="2239274" y="719806"/>
            <a:ext cx="1958763" cy="1977435"/>
          </a:xfrm>
          <a:prstGeom prst="rect">
            <a:avLst/>
          </a:prstGeom>
          <a:noFill/>
          <a:ln cap="flat">
            <a:noFill/>
          </a:ln>
        </p:spPr>
      </p:pic>
      <p:pic>
        <p:nvPicPr>
          <p:cNvPr id="21" name="Grafik 13" descr="Ein Bild, das Essen enthält.&#10;&#10;Automatisch generierte Beschreibung">
            <a:extLst>
              <a:ext uri="{FF2B5EF4-FFF2-40B4-BE49-F238E27FC236}">
                <a16:creationId xmlns:a16="http://schemas.microsoft.com/office/drawing/2014/main" id="{FE10DE47-2DB6-4276-A233-802BB4E52765}"/>
              </a:ext>
            </a:extLst>
          </p:cNvPr>
          <p:cNvPicPr>
            <a:picLocks noChangeAspect="1"/>
          </p:cNvPicPr>
          <p:nvPr/>
        </p:nvPicPr>
        <p:blipFill>
          <a:blip r:embed="rId5"/>
          <a:stretch>
            <a:fillRect/>
          </a:stretch>
        </p:blipFill>
        <p:spPr>
          <a:xfrm>
            <a:off x="2299130" y="714896"/>
            <a:ext cx="1662982" cy="1720717"/>
          </a:xfrm>
          <a:prstGeom prst="rect">
            <a:avLst/>
          </a:prstGeom>
          <a:noFill/>
          <a:ln cap="flat">
            <a:noFill/>
          </a:ln>
        </p:spPr>
      </p:pic>
      <p:sp>
        <p:nvSpPr>
          <p:cNvPr id="23" name="Pfeil: nach rechts 9">
            <a:extLst>
              <a:ext uri="{FF2B5EF4-FFF2-40B4-BE49-F238E27FC236}">
                <a16:creationId xmlns:a16="http://schemas.microsoft.com/office/drawing/2014/main" id="{CE38A871-4C40-4232-838F-F0FA184A968E}"/>
              </a:ext>
            </a:extLst>
          </p:cNvPr>
          <p:cNvSpPr/>
          <p:nvPr/>
        </p:nvSpPr>
        <p:spPr>
          <a:xfrm rot="20261080">
            <a:off x="4379239" y="3623735"/>
            <a:ext cx="2236969" cy="1256275"/>
          </a:xfrm>
          <a:custGeom>
            <a:avLst>
              <a:gd name="f0" fmla="val 16907"/>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29630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dirty="0">
                <a:solidFill>
                  <a:srgbClr val="FFFFFF"/>
                </a:solidFill>
                <a:uFillTx/>
                <a:latin typeface="Calibri"/>
              </a:rPr>
              <a:t>Klimawandel</a:t>
            </a:r>
          </a:p>
        </p:txBody>
      </p:sp>
      <p:pic>
        <p:nvPicPr>
          <p:cNvPr id="25" name="Grafik 16" descr="Ein Bild, das Spiegel enthält.&#10;&#10;Automatisch generierte Beschreibung">
            <a:extLst>
              <a:ext uri="{FF2B5EF4-FFF2-40B4-BE49-F238E27FC236}">
                <a16:creationId xmlns:a16="http://schemas.microsoft.com/office/drawing/2014/main" id="{EEF25181-8458-4CC2-A2F8-97AF1D3C9714}"/>
              </a:ext>
            </a:extLst>
          </p:cNvPr>
          <p:cNvPicPr>
            <a:picLocks noChangeAspect="1"/>
          </p:cNvPicPr>
          <p:nvPr/>
        </p:nvPicPr>
        <p:blipFill>
          <a:blip r:embed="rId4"/>
          <a:stretch>
            <a:fillRect/>
          </a:stretch>
        </p:blipFill>
        <p:spPr>
          <a:xfrm>
            <a:off x="2172596" y="3991939"/>
            <a:ext cx="2128394" cy="2148684"/>
          </a:xfrm>
          <a:prstGeom prst="rect">
            <a:avLst/>
          </a:prstGeom>
          <a:noFill/>
          <a:ln cap="flat">
            <a:noFill/>
          </a:ln>
        </p:spPr>
      </p:pic>
      <p:pic>
        <p:nvPicPr>
          <p:cNvPr id="26" name="Grafik 17" descr="Ein Bild, das Zeichnung enthält.&#10;&#10;Automatisch generierte Beschreibung">
            <a:extLst>
              <a:ext uri="{FF2B5EF4-FFF2-40B4-BE49-F238E27FC236}">
                <a16:creationId xmlns:a16="http://schemas.microsoft.com/office/drawing/2014/main" id="{A6768E89-B23B-42A8-9023-32E4B8286920}"/>
              </a:ext>
            </a:extLst>
          </p:cNvPr>
          <p:cNvPicPr>
            <a:picLocks noChangeAspect="1"/>
          </p:cNvPicPr>
          <p:nvPr/>
        </p:nvPicPr>
        <p:blipFill>
          <a:blip r:embed="rId6"/>
          <a:stretch>
            <a:fillRect/>
          </a:stretch>
        </p:blipFill>
        <p:spPr>
          <a:xfrm>
            <a:off x="2183670" y="3970212"/>
            <a:ext cx="2337304" cy="1796852"/>
          </a:xfrm>
          <a:prstGeom prst="rect">
            <a:avLst/>
          </a:prstGeom>
          <a:noFill/>
          <a:ln cap="flat">
            <a:noFill/>
          </a:ln>
        </p:spPr>
      </p:pic>
      <p:pic>
        <p:nvPicPr>
          <p:cNvPr id="14" name="Grafik 6" descr="Ein Bild, das Zeichnung enthält.&#10;&#10;Automatisch generierte Beschreibung">
            <a:extLst>
              <a:ext uri="{FF2B5EF4-FFF2-40B4-BE49-F238E27FC236}">
                <a16:creationId xmlns:a16="http://schemas.microsoft.com/office/drawing/2014/main" id="{109430AA-39A8-404E-AC79-74B4DFEEA979}"/>
              </a:ext>
            </a:extLst>
          </p:cNvPr>
          <p:cNvPicPr>
            <a:picLocks noChangeAspect="1"/>
          </p:cNvPicPr>
          <p:nvPr/>
        </p:nvPicPr>
        <p:blipFill>
          <a:blip r:embed="rId7">
            <a:alphaModFix amt="55000"/>
            <a:biLevel thresh="50000"/>
          </a:blip>
          <a:srcRect l="18297" t="3794" b="7796"/>
          <a:stretch>
            <a:fillRect/>
          </a:stretch>
        </p:blipFill>
        <p:spPr>
          <a:xfrm>
            <a:off x="0" y="0"/>
            <a:ext cx="1957382" cy="6858000"/>
          </a:xfrm>
          <a:prstGeom prst="rect">
            <a:avLst/>
          </a:prstGeom>
          <a:noFill/>
          <a:ln cap="flat">
            <a:noFill/>
          </a:ln>
        </p:spPr>
      </p:pic>
      <p:pic>
        <p:nvPicPr>
          <p:cNvPr id="27" name="Grafik 11">
            <a:extLst>
              <a:ext uri="{FF2B5EF4-FFF2-40B4-BE49-F238E27FC236}">
                <a16:creationId xmlns:a16="http://schemas.microsoft.com/office/drawing/2014/main" id="{7C9E60C3-CF1F-4B82-8484-0427C16071D1}"/>
              </a:ext>
            </a:extLst>
          </p:cNvPr>
          <p:cNvPicPr>
            <a:picLocks noChangeAspect="1"/>
          </p:cNvPicPr>
          <p:nvPr/>
        </p:nvPicPr>
        <p:blipFill>
          <a:blip r:embed="rId8"/>
          <a:stretch>
            <a:fillRect/>
          </a:stretch>
        </p:blipFill>
        <p:spPr>
          <a:xfrm>
            <a:off x="160379" y="4668504"/>
            <a:ext cx="1946849" cy="2059393"/>
          </a:xfrm>
          <a:prstGeom prst="rect">
            <a:avLst/>
          </a:prstGeom>
          <a:noFill/>
          <a:ln cap="flat">
            <a:noFill/>
          </a:ln>
        </p:spPr>
      </p:pic>
      <p:pic>
        <p:nvPicPr>
          <p:cNvPr id="12" name="Grafik 5" descr="Ein Bild, das Text, Schild, Zeichnung enthält.&#10;&#10;Automatisch generierte Beschreibung">
            <a:extLst>
              <a:ext uri="{FF2B5EF4-FFF2-40B4-BE49-F238E27FC236}">
                <a16:creationId xmlns:a16="http://schemas.microsoft.com/office/drawing/2014/main" id="{379A3B1C-F04C-48C3-9091-61A156C2744A}"/>
              </a:ext>
            </a:extLst>
          </p:cNvPr>
          <p:cNvPicPr>
            <a:picLocks noChangeAspect="1"/>
          </p:cNvPicPr>
          <p:nvPr/>
        </p:nvPicPr>
        <p:blipFill>
          <a:blip r:embed="rId9"/>
          <a:stretch>
            <a:fillRect/>
          </a:stretch>
        </p:blipFill>
        <p:spPr>
          <a:xfrm>
            <a:off x="129384" y="73499"/>
            <a:ext cx="2063206" cy="2071033"/>
          </a:xfrm>
          <a:prstGeom prst="rect">
            <a:avLst/>
          </a:prstGeom>
          <a:noFill/>
          <a:ln cap="flat">
            <a:noFill/>
          </a:ln>
        </p:spPr>
      </p:pic>
    </p:spTree>
    <p:extLst>
      <p:ext uri="{BB962C8B-B14F-4D97-AF65-F5344CB8AC3E}">
        <p14:creationId xmlns:p14="http://schemas.microsoft.com/office/powerpoint/2010/main" val="2930718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Zeichnung enthält.&#10;&#10;Automatisch generierte Beschreibung">
            <a:extLst>
              <a:ext uri="{FF2B5EF4-FFF2-40B4-BE49-F238E27FC236}">
                <a16:creationId xmlns:a16="http://schemas.microsoft.com/office/drawing/2014/main" id="{E92FFA83-5559-4C62-AF97-BCBDAB5DCB87}"/>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4" name="Grafik 3" descr="Ein Bild, das Schild, Uhr, Tür, Zeichnung enthält.&#10;&#10;Automatisch generierte Beschreibung">
            <a:extLst>
              <a:ext uri="{FF2B5EF4-FFF2-40B4-BE49-F238E27FC236}">
                <a16:creationId xmlns:a16="http://schemas.microsoft.com/office/drawing/2014/main" id="{B74904D4-37E9-4C7F-B0EB-8CBF1E52F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445" y="1461776"/>
            <a:ext cx="1879021" cy="2381928"/>
          </a:xfrm>
          <a:prstGeom prst="rect">
            <a:avLst/>
          </a:prstGeom>
        </p:spPr>
      </p:pic>
      <p:pic>
        <p:nvPicPr>
          <p:cNvPr id="10" name="Grafik 9" descr="Ein Bild, das Computer, Uhr enthält.&#10;&#10;Automatisch generierte Beschreibung">
            <a:extLst>
              <a:ext uri="{FF2B5EF4-FFF2-40B4-BE49-F238E27FC236}">
                <a16:creationId xmlns:a16="http://schemas.microsoft.com/office/drawing/2014/main" id="{632BF84A-6DA1-4F03-8B65-2F705EAFE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981" y="3576485"/>
            <a:ext cx="6987182" cy="3493591"/>
          </a:xfrm>
          <a:prstGeom prst="rect">
            <a:avLst/>
          </a:prstGeom>
        </p:spPr>
      </p:pic>
      <p:pic>
        <p:nvPicPr>
          <p:cNvPr id="6" name="Grafik 5">
            <a:extLst>
              <a:ext uri="{FF2B5EF4-FFF2-40B4-BE49-F238E27FC236}">
                <a16:creationId xmlns:a16="http://schemas.microsoft.com/office/drawing/2014/main" id="{561A4603-C9A1-4B9F-B376-1056CE2918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521601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Zeichnung enthält.&#10;&#10;Automatisch generierte Beschreibung">
            <a:extLst>
              <a:ext uri="{FF2B5EF4-FFF2-40B4-BE49-F238E27FC236}">
                <a16:creationId xmlns:a16="http://schemas.microsoft.com/office/drawing/2014/main" id="{E7B72CA2-BB1B-4E95-A440-8AFC7C158830}"/>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2" name="Textfeld 1">
            <a:extLst>
              <a:ext uri="{FF2B5EF4-FFF2-40B4-BE49-F238E27FC236}">
                <a16:creationId xmlns:a16="http://schemas.microsoft.com/office/drawing/2014/main" id="{E6E26344-71EB-4A4A-B06D-E93E8F4E12CF}"/>
              </a:ext>
            </a:extLst>
          </p:cNvPr>
          <p:cNvSpPr txBox="1"/>
          <p:nvPr/>
        </p:nvSpPr>
        <p:spPr>
          <a:xfrm>
            <a:off x="2382160" y="174770"/>
            <a:ext cx="4682051" cy="892552"/>
          </a:xfrm>
          <a:prstGeom prst="rect">
            <a:avLst/>
          </a:prstGeom>
          <a:noFill/>
        </p:spPr>
        <p:txBody>
          <a:bodyPr wrap="none" rtlCol="0">
            <a:spAutoFit/>
          </a:bodyPr>
          <a:lstStyle/>
          <a:p>
            <a:r>
              <a:rPr lang="de-DE" sz="2800" b="1" dirty="0"/>
              <a:t>Ziel: Gleichgewicht zwischen…</a:t>
            </a:r>
          </a:p>
          <a:p>
            <a:r>
              <a:rPr lang="de-DE" sz="2400" b="1" dirty="0"/>
              <a:t> </a:t>
            </a:r>
          </a:p>
        </p:txBody>
      </p:sp>
      <p:sp>
        <p:nvSpPr>
          <p:cNvPr id="5" name="Textfeld 4">
            <a:extLst>
              <a:ext uri="{FF2B5EF4-FFF2-40B4-BE49-F238E27FC236}">
                <a16:creationId xmlns:a16="http://schemas.microsoft.com/office/drawing/2014/main" id="{49EFE27B-BA39-4BCE-BF9D-3C476154C651}"/>
              </a:ext>
            </a:extLst>
          </p:cNvPr>
          <p:cNvSpPr txBox="1"/>
          <p:nvPr/>
        </p:nvSpPr>
        <p:spPr>
          <a:xfrm>
            <a:off x="1044592" y="939937"/>
            <a:ext cx="3421899" cy="800219"/>
          </a:xfrm>
          <a:prstGeom prst="rect">
            <a:avLst/>
          </a:prstGeom>
          <a:noFill/>
        </p:spPr>
        <p:txBody>
          <a:bodyPr wrap="none" rtlCol="0">
            <a:spAutoFit/>
          </a:bodyPr>
          <a:lstStyle/>
          <a:p>
            <a:r>
              <a:rPr lang="de-DE" sz="2800" b="1" dirty="0"/>
              <a:t>unseren Bedürfnissen</a:t>
            </a:r>
          </a:p>
          <a:p>
            <a:endParaRPr lang="de-DE" dirty="0"/>
          </a:p>
        </p:txBody>
      </p:sp>
      <p:sp>
        <p:nvSpPr>
          <p:cNvPr id="7" name="Rechteck 6">
            <a:extLst>
              <a:ext uri="{FF2B5EF4-FFF2-40B4-BE49-F238E27FC236}">
                <a16:creationId xmlns:a16="http://schemas.microsoft.com/office/drawing/2014/main" id="{E6A16274-C02E-4091-A117-CD260AFF0804}"/>
              </a:ext>
            </a:extLst>
          </p:cNvPr>
          <p:cNvSpPr/>
          <p:nvPr/>
        </p:nvSpPr>
        <p:spPr>
          <a:xfrm>
            <a:off x="5318138" y="914922"/>
            <a:ext cx="3272499" cy="523220"/>
          </a:xfrm>
          <a:prstGeom prst="rect">
            <a:avLst/>
          </a:prstGeom>
        </p:spPr>
        <p:txBody>
          <a:bodyPr wrap="none">
            <a:spAutoFit/>
          </a:bodyPr>
          <a:lstStyle/>
          <a:p>
            <a:r>
              <a:rPr lang="de-DE" sz="2800" b="1" dirty="0"/>
              <a:t>verträglicher Einkauf</a:t>
            </a:r>
            <a:endParaRPr lang="de-DE" sz="2800" dirty="0"/>
          </a:p>
        </p:txBody>
      </p:sp>
      <p:pic>
        <p:nvPicPr>
          <p:cNvPr id="11" name="Grafik 10" descr="Ein Bild, das Schild, Uhr, Tür, Zeichnung enthält.&#10;&#10;Automatisch generierte Beschreibung">
            <a:extLst>
              <a:ext uri="{FF2B5EF4-FFF2-40B4-BE49-F238E27FC236}">
                <a16:creationId xmlns:a16="http://schemas.microsoft.com/office/drawing/2014/main" id="{2997FD05-8EF1-48FE-B025-11EA7EC6A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445" y="1461776"/>
            <a:ext cx="1879021" cy="2381928"/>
          </a:xfrm>
          <a:prstGeom prst="rect">
            <a:avLst/>
          </a:prstGeom>
        </p:spPr>
      </p:pic>
      <p:pic>
        <p:nvPicPr>
          <p:cNvPr id="9" name="Grafik 8" descr="Ein Bild, das Schild, Uhr enthält.&#10;&#10;Automatisch generierte Beschreibung">
            <a:extLst>
              <a:ext uri="{FF2B5EF4-FFF2-40B4-BE49-F238E27FC236}">
                <a16:creationId xmlns:a16="http://schemas.microsoft.com/office/drawing/2014/main" id="{9D52C60D-F106-48F5-84D1-3B6941653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204" y="1550776"/>
            <a:ext cx="3667303" cy="2332450"/>
          </a:xfrm>
          <a:prstGeom prst="rect">
            <a:avLst/>
          </a:prstGeom>
        </p:spPr>
      </p:pic>
      <p:pic>
        <p:nvPicPr>
          <p:cNvPr id="10" name="Grafik 9" descr="Ein Bild, das Computer, Uhr enthält.&#10;&#10;Automatisch generierte Beschreibung">
            <a:extLst>
              <a:ext uri="{FF2B5EF4-FFF2-40B4-BE49-F238E27FC236}">
                <a16:creationId xmlns:a16="http://schemas.microsoft.com/office/drawing/2014/main" id="{2C3AE485-D0EA-4960-B07F-8BA6646C4B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7981" y="3576485"/>
            <a:ext cx="6987182" cy="3493591"/>
          </a:xfrm>
          <a:prstGeom prst="rect">
            <a:avLst/>
          </a:prstGeom>
        </p:spPr>
      </p:pic>
      <p:pic>
        <p:nvPicPr>
          <p:cNvPr id="12" name="Grafik 11">
            <a:extLst>
              <a:ext uri="{FF2B5EF4-FFF2-40B4-BE49-F238E27FC236}">
                <a16:creationId xmlns:a16="http://schemas.microsoft.com/office/drawing/2014/main" id="{2831FAA9-9907-4D84-9DC8-3F5951C62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94090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Zeichnung enthält.&#10;&#10;Automatisch generierte Beschreibung">
            <a:extLst>
              <a:ext uri="{FF2B5EF4-FFF2-40B4-BE49-F238E27FC236}">
                <a16:creationId xmlns:a16="http://schemas.microsoft.com/office/drawing/2014/main" id="{540C82C7-E0DD-44D1-8E6D-ABBFE34913B8}"/>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5" name="Textfeld 14">
            <a:extLst>
              <a:ext uri="{FF2B5EF4-FFF2-40B4-BE49-F238E27FC236}">
                <a16:creationId xmlns:a16="http://schemas.microsoft.com/office/drawing/2014/main" id="{CA7EB670-D66E-492B-A13E-5FC8C1AB434C}"/>
              </a:ext>
            </a:extLst>
          </p:cNvPr>
          <p:cNvSpPr txBox="1"/>
          <p:nvPr/>
        </p:nvSpPr>
        <p:spPr>
          <a:xfrm>
            <a:off x="1863992" y="118296"/>
            <a:ext cx="2605650" cy="707886"/>
          </a:xfrm>
          <a:prstGeom prst="rect">
            <a:avLst/>
          </a:prstGeom>
          <a:noFill/>
        </p:spPr>
        <p:txBody>
          <a:bodyPr wrap="none" rtlCol="0">
            <a:spAutoFit/>
          </a:bodyPr>
          <a:lstStyle/>
          <a:p>
            <a:r>
              <a:rPr lang="de-DE" sz="4000" b="1" dirty="0">
                <a:solidFill>
                  <a:srgbClr val="29630E"/>
                </a:solidFill>
              </a:rPr>
              <a:t>Wichtigkeit</a:t>
            </a:r>
          </a:p>
        </p:txBody>
      </p:sp>
      <p:pic>
        <p:nvPicPr>
          <p:cNvPr id="12" name="Grafik 11">
            <a:extLst>
              <a:ext uri="{FF2B5EF4-FFF2-40B4-BE49-F238E27FC236}">
                <a16:creationId xmlns:a16="http://schemas.microsoft.com/office/drawing/2014/main" id="{E9E88D55-B925-4E88-AB70-D6E761176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382" y="1291770"/>
            <a:ext cx="1938997" cy="1959160"/>
          </a:xfrm>
          <a:prstGeom prst="rect">
            <a:avLst/>
          </a:prstGeom>
        </p:spPr>
      </p:pic>
      <p:pic>
        <p:nvPicPr>
          <p:cNvPr id="14" name="Grafik 13">
            <a:extLst>
              <a:ext uri="{FF2B5EF4-FFF2-40B4-BE49-F238E27FC236}">
                <a16:creationId xmlns:a16="http://schemas.microsoft.com/office/drawing/2014/main" id="{B31B357F-7F3D-4485-98AC-EE96CED7C26B}"/>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28428" y="485053"/>
            <a:ext cx="2147025" cy="1959160"/>
          </a:xfrm>
          <a:prstGeom prst="rect">
            <a:avLst/>
          </a:prstGeom>
        </p:spPr>
      </p:pic>
      <p:sp>
        <p:nvSpPr>
          <p:cNvPr id="16" name="Textfeld 15">
            <a:extLst>
              <a:ext uri="{FF2B5EF4-FFF2-40B4-BE49-F238E27FC236}">
                <a16:creationId xmlns:a16="http://schemas.microsoft.com/office/drawing/2014/main" id="{F343C0EE-2E55-40D3-BB43-D1FD56E89D8E}"/>
              </a:ext>
            </a:extLst>
          </p:cNvPr>
          <p:cNvSpPr txBox="1"/>
          <p:nvPr/>
        </p:nvSpPr>
        <p:spPr>
          <a:xfrm>
            <a:off x="2439985" y="135999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sp>
        <p:nvSpPr>
          <p:cNvPr id="17" name="Textfeld 16">
            <a:extLst>
              <a:ext uri="{FF2B5EF4-FFF2-40B4-BE49-F238E27FC236}">
                <a16:creationId xmlns:a16="http://schemas.microsoft.com/office/drawing/2014/main" id="{9F3AD541-F368-4F7A-B6F5-BC340E2979E2}"/>
              </a:ext>
            </a:extLst>
          </p:cNvPr>
          <p:cNvSpPr txBox="1"/>
          <p:nvPr/>
        </p:nvSpPr>
        <p:spPr>
          <a:xfrm>
            <a:off x="4690549" y="580303"/>
            <a:ext cx="875561" cy="1569660"/>
          </a:xfrm>
          <a:prstGeom prst="rect">
            <a:avLst/>
          </a:prstGeom>
          <a:noFill/>
        </p:spPr>
        <p:txBody>
          <a:bodyPr wrap="none" rtlCol="0">
            <a:spAutoFit/>
          </a:bodyPr>
          <a:lstStyle/>
          <a:p>
            <a:r>
              <a:rPr lang="de-DE" sz="9600" b="1" dirty="0">
                <a:solidFill>
                  <a:schemeClr val="bg1"/>
                </a:solidFill>
              </a:rPr>
              <a:t>B</a:t>
            </a:r>
            <a:endParaRPr lang="en-US" sz="8800" b="1" dirty="0">
              <a:solidFill>
                <a:schemeClr val="bg1"/>
              </a:solidFill>
            </a:endParaRPr>
          </a:p>
        </p:txBody>
      </p:sp>
      <p:pic>
        <p:nvPicPr>
          <p:cNvPr id="20" name="Grafik 19">
            <a:extLst>
              <a:ext uri="{FF2B5EF4-FFF2-40B4-BE49-F238E27FC236}">
                <a16:creationId xmlns:a16="http://schemas.microsoft.com/office/drawing/2014/main" id="{1A26FAF2-03E1-419C-B815-DE35419D4C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6812" y="2539463"/>
            <a:ext cx="3094440" cy="4587549"/>
          </a:xfrm>
          <a:prstGeom prst="rect">
            <a:avLst/>
          </a:prstGeom>
        </p:spPr>
      </p:pic>
      <p:pic>
        <p:nvPicPr>
          <p:cNvPr id="10" name="Grafik 9">
            <a:extLst>
              <a:ext uri="{FF2B5EF4-FFF2-40B4-BE49-F238E27FC236}">
                <a16:creationId xmlns:a16="http://schemas.microsoft.com/office/drawing/2014/main" id="{6C09C341-CDC6-4508-9DDD-BE0A84624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419558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 37" descr="Ein Bild, das Zeichnung enthält.&#10;&#10;Automatisch generierte Beschreibung">
            <a:extLst>
              <a:ext uri="{FF2B5EF4-FFF2-40B4-BE49-F238E27FC236}">
                <a16:creationId xmlns:a16="http://schemas.microsoft.com/office/drawing/2014/main" id="{B6F2FA29-1B7A-4274-B2E5-92797FD4FDDB}"/>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29" name="Grafik 28">
            <a:extLst>
              <a:ext uri="{FF2B5EF4-FFF2-40B4-BE49-F238E27FC236}">
                <a16:creationId xmlns:a16="http://schemas.microsoft.com/office/drawing/2014/main" id="{609BB03F-0559-4CCE-8266-4633436BF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45198">
            <a:off x="6558399" y="2050810"/>
            <a:ext cx="532473" cy="1279652"/>
          </a:xfrm>
          <a:prstGeom prst="rect">
            <a:avLst/>
          </a:prstGeom>
        </p:spPr>
      </p:pic>
      <p:pic>
        <p:nvPicPr>
          <p:cNvPr id="27" name="Grafik 26">
            <a:extLst>
              <a:ext uri="{FF2B5EF4-FFF2-40B4-BE49-F238E27FC236}">
                <a16:creationId xmlns:a16="http://schemas.microsoft.com/office/drawing/2014/main" id="{13C082F2-4E6B-497D-AE29-6DB62C7D5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093801">
            <a:off x="6634600" y="2603599"/>
            <a:ext cx="532473" cy="1279652"/>
          </a:xfrm>
          <a:prstGeom prst="rect">
            <a:avLst/>
          </a:prstGeom>
        </p:spPr>
      </p:pic>
      <p:pic>
        <p:nvPicPr>
          <p:cNvPr id="16" name="Grafik 15">
            <a:extLst>
              <a:ext uri="{FF2B5EF4-FFF2-40B4-BE49-F238E27FC236}">
                <a16:creationId xmlns:a16="http://schemas.microsoft.com/office/drawing/2014/main" id="{449323EF-6564-431B-A6F9-8B6ACCADD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7441">
            <a:off x="5172696" y="439552"/>
            <a:ext cx="532473" cy="1279652"/>
          </a:xfrm>
          <a:prstGeom prst="rect">
            <a:avLst/>
          </a:prstGeom>
        </p:spPr>
      </p:pic>
      <p:pic>
        <p:nvPicPr>
          <p:cNvPr id="17" name="Grafik 16">
            <a:extLst>
              <a:ext uri="{FF2B5EF4-FFF2-40B4-BE49-F238E27FC236}">
                <a16:creationId xmlns:a16="http://schemas.microsoft.com/office/drawing/2014/main" id="{7DCCE1A3-F9B2-4921-9C15-BE281BCB2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833466">
            <a:off x="6154488" y="4318828"/>
            <a:ext cx="532473" cy="1279652"/>
          </a:xfrm>
          <a:prstGeom prst="rect">
            <a:avLst/>
          </a:prstGeom>
        </p:spPr>
      </p:pic>
      <p:pic>
        <p:nvPicPr>
          <p:cNvPr id="19" name="Grafik 18">
            <a:extLst>
              <a:ext uri="{FF2B5EF4-FFF2-40B4-BE49-F238E27FC236}">
                <a16:creationId xmlns:a16="http://schemas.microsoft.com/office/drawing/2014/main" id="{287AA999-C905-4160-92DE-612B0EC45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85662">
            <a:off x="5861349" y="4637700"/>
            <a:ext cx="532473" cy="1279652"/>
          </a:xfrm>
          <a:prstGeom prst="rect">
            <a:avLst/>
          </a:prstGeom>
        </p:spPr>
      </p:pic>
      <p:pic>
        <p:nvPicPr>
          <p:cNvPr id="28" name="Grafik 27">
            <a:extLst>
              <a:ext uri="{FF2B5EF4-FFF2-40B4-BE49-F238E27FC236}">
                <a16:creationId xmlns:a16="http://schemas.microsoft.com/office/drawing/2014/main" id="{C21A2F23-1D4B-4119-8B32-B138B1A0D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47518">
            <a:off x="6651657" y="2319886"/>
            <a:ext cx="532473" cy="1279652"/>
          </a:xfrm>
          <a:prstGeom prst="rect">
            <a:avLst/>
          </a:prstGeom>
        </p:spPr>
      </p:pic>
      <p:pic>
        <p:nvPicPr>
          <p:cNvPr id="5" name="Grafik 4" descr="Ein Bild, das Schild enthält.&#10;&#10;Automatisch generierte Beschreibung">
            <a:extLst>
              <a:ext uri="{FF2B5EF4-FFF2-40B4-BE49-F238E27FC236}">
                <a16:creationId xmlns:a16="http://schemas.microsoft.com/office/drawing/2014/main" id="{106B3873-1306-487E-B7B1-355044A91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9890" y="162425"/>
            <a:ext cx="1057147" cy="1410961"/>
          </a:xfrm>
          <a:prstGeom prst="rect">
            <a:avLst/>
          </a:prstGeom>
        </p:spPr>
      </p:pic>
      <p:pic>
        <p:nvPicPr>
          <p:cNvPr id="32" name="Grafik 31" descr="Ein Bild, das Schild enthält.&#10;&#10;Automatisch generierte Beschreibung">
            <a:extLst>
              <a:ext uri="{FF2B5EF4-FFF2-40B4-BE49-F238E27FC236}">
                <a16:creationId xmlns:a16="http://schemas.microsoft.com/office/drawing/2014/main" id="{201DC16E-C95D-4934-9F4A-BF59EFB69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487400">
            <a:off x="2661763" y="5007215"/>
            <a:ext cx="1057147" cy="1410961"/>
          </a:xfrm>
          <a:prstGeom prst="rect">
            <a:avLst/>
          </a:prstGeom>
        </p:spPr>
      </p:pic>
      <p:pic>
        <p:nvPicPr>
          <p:cNvPr id="15" name="Grafik 14" descr="Ein Bild, das Schild, Uhr enthält.&#10;&#10;Automatisch generierte Beschreibung">
            <a:extLst>
              <a:ext uri="{FF2B5EF4-FFF2-40B4-BE49-F238E27FC236}">
                <a16:creationId xmlns:a16="http://schemas.microsoft.com/office/drawing/2014/main" id="{97B14AA8-6761-4B91-96E5-09E8FE4B9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7148">
            <a:off x="5587811" y="1310519"/>
            <a:ext cx="1021370" cy="948780"/>
          </a:xfrm>
          <a:prstGeom prst="rect">
            <a:avLst/>
          </a:prstGeom>
        </p:spPr>
      </p:pic>
      <p:pic>
        <p:nvPicPr>
          <p:cNvPr id="33" name="Grafik 32" descr="Ein Bild, das Schild enthält.&#10;&#10;Automatisch generierte Beschreibung">
            <a:extLst>
              <a:ext uri="{FF2B5EF4-FFF2-40B4-BE49-F238E27FC236}">
                <a16:creationId xmlns:a16="http://schemas.microsoft.com/office/drawing/2014/main" id="{AA8A1F91-4ED8-4DA1-8CE3-9179C7CED6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828491">
            <a:off x="2303441" y="1297175"/>
            <a:ext cx="961942" cy="963937"/>
          </a:xfrm>
          <a:prstGeom prst="rect">
            <a:avLst/>
          </a:prstGeom>
        </p:spPr>
      </p:pic>
      <p:pic>
        <p:nvPicPr>
          <p:cNvPr id="34" name="Grafik 33" descr="Ein Bild, das Schild enthält.&#10;&#10;Automatisch generierte Beschreibung">
            <a:extLst>
              <a:ext uri="{FF2B5EF4-FFF2-40B4-BE49-F238E27FC236}">
                <a16:creationId xmlns:a16="http://schemas.microsoft.com/office/drawing/2014/main" id="{F8C4E376-041B-4698-9DDB-C04CF14C1A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511659">
            <a:off x="1790417" y="2135608"/>
            <a:ext cx="961942" cy="963937"/>
          </a:xfrm>
          <a:prstGeom prst="rect">
            <a:avLst/>
          </a:prstGeom>
        </p:spPr>
      </p:pic>
      <p:pic>
        <p:nvPicPr>
          <p:cNvPr id="35" name="Grafik 34" descr="Ein Bild, das Schild, Uhr enthält.&#10;&#10;Automatisch generierte Beschreibung">
            <a:extLst>
              <a:ext uri="{FF2B5EF4-FFF2-40B4-BE49-F238E27FC236}">
                <a16:creationId xmlns:a16="http://schemas.microsoft.com/office/drawing/2014/main" id="{442FCF4F-B404-49EB-B8C8-DF8D0103C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0047">
            <a:off x="1591682" y="3268083"/>
            <a:ext cx="1021370" cy="948780"/>
          </a:xfrm>
          <a:prstGeom prst="rect">
            <a:avLst/>
          </a:prstGeom>
        </p:spPr>
      </p:pic>
      <p:pic>
        <p:nvPicPr>
          <p:cNvPr id="36" name="Grafik 35" descr="Ein Bild, das Schild, Uhr enthält.&#10;&#10;Automatisch generierte Beschreibung">
            <a:extLst>
              <a:ext uri="{FF2B5EF4-FFF2-40B4-BE49-F238E27FC236}">
                <a16:creationId xmlns:a16="http://schemas.microsoft.com/office/drawing/2014/main" id="{2D5C237E-B281-4A94-AFA2-3F75B0D502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079544">
            <a:off x="4407226" y="5238822"/>
            <a:ext cx="1021370" cy="986181"/>
          </a:xfrm>
          <a:prstGeom prst="rect">
            <a:avLst/>
          </a:prstGeom>
        </p:spPr>
      </p:pic>
      <p:pic>
        <p:nvPicPr>
          <p:cNvPr id="37" name="Grafik 36" descr="Ein Bild, das Schild enthält.&#10;&#10;Automatisch generierte Beschreibung">
            <a:extLst>
              <a:ext uri="{FF2B5EF4-FFF2-40B4-BE49-F238E27FC236}">
                <a16:creationId xmlns:a16="http://schemas.microsoft.com/office/drawing/2014/main" id="{5150CE47-F5F7-4450-8FE3-EB8C6EF82E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266304">
            <a:off x="6139298" y="3662007"/>
            <a:ext cx="961942" cy="963937"/>
          </a:xfrm>
          <a:prstGeom prst="rect">
            <a:avLst/>
          </a:prstGeom>
        </p:spPr>
      </p:pic>
      <p:pic>
        <p:nvPicPr>
          <p:cNvPr id="31" name="Grafik 30">
            <a:extLst>
              <a:ext uri="{FF2B5EF4-FFF2-40B4-BE49-F238E27FC236}">
                <a16:creationId xmlns:a16="http://schemas.microsoft.com/office/drawing/2014/main" id="{B218C06B-5C15-482B-BF20-7FB09867B8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3101" y="1492679"/>
            <a:ext cx="3886702" cy="3902697"/>
          </a:xfrm>
          <a:prstGeom prst="rect">
            <a:avLst/>
          </a:prstGeom>
        </p:spPr>
      </p:pic>
      <p:pic>
        <p:nvPicPr>
          <p:cNvPr id="20" name="Grafik 19">
            <a:extLst>
              <a:ext uri="{FF2B5EF4-FFF2-40B4-BE49-F238E27FC236}">
                <a16:creationId xmlns:a16="http://schemas.microsoft.com/office/drawing/2014/main" id="{DB47AEED-BEC4-498D-8DFB-993D007550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23204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150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nodeType="withEffect">
                                  <p:stCondLst>
                                    <p:cond delay="150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CD3DFCA2-4D64-42F0-B2EA-6F11A64084F0}"/>
              </a:ext>
            </a:extLst>
          </p:cNvPr>
          <p:cNvGraphicFramePr>
            <a:graphicFrameLocks noGrp="1"/>
          </p:cNvGraphicFramePr>
          <p:nvPr>
            <p:extLst>
              <p:ext uri="{D42A27DB-BD31-4B8C-83A1-F6EECF244321}">
                <p14:modId xmlns:p14="http://schemas.microsoft.com/office/powerpoint/2010/main" val="2731212324"/>
              </p:ext>
            </p:extLst>
          </p:nvPr>
        </p:nvGraphicFramePr>
        <p:xfrm>
          <a:off x="1311855" y="1047116"/>
          <a:ext cx="6637020" cy="1547432"/>
        </p:xfrm>
        <a:graphic>
          <a:graphicData uri="http://schemas.openxmlformats.org/drawingml/2006/table">
            <a:tbl>
              <a:tblPr/>
              <a:tblGrid>
                <a:gridCol w="776497">
                  <a:extLst>
                    <a:ext uri="{9D8B030D-6E8A-4147-A177-3AD203B41FA5}">
                      <a16:colId xmlns:a16="http://schemas.microsoft.com/office/drawing/2014/main" val="3795535457"/>
                    </a:ext>
                  </a:extLst>
                </a:gridCol>
                <a:gridCol w="1232811">
                  <a:extLst>
                    <a:ext uri="{9D8B030D-6E8A-4147-A177-3AD203B41FA5}">
                      <a16:colId xmlns:a16="http://schemas.microsoft.com/office/drawing/2014/main" val="3233713133"/>
                    </a:ext>
                  </a:extLst>
                </a:gridCol>
                <a:gridCol w="4627712">
                  <a:extLst>
                    <a:ext uri="{9D8B030D-6E8A-4147-A177-3AD203B41FA5}">
                      <a16:colId xmlns:a16="http://schemas.microsoft.com/office/drawing/2014/main" val="3601548973"/>
                    </a:ext>
                  </a:extLst>
                </a:gridCol>
              </a:tblGrid>
              <a:tr h="1507909">
                <a:tc>
                  <a:txBody>
                    <a:bodyPr/>
                    <a:lstStyle/>
                    <a:p>
                      <a:pPr marR="0" indent="0" algn="ctr" rtl="0">
                        <a:lnSpc>
                          <a:spcPct val="150000"/>
                        </a:lnSpc>
                        <a:spcBef>
                          <a:spcPts val="0"/>
                        </a:spcBef>
                        <a:spcAft>
                          <a:spcPts val="600"/>
                        </a:spcAft>
                      </a:pPr>
                      <a:r>
                        <a:rPr lang="de-DE" sz="1400" b="1" kern="1400" dirty="0">
                          <a:ln>
                            <a:noFill/>
                          </a:ln>
                          <a:solidFill>
                            <a:srgbClr val="000000"/>
                          </a:solidFill>
                          <a:effectLst/>
                          <a:latin typeface="Calibri" panose="020F0502020204030204" pitchFamily="34" charset="0"/>
                        </a:rPr>
                        <a:t>3.4</a:t>
                      </a:r>
                      <a:endParaRPr lang="de-DE" sz="900" kern="1400" dirty="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a:ln>
                            <a:noFill/>
                          </a:ln>
                          <a:solidFill>
                            <a:srgbClr val="000000"/>
                          </a:solidFill>
                          <a:effectLst/>
                          <a:latin typeface="Calibri" panose="020F0502020204030204" pitchFamily="34" charset="0"/>
                        </a:rPr>
                        <a:t>Papier</a:t>
                      </a:r>
                      <a:endParaRPr lang="de-DE" sz="900" kern="140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Umweltsiegel</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Beidseitiger Druck</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Einkaufsort*:                                            Kosten**:</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Wunschmenge pro Monat/Quartal/Jahr:        ca.</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extLst>
                  <a:ext uri="{0D108BD9-81ED-4DB2-BD59-A6C34878D82A}">
                    <a16:rowId xmlns:a16="http://schemas.microsoft.com/office/drawing/2014/main" val="2169155000"/>
                  </a:ext>
                </a:extLst>
              </a:tr>
            </a:tbl>
          </a:graphicData>
        </a:graphic>
      </p:graphicFrame>
      <p:sp>
        <p:nvSpPr>
          <p:cNvPr id="4" name="Control 1">
            <a:extLst>
              <a:ext uri="{FF2B5EF4-FFF2-40B4-BE49-F238E27FC236}">
                <a16:creationId xmlns:a16="http://schemas.microsoft.com/office/drawing/2014/main" id="{6CBD1F6B-E36B-4A21-A46B-F187AE9FACC7}"/>
              </a:ext>
            </a:extLst>
          </p:cNvPr>
          <p:cNvSpPr>
            <a:spLocks noChangeArrowheads="1" noChangeShapeType="1"/>
          </p:cNvSpPr>
          <p:nvPr/>
        </p:nvSpPr>
        <p:spPr bwMode="auto">
          <a:xfrm>
            <a:off x="1832818" y="1469201"/>
            <a:ext cx="6637337"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5" name="AutoShape 2">
            <a:extLst>
              <a:ext uri="{FF2B5EF4-FFF2-40B4-BE49-F238E27FC236}">
                <a16:creationId xmlns:a16="http://schemas.microsoft.com/office/drawing/2014/main" id="{8A742DC9-975B-4A80-B4B9-CBE14FABA13D}"/>
              </a:ext>
            </a:extLst>
          </p:cNvPr>
          <p:cNvSpPr>
            <a:spLocks noChangeArrowheads="1"/>
          </p:cNvSpPr>
          <p:nvPr/>
        </p:nvSpPr>
        <p:spPr bwMode="auto">
          <a:xfrm>
            <a:off x="5430728"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7" name="AutoShape 3">
            <a:extLst>
              <a:ext uri="{FF2B5EF4-FFF2-40B4-BE49-F238E27FC236}">
                <a16:creationId xmlns:a16="http://schemas.microsoft.com/office/drawing/2014/main" id="{A6DD12C7-51A1-4354-90CF-DE925AB4C5F2}"/>
              </a:ext>
            </a:extLst>
          </p:cNvPr>
          <p:cNvSpPr>
            <a:spLocks noChangeArrowheads="1"/>
          </p:cNvSpPr>
          <p:nvPr/>
        </p:nvSpPr>
        <p:spPr bwMode="auto">
          <a:xfrm>
            <a:off x="4379803" y="1890587"/>
            <a:ext cx="1550987"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4">
            <a:extLst>
              <a:ext uri="{FF2B5EF4-FFF2-40B4-BE49-F238E27FC236}">
                <a16:creationId xmlns:a16="http://schemas.microsoft.com/office/drawing/2014/main" id="{1830A7F0-4587-4E32-A6B9-142732CD7E8A}"/>
              </a:ext>
            </a:extLst>
          </p:cNvPr>
          <p:cNvSpPr>
            <a:spLocks noChangeArrowheads="1"/>
          </p:cNvSpPr>
          <p:nvPr/>
        </p:nvSpPr>
        <p:spPr bwMode="auto">
          <a:xfrm>
            <a:off x="6970603" y="1890587"/>
            <a:ext cx="901700"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panose="020B0604020202020204" pitchFamily="34" charset="0"/>
              </a:rPr>
              <a:t>             </a:t>
            </a:r>
            <a:r>
              <a:rPr kumimoji="0" lang="de-DE" altLang="de-DE" sz="1100" b="0" i="0" u="none" strike="noStrike" cap="none" normalizeH="0" baseline="0" dirty="0">
                <a:ln>
                  <a:noFill/>
                </a:ln>
                <a:solidFill>
                  <a:srgbClr val="000000"/>
                </a:solidFill>
                <a:effectLst/>
                <a:latin typeface="Calibri" panose="020F0502020204030204" pitchFamily="34" charset="0"/>
              </a:rPr>
              <a:t>€/Pack</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AutoShape 5">
            <a:extLst>
              <a:ext uri="{FF2B5EF4-FFF2-40B4-BE49-F238E27FC236}">
                <a16:creationId xmlns:a16="http://schemas.microsoft.com/office/drawing/2014/main" id="{3CDF277E-7942-49CA-9FCB-9F78EC426C0A}"/>
              </a:ext>
            </a:extLst>
          </p:cNvPr>
          <p:cNvSpPr>
            <a:spLocks noChangeArrowheads="1"/>
          </p:cNvSpPr>
          <p:nvPr/>
        </p:nvSpPr>
        <p:spPr bwMode="auto">
          <a:xfrm>
            <a:off x="6970603" y="2274762"/>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a:t>
            </a:r>
            <a:r>
              <a:rPr lang="de-DE" altLang="de-DE" sz="1100" dirty="0">
                <a:solidFill>
                  <a:srgbClr val="000000"/>
                </a:solidFill>
                <a:latin typeface="Calibri" panose="020F0502020204030204" pitchFamily="34" charset="0"/>
              </a:rPr>
              <a:t>Pack</a:t>
            </a:r>
            <a:r>
              <a:rPr kumimoji="0" lang="de-DE" altLang="de-DE" sz="1100" b="0" i="0" u="none" strike="noStrike" cap="none" normalizeH="0" baseline="0" dirty="0">
                <a:ln>
                  <a:noFill/>
                </a:ln>
                <a:solidFill>
                  <a:srgbClr val="000000"/>
                </a:solidFill>
                <a:effectLst/>
                <a:latin typeface="Calibri" panose="020F0502020204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3D17CBD2-C5CB-4F62-A376-E1449A80373F}"/>
              </a:ext>
            </a:extLst>
          </p:cNvPr>
          <p:cNvSpPr txBox="1">
            <a:spLocks noChangeArrowheads="1"/>
          </p:cNvSpPr>
          <p:nvPr/>
        </p:nvSpPr>
        <p:spPr bwMode="auto">
          <a:xfrm>
            <a:off x="5362465" y="1015874"/>
            <a:ext cx="26447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AutoShape 7">
            <a:extLst>
              <a:ext uri="{FF2B5EF4-FFF2-40B4-BE49-F238E27FC236}">
                <a16:creationId xmlns:a16="http://schemas.microsoft.com/office/drawing/2014/main" id="{971CC48D-68BC-4C26-99AD-C2B10001FC07}"/>
              </a:ext>
            </a:extLst>
          </p:cNvPr>
          <p:cNvSpPr>
            <a:spLocks noChangeArrowheads="1"/>
          </p:cNvSpPr>
          <p:nvPr/>
        </p:nvSpPr>
        <p:spPr bwMode="auto">
          <a:xfrm>
            <a:off x="5965715"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 name="AutoShape 8">
            <a:extLst>
              <a:ext uri="{FF2B5EF4-FFF2-40B4-BE49-F238E27FC236}">
                <a16:creationId xmlns:a16="http://schemas.microsoft.com/office/drawing/2014/main" id="{25A317F9-3A6F-40F9-8EF8-F74CAFB23DA2}"/>
              </a:ext>
            </a:extLst>
          </p:cNvPr>
          <p:cNvSpPr>
            <a:spLocks noChangeArrowheads="1"/>
          </p:cNvSpPr>
          <p:nvPr/>
        </p:nvSpPr>
        <p:spPr bwMode="auto">
          <a:xfrm>
            <a:off x="6503878" y="1217487"/>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 name="AutoShape 9">
            <a:extLst>
              <a:ext uri="{FF2B5EF4-FFF2-40B4-BE49-F238E27FC236}">
                <a16:creationId xmlns:a16="http://schemas.microsoft.com/office/drawing/2014/main" id="{43176AAC-BB69-4394-8150-9BEC0F1937D9}"/>
              </a:ext>
            </a:extLst>
          </p:cNvPr>
          <p:cNvSpPr>
            <a:spLocks noChangeArrowheads="1"/>
          </p:cNvSpPr>
          <p:nvPr/>
        </p:nvSpPr>
        <p:spPr bwMode="auto">
          <a:xfrm>
            <a:off x="7040453"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5" name="AutoShape 10">
            <a:extLst>
              <a:ext uri="{FF2B5EF4-FFF2-40B4-BE49-F238E27FC236}">
                <a16:creationId xmlns:a16="http://schemas.microsoft.com/office/drawing/2014/main" id="{1940A41F-0B40-4490-B896-2FA658A9A6C3}"/>
              </a:ext>
            </a:extLst>
          </p:cNvPr>
          <p:cNvSpPr>
            <a:spLocks noChangeArrowheads="1"/>
          </p:cNvSpPr>
          <p:nvPr/>
        </p:nvSpPr>
        <p:spPr bwMode="auto">
          <a:xfrm>
            <a:off x="7580203"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6" name="AutoShape 11">
            <a:extLst>
              <a:ext uri="{FF2B5EF4-FFF2-40B4-BE49-F238E27FC236}">
                <a16:creationId xmlns:a16="http://schemas.microsoft.com/office/drawing/2014/main" id="{7EBCC0EC-B781-4C96-ADB8-AF2E192DFE75}"/>
              </a:ext>
            </a:extLst>
          </p:cNvPr>
          <p:cNvSpPr>
            <a:spLocks noChangeArrowheads="1"/>
          </p:cNvSpPr>
          <p:nvPr/>
        </p:nvSpPr>
        <p:spPr bwMode="auto">
          <a:xfrm>
            <a:off x="5429140"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7" name="Text Box 12">
            <a:extLst>
              <a:ext uri="{FF2B5EF4-FFF2-40B4-BE49-F238E27FC236}">
                <a16:creationId xmlns:a16="http://schemas.microsoft.com/office/drawing/2014/main" id="{7F6DF022-A2A3-47FA-B9BD-005FD3D1EA15}"/>
              </a:ext>
            </a:extLst>
          </p:cNvPr>
          <p:cNvSpPr txBox="1">
            <a:spLocks noChangeArrowheads="1"/>
          </p:cNvSpPr>
          <p:nvPr/>
        </p:nvSpPr>
        <p:spPr bwMode="auto">
          <a:xfrm>
            <a:off x="5360878" y="1415924"/>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AutoShape 13">
            <a:extLst>
              <a:ext uri="{FF2B5EF4-FFF2-40B4-BE49-F238E27FC236}">
                <a16:creationId xmlns:a16="http://schemas.microsoft.com/office/drawing/2014/main" id="{BDA76840-5AF4-473F-8020-A7BF81AD5E84}"/>
              </a:ext>
            </a:extLst>
          </p:cNvPr>
          <p:cNvSpPr>
            <a:spLocks noChangeArrowheads="1"/>
          </p:cNvSpPr>
          <p:nvPr/>
        </p:nvSpPr>
        <p:spPr bwMode="auto">
          <a:xfrm>
            <a:off x="5964128"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0" name="AutoShape 14">
            <a:extLst>
              <a:ext uri="{FF2B5EF4-FFF2-40B4-BE49-F238E27FC236}">
                <a16:creationId xmlns:a16="http://schemas.microsoft.com/office/drawing/2014/main" id="{C9E69122-8328-45AA-BF41-6219A457B3DD}"/>
              </a:ext>
            </a:extLst>
          </p:cNvPr>
          <p:cNvSpPr>
            <a:spLocks noChangeArrowheads="1"/>
          </p:cNvSpPr>
          <p:nvPr/>
        </p:nvSpPr>
        <p:spPr bwMode="auto">
          <a:xfrm>
            <a:off x="6502290" y="1619124"/>
            <a:ext cx="106363"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1" name="AutoShape 15">
            <a:extLst>
              <a:ext uri="{FF2B5EF4-FFF2-40B4-BE49-F238E27FC236}">
                <a16:creationId xmlns:a16="http://schemas.microsoft.com/office/drawing/2014/main" id="{558C8256-A583-47DB-A4DA-B0C3C9AD1C0C}"/>
              </a:ext>
            </a:extLst>
          </p:cNvPr>
          <p:cNvSpPr>
            <a:spLocks noChangeArrowheads="1"/>
          </p:cNvSpPr>
          <p:nvPr/>
        </p:nvSpPr>
        <p:spPr bwMode="auto">
          <a:xfrm>
            <a:off x="7038865"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2" name="AutoShape 16">
            <a:extLst>
              <a:ext uri="{FF2B5EF4-FFF2-40B4-BE49-F238E27FC236}">
                <a16:creationId xmlns:a16="http://schemas.microsoft.com/office/drawing/2014/main" id="{606D7DF7-656D-4906-B832-74D71503176C}"/>
              </a:ext>
            </a:extLst>
          </p:cNvPr>
          <p:cNvSpPr>
            <a:spLocks noChangeArrowheads="1"/>
          </p:cNvSpPr>
          <p:nvPr/>
        </p:nvSpPr>
        <p:spPr bwMode="auto">
          <a:xfrm>
            <a:off x="7578615"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36" name="Control 29">
            <a:extLst>
              <a:ext uri="{FF2B5EF4-FFF2-40B4-BE49-F238E27FC236}">
                <a16:creationId xmlns:a16="http://schemas.microsoft.com/office/drawing/2014/main" id="{413C596A-560E-4CEE-8DCA-14FB71A92EB3}"/>
              </a:ext>
            </a:extLst>
          </p:cNvPr>
          <p:cNvSpPr>
            <a:spLocks noChangeArrowheads="1" noChangeShapeType="1"/>
          </p:cNvSpPr>
          <p:nvPr/>
        </p:nvSpPr>
        <p:spPr bwMode="auto">
          <a:xfrm>
            <a:off x="1693863" y="1654515"/>
            <a:ext cx="6653212" cy="159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64" name="Textfeld 63">
            <a:extLst>
              <a:ext uri="{FF2B5EF4-FFF2-40B4-BE49-F238E27FC236}">
                <a16:creationId xmlns:a16="http://schemas.microsoft.com/office/drawing/2014/main" id="{BC1AB492-D967-4E5F-81D3-B67B60A60945}"/>
              </a:ext>
            </a:extLst>
          </p:cNvPr>
          <p:cNvSpPr txBox="1"/>
          <p:nvPr/>
        </p:nvSpPr>
        <p:spPr>
          <a:xfrm>
            <a:off x="4588749" y="422378"/>
            <a:ext cx="2001830" cy="369332"/>
          </a:xfrm>
          <a:prstGeom prst="rect">
            <a:avLst/>
          </a:prstGeom>
          <a:noFill/>
        </p:spPr>
        <p:txBody>
          <a:bodyPr wrap="none" rtlCol="0">
            <a:spAutoFit/>
          </a:bodyPr>
          <a:lstStyle/>
          <a:p>
            <a:r>
              <a:rPr lang="de-DE" b="1" dirty="0">
                <a:solidFill>
                  <a:srgbClr val="29630E"/>
                </a:solidFill>
              </a:rPr>
              <a:t>Wunschvorstellung</a:t>
            </a:r>
          </a:p>
        </p:txBody>
      </p:sp>
      <p:cxnSp>
        <p:nvCxnSpPr>
          <p:cNvPr id="65" name="Gerader Verbinder 64">
            <a:extLst>
              <a:ext uri="{FF2B5EF4-FFF2-40B4-BE49-F238E27FC236}">
                <a16:creationId xmlns:a16="http://schemas.microsoft.com/office/drawing/2014/main" id="{0B8772DC-57F5-4C9C-B750-567848FE546F}"/>
              </a:ext>
            </a:extLst>
          </p:cNvPr>
          <p:cNvCxnSpPr/>
          <p:nvPr/>
        </p:nvCxnSpPr>
        <p:spPr>
          <a:xfrm>
            <a:off x="7531529" y="119063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32DAC5F0-32DD-4071-977E-6833B9F04DA6}"/>
              </a:ext>
            </a:extLst>
          </p:cNvPr>
          <p:cNvCxnSpPr>
            <a:cxnSpLocks/>
          </p:cNvCxnSpPr>
          <p:nvPr/>
        </p:nvCxnSpPr>
        <p:spPr>
          <a:xfrm flipH="1">
            <a:off x="7503161" y="119962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EA8AE464-EFB6-4726-97BA-90E601F9F6DF}"/>
              </a:ext>
            </a:extLst>
          </p:cNvPr>
          <p:cNvCxnSpPr/>
          <p:nvPr/>
        </p:nvCxnSpPr>
        <p:spPr>
          <a:xfrm>
            <a:off x="6463777" y="159356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53B87E35-C029-48E7-8699-2A36863182A5}"/>
              </a:ext>
            </a:extLst>
          </p:cNvPr>
          <p:cNvCxnSpPr>
            <a:cxnSpLocks/>
          </p:cNvCxnSpPr>
          <p:nvPr/>
        </p:nvCxnSpPr>
        <p:spPr>
          <a:xfrm flipH="1">
            <a:off x="6435409" y="160255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DE5F635D-504E-4283-B463-2B31644DA653}"/>
              </a:ext>
            </a:extLst>
          </p:cNvPr>
          <p:cNvSpPr/>
          <p:nvPr/>
        </p:nvSpPr>
        <p:spPr>
          <a:xfrm>
            <a:off x="4379803" y="1871005"/>
            <a:ext cx="1378904" cy="369332"/>
          </a:xfrm>
          <a:prstGeom prst="rect">
            <a:avLst/>
          </a:prstGeom>
        </p:spPr>
        <p:txBody>
          <a:bodyPr wrap="none">
            <a:spAutoFit/>
          </a:bodyPr>
          <a:lstStyle/>
          <a:p>
            <a:r>
              <a:rPr lang="de-DE" b="1" dirty="0">
                <a:solidFill>
                  <a:srgbClr val="29630E"/>
                </a:solidFill>
                <a:latin typeface="Bradley Hand ITC" panose="03070402050302030203" pitchFamily="66" charset="0"/>
              </a:rPr>
              <a:t>www.oeko.de</a:t>
            </a:r>
          </a:p>
        </p:txBody>
      </p:sp>
      <p:sp>
        <p:nvSpPr>
          <p:cNvPr id="70" name="Textfeld 69">
            <a:extLst>
              <a:ext uri="{FF2B5EF4-FFF2-40B4-BE49-F238E27FC236}">
                <a16:creationId xmlns:a16="http://schemas.microsoft.com/office/drawing/2014/main" id="{62206E0A-3DDD-45C1-95F4-FF847560F5B7}"/>
              </a:ext>
            </a:extLst>
          </p:cNvPr>
          <p:cNvSpPr txBox="1"/>
          <p:nvPr/>
        </p:nvSpPr>
        <p:spPr>
          <a:xfrm>
            <a:off x="6885623" y="1843956"/>
            <a:ext cx="821654" cy="369332"/>
          </a:xfrm>
          <a:prstGeom prst="rect">
            <a:avLst/>
          </a:prstGeom>
          <a:noFill/>
        </p:spPr>
        <p:txBody>
          <a:bodyPr wrap="square" rtlCol="0">
            <a:spAutoFit/>
          </a:bodyPr>
          <a:lstStyle/>
          <a:p>
            <a:r>
              <a:rPr lang="de-DE" b="1" dirty="0">
                <a:solidFill>
                  <a:srgbClr val="29630E"/>
                </a:solidFill>
                <a:latin typeface="Bradley Hand ITC" panose="03070402050302030203" pitchFamily="66" charset="0"/>
              </a:rPr>
              <a:t>2,00</a:t>
            </a:r>
          </a:p>
        </p:txBody>
      </p:sp>
      <p:sp>
        <p:nvSpPr>
          <p:cNvPr id="71" name="Textfeld 70">
            <a:extLst>
              <a:ext uri="{FF2B5EF4-FFF2-40B4-BE49-F238E27FC236}">
                <a16:creationId xmlns:a16="http://schemas.microsoft.com/office/drawing/2014/main" id="{92718CDC-80F7-4958-AE2A-48E81292B127}"/>
              </a:ext>
            </a:extLst>
          </p:cNvPr>
          <p:cNvSpPr txBox="1"/>
          <p:nvPr/>
        </p:nvSpPr>
        <p:spPr>
          <a:xfrm>
            <a:off x="6988700" y="2237854"/>
            <a:ext cx="646178" cy="369332"/>
          </a:xfrm>
          <a:prstGeom prst="rect">
            <a:avLst/>
          </a:prstGeom>
          <a:noFill/>
        </p:spPr>
        <p:txBody>
          <a:bodyPr wrap="square" rtlCol="0">
            <a:spAutoFit/>
          </a:bodyPr>
          <a:lstStyle/>
          <a:p>
            <a:r>
              <a:rPr lang="de-DE" b="1" dirty="0">
                <a:solidFill>
                  <a:srgbClr val="29630E"/>
                </a:solidFill>
                <a:latin typeface="Bradley Hand ITC" panose="03070402050302030203" pitchFamily="66" charset="0"/>
              </a:rPr>
              <a:t>15</a:t>
            </a:r>
          </a:p>
        </p:txBody>
      </p:sp>
      <p:sp>
        <p:nvSpPr>
          <p:cNvPr id="55" name="Textfeld 54">
            <a:extLst>
              <a:ext uri="{FF2B5EF4-FFF2-40B4-BE49-F238E27FC236}">
                <a16:creationId xmlns:a16="http://schemas.microsoft.com/office/drawing/2014/main" id="{CE34EA16-C821-420C-AAE8-921367C1B1D0}"/>
              </a:ext>
            </a:extLst>
          </p:cNvPr>
          <p:cNvSpPr txBox="1"/>
          <p:nvPr/>
        </p:nvSpPr>
        <p:spPr>
          <a:xfrm>
            <a:off x="1782018" y="342101"/>
            <a:ext cx="1939826" cy="523220"/>
          </a:xfrm>
          <a:prstGeom prst="rect">
            <a:avLst/>
          </a:prstGeom>
          <a:noFill/>
        </p:spPr>
        <p:txBody>
          <a:bodyPr wrap="none" rtlCol="0">
            <a:spAutoFit/>
          </a:bodyPr>
          <a:lstStyle/>
          <a:p>
            <a:r>
              <a:rPr lang="de-DE" sz="2800" b="1" dirty="0">
                <a:solidFill>
                  <a:srgbClr val="29630E"/>
                </a:solidFill>
              </a:rPr>
              <a:t>Wie wichtig</a:t>
            </a:r>
          </a:p>
        </p:txBody>
      </p:sp>
      <p:graphicFrame>
        <p:nvGraphicFramePr>
          <p:cNvPr id="77" name="Tabelle 76">
            <a:extLst>
              <a:ext uri="{FF2B5EF4-FFF2-40B4-BE49-F238E27FC236}">
                <a16:creationId xmlns:a16="http://schemas.microsoft.com/office/drawing/2014/main" id="{4FD8E1C4-E87E-4F31-A3B7-C88DA3F78170}"/>
              </a:ext>
            </a:extLst>
          </p:cNvPr>
          <p:cNvGraphicFramePr>
            <a:graphicFrameLocks noGrp="1"/>
          </p:cNvGraphicFramePr>
          <p:nvPr>
            <p:extLst>
              <p:ext uri="{D42A27DB-BD31-4B8C-83A1-F6EECF244321}">
                <p14:modId xmlns:p14="http://schemas.microsoft.com/office/powerpoint/2010/main" val="1057417121"/>
              </p:ext>
            </p:extLst>
          </p:nvPr>
        </p:nvGraphicFramePr>
        <p:xfrm>
          <a:off x="1300670" y="3421158"/>
          <a:ext cx="6644259" cy="1961725"/>
        </p:xfrm>
        <a:graphic>
          <a:graphicData uri="http://schemas.openxmlformats.org/drawingml/2006/table">
            <a:tbl>
              <a:tblPr/>
              <a:tblGrid>
                <a:gridCol w="769149">
                  <a:extLst>
                    <a:ext uri="{9D8B030D-6E8A-4147-A177-3AD203B41FA5}">
                      <a16:colId xmlns:a16="http://schemas.microsoft.com/office/drawing/2014/main" val="4262226735"/>
                    </a:ext>
                  </a:extLst>
                </a:gridCol>
                <a:gridCol w="1234459">
                  <a:extLst>
                    <a:ext uri="{9D8B030D-6E8A-4147-A177-3AD203B41FA5}">
                      <a16:colId xmlns:a16="http://schemas.microsoft.com/office/drawing/2014/main" val="1994255578"/>
                    </a:ext>
                  </a:extLst>
                </a:gridCol>
                <a:gridCol w="4640651">
                  <a:extLst>
                    <a:ext uri="{9D8B030D-6E8A-4147-A177-3AD203B41FA5}">
                      <a16:colId xmlns:a16="http://schemas.microsoft.com/office/drawing/2014/main" val="4139931710"/>
                    </a:ext>
                  </a:extLst>
                </a:gridCol>
              </a:tblGrid>
              <a:tr h="1961725">
                <a:tc>
                  <a:txBody>
                    <a:bodyPr/>
                    <a:lstStyle/>
                    <a:p>
                      <a:pPr marR="0" indent="0" algn="ctr" rtl="0">
                        <a:lnSpc>
                          <a:spcPct val="119000"/>
                        </a:lnSpc>
                        <a:spcBef>
                          <a:spcPts val="0"/>
                        </a:spcBef>
                        <a:spcAft>
                          <a:spcPts val="600"/>
                        </a:spcAft>
                      </a:pPr>
                      <a:r>
                        <a:rPr lang="de-DE" sz="1400" b="1" kern="1400" dirty="0">
                          <a:ln>
                            <a:noFill/>
                          </a:ln>
                          <a:solidFill>
                            <a:srgbClr val="000000"/>
                          </a:solidFill>
                          <a:effectLst/>
                          <a:latin typeface="Calibri" panose="020F0502020204030204" pitchFamily="34" charset="0"/>
                        </a:rPr>
                        <a:t>4.6</a:t>
                      </a:r>
                      <a:endParaRPr lang="de-DE" sz="900" kern="1400" dirty="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de-DE" sz="1400" kern="1400" dirty="0">
                          <a:ln>
                            <a:noFill/>
                          </a:ln>
                          <a:solidFill>
                            <a:srgbClr val="000000"/>
                          </a:solidFill>
                          <a:effectLst/>
                          <a:latin typeface="Calibri" panose="020F0502020204030204" pitchFamily="34" charset="0"/>
                        </a:rPr>
                        <a:t>Regionaler oder ökofairer </a:t>
                      </a:r>
                      <a:endParaRPr lang="de-DE" sz="9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600"/>
                        </a:spcAft>
                      </a:pPr>
                      <a:r>
                        <a:rPr lang="de-DE" sz="1400" kern="1400" dirty="0">
                          <a:ln>
                            <a:noFill/>
                          </a:ln>
                          <a:solidFill>
                            <a:srgbClr val="000000"/>
                          </a:solidFill>
                          <a:effectLst/>
                          <a:latin typeface="Calibri" panose="020F0502020204030204" pitchFamily="34" charset="0"/>
                        </a:rPr>
                        <a:t>Verkaufsstand</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de-DE" sz="1400" kern="1400" dirty="0">
                          <a:ln>
                            <a:noFill/>
                          </a:ln>
                          <a:solidFill>
                            <a:srgbClr val="000000"/>
                          </a:solidFill>
                          <a:effectLst/>
                          <a:latin typeface="Calibri" panose="020F0502020204030204" pitchFamily="34" charset="0"/>
                        </a:rPr>
                        <a:t>Wie oft sollte es einen regionalen oder öko-fairen Stand nach dem Gottesdienst geben?</a:t>
                      </a:r>
                      <a:endParaRPr lang="de-DE" sz="9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600"/>
                        </a:spcAft>
                      </a:pPr>
                      <a:endParaRPr lang="de-DE" sz="1400" b="1" kern="1400" dirty="0">
                        <a:ln>
                          <a:noFill/>
                        </a:ln>
                        <a:solidFill>
                          <a:srgbClr val="327051"/>
                        </a:solidFill>
                        <a:effectLst/>
                        <a:latin typeface="Calibri" panose="020F0502020204030204" pitchFamily="34" charset="0"/>
                      </a:endParaRPr>
                    </a:p>
                    <a:p>
                      <a:pPr marR="0" indent="0" algn="l" rtl="0">
                        <a:lnSpc>
                          <a:spcPct val="119000"/>
                        </a:lnSpc>
                        <a:spcBef>
                          <a:spcPts val="0"/>
                        </a:spcBef>
                        <a:spcAft>
                          <a:spcPts val="600"/>
                        </a:spcAft>
                      </a:pPr>
                      <a:endParaRPr lang="de-DE" sz="1400" b="1" kern="1400" dirty="0">
                        <a:ln>
                          <a:noFill/>
                        </a:ln>
                        <a:solidFill>
                          <a:srgbClr val="327051"/>
                        </a:solidFill>
                        <a:effectLst/>
                        <a:latin typeface="Calibri" panose="020F0502020204030204" pitchFamily="34" charset="0"/>
                      </a:endParaRPr>
                    </a:p>
                    <a:p>
                      <a:pPr marR="0" indent="0" algn="l" rtl="0">
                        <a:lnSpc>
                          <a:spcPct val="119000"/>
                        </a:lnSpc>
                        <a:spcBef>
                          <a:spcPts val="0"/>
                        </a:spcBef>
                        <a:spcAft>
                          <a:spcPts val="600"/>
                        </a:spcAft>
                      </a:pPr>
                      <a:r>
                        <a:rPr lang="de-DE" sz="1400" b="1" kern="1400" dirty="0">
                          <a:ln>
                            <a:noFill/>
                          </a:ln>
                          <a:solidFill>
                            <a:srgbClr val="327051"/>
                          </a:solidFill>
                          <a:effectLst/>
                          <a:latin typeface="Calibri" panose="020F0502020204030204" pitchFamily="34" charset="0"/>
                        </a:rPr>
                        <a:t>Falls vorhanden: </a:t>
                      </a:r>
                      <a:r>
                        <a:rPr lang="de-DE" sz="1400" kern="1400" dirty="0">
                          <a:ln>
                            <a:noFill/>
                          </a:ln>
                          <a:solidFill>
                            <a:srgbClr val="000000"/>
                          </a:solidFill>
                          <a:effectLst/>
                          <a:latin typeface="Calibri" panose="020F0502020204030204" pitchFamily="34" charset="0"/>
                        </a:rPr>
                        <a:t>Wie rege sollte dieser genutzt werden?</a:t>
                      </a:r>
                      <a:endParaRPr lang="de-DE" sz="9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600"/>
                        </a:spcAft>
                      </a:pPr>
                      <a:r>
                        <a:rPr lang="de-DE" sz="1400" kern="1400" dirty="0">
                          <a:ln>
                            <a:noFill/>
                          </a:ln>
                          <a:solidFill>
                            <a:srgbClr val="000000"/>
                          </a:solidFill>
                          <a:effectLst/>
                          <a:latin typeface="Calibri" panose="020F0502020204030204" pitchFamily="34" charset="0"/>
                        </a:rPr>
                        <a:t> </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extLst>
                  <a:ext uri="{0D108BD9-81ED-4DB2-BD59-A6C34878D82A}">
                    <a16:rowId xmlns:a16="http://schemas.microsoft.com/office/drawing/2014/main" val="2682471047"/>
                  </a:ext>
                </a:extLst>
              </a:tr>
            </a:tbl>
          </a:graphicData>
        </a:graphic>
      </p:graphicFrame>
      <p:sp>
        <p:nvSpPr>
          <p:cNvPr id="79" name="Text Box 23">
            <a:extLst>
              <a:ext uri="{FF2B5EF4-FFF2-40B4-BE49-F238E27FC236}">
                <a16:creationId xmlns:a16="http://schemas.microsoft.com/office/drawing/2014/main" id="{B65BB1F2-EC43-4D97-B6BC-5D648D8DF2D4}"/>
              </a:ext>
            </a:extLst>
          </p:cNvPr>
          <p:cNvSpPr txBox="1">
            <a:spLocks noChangeArrowheads="1"/>
          </p:cNvSpPr>
          <p:nvPr/>
        </p:nvSpPr>
        <p:spPr bwMode="auto">
          <a:xfrm>
            <a:off x="3616995" y="3924528"/>
            <a:ext cx="290671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nie         selten    ab &amp; zu        oft        sehr oft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0" name="AutoShape 24">
            <a:extLst>
              <a:ext uri="{FF2B5EF4-FFF2-40B4-BE49-F238E27FC236}">
                <a16:creationId xmlns:a16="http://schemas.microsoft.com/office/drawing/2014/main" id="{A5430517-D157-45DB-982F-D9D670B50EB5}"/>
              </a:ext>
            </a:extLst>
          </p:cNvPr>
          <p:cNvSpPr>
            <a:spLocks noChangeArrowheads="1"/>
          </p:cNvSpPr>
          <p:nvPr/>
        </p:nvSpPr>
        <p:spPr bwMode="auto">
          <a:xfrm>
            <a:off x="3783683" y="4153128"/>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1" name="AutoShape 25">
            <a:extLst>
              <a:ext uri="{FF2B5EF4-FFF2-40B4-BE49-F238E27FC236}">
                <a16:creationId xmlns:a16="http://schemas.microsoft.com/office/drawing/2014/main" id="{BFD3D3E8-8A33-4121-AC1D-11CB0432A619}"/>
              </a:ext>
            </a:extLst>
          </p:cNvPr>
          <p:cNvSpPr>
            <a:spLocks noChangeArrowheads="1"/>
          </p:cNvSpPr>
          <p:nvPr/>
        </p:nvSpPr>
        <p:spPr bwMode="auto">
          <a:xfrm>
            <a:off x="4318670" y="4153128"/>
            <a:ext cx="106363"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2" name="AutoShape 26">
            <a:extLst>
              <a:ext uri="{FF2B5EF4-FFF2-40B4-BE49-F238E27FC236}">
                <a16:creationId xmlns:a16="http://schemas.microsoft.com/office/drawing/2014/main" id="{0BB6CAE0-9674-4DF8-96F2-63DF2616ED08}"/>
              </a:ext>
            </a:extLst>
          </p:cNvPr>
          <p:cNvSpPr>
            <a:spLocks noChangeArrowheads="1"/>
          </p:cNvSpPr>
          <p:nvPr/>
        </p:nvSpPr>
        <p:spPr bwMode="auto">
          <a:xfrm>
            <a:off x="4858420" y="4153128"/>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3" name="AutoShape 27">
            <a:extLst>
              <a:ext uri="{FF2B5EF4-FFF2-40B4-BE49-F238E27FC236}">
                <a16:creationId xmlns:a16="http://schemas.microsoft.com/office/drawing/2014/main" id="{86B91615-2E9B-4E63-8A73-EE44EFCC2A15}"/>
              </a:ext>
            </a:extLst>
          </p:cNvPr>
          <p:cNvSpPr>
            <a:spLocks noChangeArrowheads="1"/>
          </p:cNvSpPr>
          <p:nvPr/>
        </p:nvSpPr>
        <p:spPr bwMode="auto">
          <a:xfrm>
            <a:off x="5393408" y="4153128"/>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4" name="AutoShape 28">
            <a:extLst>
              <a:ext uri="{FF2B5EF4-FFF2-40B4-BE49-F238E27FC236}">
                <a16:creationId xmlns:a16="http://schemas.microsoft.com/office/drawing/2014/main" id="{B567076F-3975-40BF-B73F-1F688C5A8876}"/>
              </a:ext>
            </a:extLst>
          </p:cNvPr>
          <p:cNvSpPr>
            <a:spLocks noChangeArrowheads="1"/>
          </p:cNvSpPr>
          <p:nvPr/>
        </p:nvSpPr>
        <p:spPr bwMode="auto">
          <a:xfrm>
            <a:off x="5933158" y="4153128"/>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5" name="Text Box 29">
            <a:extLst>
              <a:ext uri="{FF2B5EF4-FFF2-40B4-BE49-F238E27FC236}">
                <a16:creationId xmlns:a16="http://schemas.microsoft.com/office/drawing/2014/main" id="{B5E31A4E-8F21-4FB1-9881-9C8F00A2BB2E}"/>
              </a:ext>
            </a:extLst>
          </p:cNvPr>
          <p:cNvSpPr txBox="1">
            <a:spLocks noChangeArrowheads="1"/>
          </p:cNvSpPr>
          <p:nvPr/>
        </p:nvSpPr>
        <p:spPr bwMode="auto">
          <a:xfrm>
            <a:off x="3553495" y="4834166"/>
            <a:ext cx="290671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gar nicht    selten     etwas        rege      sehr rege</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6" name="AutoShape 30">
            <a:extLst>
              <a:ext uri="{FF2B5EF4-FFF2-40B4-BE49-F238E27FC236}">
                <a16:creationId xmlns:a16="http://schemas.microsoft.com/office/drawing/2014/main" id="{4D98162B-BA25-485E-A7C5-88C6CB01E6E7}"/>
              </a:ext>
            </a:extLst>
          </p:cNvPr>
          <p:cNvSpPr>
            <a:spLocks noChangeArrowheads="1"/>
          </p:cNvSpPr>
          <p:nvPr/>
        </p:nvSpPr>
        <p:spPr bwMode="auto">
          <a:xfrm>
            <a:off x="3786858"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7" name="AutoShape 31">
            <a:extLst>
              <a:ext uri="{FF2B5EF4-FFF2-40B4-BE49-F238E27FC236}">
                <a16:creationId xmlns:a16="http://schemas.microsoft.com/office/drawing/2014/main" id="{CC067827-5A5C-4095-9753-731A218D2DEA}"/>
              </a:ext>
            </a:extLst>
          </p:cNvPr>
          <p:cNvSpPr>
            <a:spLocks noChangeArrowheads="1"/>
          </p:cNvSpPr>
          <p:nvPr/>
        </p:nvSpPr>
        <p:spPr bwMode="auto">
          <a:xfrm>
            <a:off x="4321845"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8" name="AutoShape 32">
            <a:extLst>
              <a:ext uri="{FF2B5EF4-FFF2-40B4-BE49-F238E27FC236}">
                <a16:creationId xmlns:a16="http://schemas.microsoft.com/office/drawing/2014/main" id="{F468A9D8-54BD-4C56-9215-6DF5466B5FA0}"/>
              </a:ext>
            </a:extLst>
          </p:cNvPr>
          <p:cNvSpPr>
            <a:spLocks noChangeArrowheads="1"/>
          </p:cNvSpPr>
          <p:nvPr/>
        </p:nvSpPr>
        <p:spPr bwMode="auto">
          <a:xfrm>
            <a:off x="4861595"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9" name="AutoShape 33">
            <a:extLst>
              <a:ext uri="{FF2B5EF4-FFF2-40B4-BE49-F238E27FC236}">
                <a16:creationId xmlns:a16="http://schemas.microsoft.com/office/drawing/2014/main" id="{173AAEBB-8AB4-45D0-8826-297F40B69D58}"/>
              </a:ext>
            </a:extLst>
          </p:cNvPr>
          <p:cNvSpPr>
            <a:spLocks noChangeArrowheads="1"/>
          </p:cNvSpPr>
          <p:nvPr/>
        </p:nvSpPr>
        <p:spPr bwMode="auto">
          <a:xfrm>
            <a:off x="5396583"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0" name="AutoShape 34">
            <a:extLst>
              <a:ext uri="{FF2B5EF4-FFF2-40B4-BE49-F238E27FC236}">
                <a16:creationId xmlns:a16="http://schemas.microsoft.com/office/drawing/2014/main" id="{C0134BBD-4606-4679-B0C1-305FE5C55878}"/>
              </a:ext>
            </a:extLst>
          </p:cNvPr>
          <p:cNvSpPr>
            <a:spLocks noChangeArrowheads="1"/>
          </p:cNvSpPr>
          <p:nvPr/>
        </p:nvSpPr>
        <p:spPr bwMode="auto">
          <a:xfrm>
            <a:off x="5936333"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3" name="Freeform 47">
            <a:extLst>
              <a:ext uri="{FF2B5EF4-FFF2-40B4-BE49-F238E27FC236}">
                <a16:creationId xmlns:a16="http://schemas.microsoft.com/office/drawing/2014/main" id="{F1493862-97DA-4F6C-8892-F39D8D637352}"/>
              </a:ext>
            </a:extLst>
          </p:cNvPr>
          <p:cNvSpPr>
            <a:spLocks/>
          </p:cNvSpPr>
          <p:nvPr/>
        </p:nvSpPr>
        <p:spPr bwMode="auto">
          <a:xfrm>
            <a:off x="2561556" y="4428965"/>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4" name="Text Box 48">
            <a:extLst>
              <a:ext uri="{FF2B5EF4-FFF2-40B4-BE49-F238E27FC236}">
                <a16:creationId xmlns:a16="http://schemas.microsoft.com/office/drawing/2014/main" id="{9526E6C5-BE74-4C0E-9984-84C6159DB346}"/>
              </a:ext>
            </a:extLst>
          </p:cNvPr>
          <p:cNvSpPr txBox="1">
            <a:spLocks noChangeArrowheads="1"/>
          </p:cNvSpPr>
          <p:nvPr/>
        </p:nvSpPr>
        <p:spPr bwMode="auto">
          <a:xfrm>
            <a:off x="2636169" y="4414677"/>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5" name="Freeform 49">
            <a:extLst>
              <a:ext uri="{FF2B5EF4-FFF2-40B4-BE49-F238E27FC236}">
                <a16:creationId xmlns:a16="http://schemas.microsoft.com/office/drawing/2014/main" id="{85BA098B-473F-42EE-A69E-7B937701D817}"/>
              </a:ext>
            </a:extLst>
          </p:cNvPr>
          <p:cNvSpPr>
            <a:spLocks/>
          </p:cNvSpPr>
          <p:nvPr/>
        </p:nvSpPr>
        <p:spPr bwMode="auto">
          <a:xfrm>
            <a:off x="2561556" y="4716302"/>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6" name="Text Box 50">
            <a:extLst>
              <a:ext uri="{FF2B5EF4-FFF2-40B4-BE49-F238E27FC236}">
                <a16:creationId xmlns:a16="http://schemas.microsoft.com/office/drawing/2014/main" id="{E14D4D89-F0DA-434B-AAC5-03BFC6E567B8}"/>
              </a:ext>
            </a:extLst>
          </p:cNvPr>
          <p:cNvSpPr txBox="1">
            <a:spLocks noChangeArrowheads="1"/>
          </p:cNvSpPr>
          <p:nvPr/>
        </p:nvSpPr>
        <p:spPr bwMode="auto">
          <a:xfrm>
            <a:off x="2636169" y="4695665"/>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7" name="Freeform 51">
            <a:extLst>
              <a:ext uri="{FF2B5EF4-FFF2-40B4-BE49-F238E27FC236}">
                <a16:creationId xmlns:a16="http://schemas.microsoft.com/office/drawing/2014/main" id="{73A6BC8A-A1E9-448B-8C38-752AC44A85F1}"/>
              </a:ext>
            </a:extLst>
          </p:cNvPr>
          <p:cNvSpPr>
            <a:spLocks/>
          </p:cNvSpPr>
          <p:nvPr/>
        </p:nvSpPr>
        <p:spPr bwMode="auto">
          <a:xfrm>
            <a:off x="2561556" y="5005227"/>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8" name="Text Box 52">
            <a:extLst>
              <a:ext uri="{FF2B5EF4-FFF2-40B4-BE49-F238E27FC236}">
                <a16:creationId xmlns:a16="http://schemas.microsoft.com/office/drawing/2014/main" id="{AF59632D-13AE-4CDE-A033-B713F9D87380}"/>
              </a:ext>
            </a:extLst>
          </p:cNvPr>
          <p:cNvSpPr txBox="1">
            <a:spLocks noChangeArrowheads="1"/>
          </p:cNvSpPr>
          <p:nvPr/>
        </p:nvSpPr>
        <p:spPr bwMode="auto">
          <a:xfrm>
            <a:off x="2636169" y="4986177"/>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9" name="Freeform 47">
            <a:extLst>
              <a:ext uri="{FF2B5EF4-FFF2-40B4-BE49-F238E27FC236}">
                <a16:creationId xmlns:a16="http://schemas.microsoft.com/office/drawing/2014/main" id="{1B71F4DA-2536-4D96-943C-C787FACAABFD}"/>
              </a:ext>
            </a:extLst>
          </p:cNvPr>
          <p:cNvSpPr>
            <a:spLocks/>
          </p:cNvSpPr>
          <p:nvPr/>
        </p:nvSpPr>
        <p:spPr bwMode="auto">
          <a:xfrm>
            <a:off x="2561556" y="1446292"/>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0" name="Text Box 48">
            <a:extLst>
              <a:ext uri="{FF2B5EF4-FFF2-40B4-BE49-F238E27FC236}">
                <a16:creationId xmlns:a16="http://schemas.microsoft.com/office/drawing/2014/main" id="{5F3447F8-EEE9-4AB5-A378-EBDABEFBD330}"/>
              </a:ext>
            </a:extLst>
          </p:cNvPr>
          <p:cNvSpPr txBox="1">
            <a:spLocks noChangeArrowheads="1"/>
          </p:cNvSpPr>
          <p:nvPr/>
        </p:nvSpPr>
        <p:spPr bwMode="auto">
          <a:xfrm>
            <a:off x="2636169" y="1432004"/>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1" name="Freeform 49">
            <a:extLst>
              <a:ext uri="{FF2B5EF4-FFF2-40B4-BE49-F238E27FC236}">
                <a16:creationId xmlns:a16="http://schemas.microsoft.com/office/drawing/2014/main" id="{63D0A5D8-A5C8-4400-83C4-FD24212FA4AA}"/>
              </a:ext>
            </a:extLst>
          </p:cNvPr>
          <p:cNvSpPr>
            <a:spLocks/>
          </p:cNvSpPr>
          <p:nvPr/>
        </p:nvSpPr>
        <p:spPr bwMode="auto">
          <a:xfrm>
            <a:off x="2561556" y="1733629"/>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2" name="Text Box 50">
            <a:extLst>
              <a:ext uri="{FF2B5EF4-FFF2-40B4-BE49-F238E27FC236}">
                <a16:creationId xmlns:a16="http://schemas.microsoft.com/office/drawing/2014/main" id="{8CFC8D35-BB1F-4404-9E8A-CE35B496C15B}"/>
              </a:ext>
            </a:extLst>
          </p:cNvPr>
          <p:cNvSpPr txBox="1">
            <a:spLocks noChangeArrowheads="1"/>
          </p:cNvSpPr>
          <p:nvPr/>
        </p:nvSpPr>
        <p:spPr bwMode="auto">
          <a:xfrm>
            <a:off x="2636169" y="1712992"/>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3" name="Freeform 51">
            <a:extLst>
              <a:ext uri="{FF2B5EF4-FFF2-40B4-BE49-F238E27FC236}">
                <a16:creationId xmlns:a16="http://schemas.microsoft.com/office/drawing/2014/main" id="{D72ECFCF-331E-4BA1-9241-D13049E55D26}"/>
              </a:ext>
            </a:extLst>
          </p:cNvPr>
          <p:cNvSpPr>
            <a:spLocks/>
          </p:cNvSpPr>
          <p:nvPr/>
        </p:nvSpPr>
        <p:spPr bwMode="auto">
          <a:xfrm>
            <a:off x="2561556" y="2022554"/>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4" name="Text Box 52">
            <a:extLst>
              <a:ext uri="{FF2B5EF4-FFF2-40B4-BE49-F238E27FC236}">
                <a16:creationId xmlns:a16="http://schemas.microsoft.com/office/drawing/2014/main" id="{08EDA516-F7C6-46CD-97E3-279B537A572F}"/>
              </a:ext>
            </a:extLst>
          </p:cNvPr>
          <p:cNvSpPr txBox="1">
            <a:spLocks noChangeArrowheads="1"/>
          </p:cNvSpPr>
          <p:nvPr/>
        </p:nvSpPr>
        <p:spPr bwMode="auto">
          <a:xfrm>
            <a:off x="2636169" y="2003504"/>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115" name="Gerader Verbinder 114">
            <a:extLst>
              <a:ext uri="{FF2B5EF4-FFF2-40B4-BE49-F238E27FC236}">
                <a16:creationId xmlns:a16="http://schemas.microsoft.com/office/drawing/2014/main" id="{D1C8D39C-C0CF-4B2B-B9BA-5B1AAC66261B}"/>
              </a:ext>
            </a:extLst>
          </p:cNvPr>
          <p:cNvCxnSpPr/>
          <p:nvPr/>
        </p:nvCxnSpPr>
        <p:spPr>
          <a:xfrm>
            <a:off x="4836409" y="411373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4ECA504A-AFA2-47EB-B7E9-85F961A674C4}"/>
              </a:ext>
            </a:extLst>
          </p:cNvPr>
          <p:cNvCxnSpPr>
            <a:cxnSpLocks/>
          </p:cNvCxnSpPr>
          <p:nvPr/>
        </p:nvCxnSpPr>
        <p:spPr>
          <a:xfrm flipH="1">
            <a:off x="4808041" y="412272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D9B65E68-97AD-4498-92C7-B38D7D4DC35B}"/>
              </a:ext>
            </a:extLst>
          </p:cNvPr>
          <p:cNvCxnSpPr/>
          <p:nvPr/>
        </p:nvCxnSpPr>
        <p:spPr>
          <a:xfrm>
            <a:off x="5894913" y="5045454"/>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9F6B8952-3CB2-407C-8B31-33D4C31A5344}"/>
              </a:ext>
            </a:extLst>
          </p:cNvPr>
          <p:cNvCxnSpPr>
            <a:cxnSpLocks/>
          </p:cNvCxnSpPr>
          <p:nvPr/>
        </p:nvCxnSpPr>
        <p:spPr>
          <a:xfrm flipH="1">
            <a:off x="5866545" y="5054440"/>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8161C00-6EF4-407C-AFBA-B301D970FFDC}"/>
              </a:ext>
            </a:extLst>
          </p:cNvPr>
          <p:cNvCxnSpPr>
            <a:cxnSpLocks/>
          </p:cNvCxnSpPr>
          <p:nvPr/>
        </p:nvCxnSpPr>
        <p:spPr>
          <a:xfrm>
            <a:off x="2597488" y="1727150"/>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CD7ADA29-F19B-43CA-9E0F-5A92E1ED5B88}"/>
              </a:ext>
            </a:extLst>
          </p:cNvPr>
          <p:cNvCxnSpPr>
            <a:cxnSpLocks/>
          </p:cNvCxnSpPr>
          <p:nvPr/>
        </p:nvCxnSpPr>
        <p:spPr>
          <a:xfrm flipH="1">
            <a:off x="2607055" y="1764658"/>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645D2836-53AF-4673-AC62-51B59DC255D8}"/>
              </a:ext>
            </a:extLst>
          </p:cNvPr>
          <p:cNvCxnSpPr>
            <a:cxnSpLocks/>
          </p:cNvCxnSpPr>
          <p:nvPr/>
        </p:nvCxnSpPr>
        <p:spPr>
          <a:xfrm>
            <a:off x="2587921" y="4347007"/>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6AF629DD-7ECA-4571-9A44-9D26FE4C36DD}"/>
              </a:ext>
            </a:extLst>
          </p:cNvPr>
          <p:cNvCxnSpPr>
            <a:cxnSpLocks/>
          </p:cNvCxnSpPr>
          <p:nvPr/>
        </p:nvCxnSpPr>
        <p:spPr>
          <a:xfrm flipH="1">
            <a:off x="2597488" y="4384515"/>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pic>
        <p:nvPicPr>
          <p:cNvPr id="63" name="Grafik 62">
            <a:extLst>
              <a:ext uri="{FF2B5EF4-FFF2-40B4-BE49-F238E27FC236}">
                <a16:creationId xmlns:a16="http://schemas.microsoft.com/office/drawing/2014/main" id="{E01F95D9-521E-4842-911B-3F43B83F4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2987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up)">
                                      <p:cBhvr>
                                        <p:cTn id="7" dur="500"/>
                                        <p:tgtEl>
                                          <p:spTgt spid="119"/>
                                        </p:tgtEl>
                                      </p:cBhvr>
                                    </p:animEffect>
                                  </p:childTnLst>
                                </p:cTn>
                              </p:par>
                              <p:par>
                                <p:cTn id="8" presetID="22" presetClass="entr" presetSubtype="1" fill="hold" nodeType="withEffect">
                                  <p:stCondLst>
                                    <p:cond delay="750"/>
                                  </p:stCondLst>
                                  <p:childTnLst>
                                    <p:set>
                                      <p:cBhvr>
                                        <p:cTn id="9" dur="1" fill="hold">
                                          <p:stCondLst>
                                            <p:cond delay="0"/>
                                          </p:stCondLst>
                                        </p:cTn>
                                        <p:tgtEl>
                                          <p:spTgt spid="120"/>
                                        </p:tgtEl>
                                        <p:attrNameLst>
                                          <p:attrName>style.visibility</p:attrName>
                                        </p:attrNameLst>
                                      </p:cBhvr>
                                      <p:to>
                                        <p:strVal val="visible"/>
                                      </p:to>
                                    </p:set>
                                    <p:animEffect transition="in" filter="wipe(up)">
                                      <p:cBhvr>
                                        <p:cTn id="10" dur="5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up)">
                                      <p:cBhvr>
                                        <p:cTn id="15" dur="500"/>
                                        <p:tgtEl>
                                          <p:spTgt spid="128"/>
                                        </p:tgtEl>
                                      </p:cBhvr>
                                    </p:animEffect>
                                  </p:childTnLst>
                                </p:cTn>
                              </p:par>
                            </p:childTnLst>
                          </p:cTn>
                        </p:par>
                        <p:par>
                          <p:cTn id="16" fill="hold">
                            <p:stCondLst>
                              <p:cond delay="500"/>
                            </p:stCondLst>
                            <p:childTnLst>
                              <p:par>
                                <p:cTn id="17" presetID="22" presetClass="entr" presetSubtype="1" fill="hold" nodeType="afterEffect">
                                  <p:stCondLst>
                                    <p:cond delay="750"/>
                                  </p:stCondLst>
                                  <p:childTnLst>
                                    <p:set>
                                      <p:cBhvr>
                                        <p:cTn id="18" dur="1" fill="hold">
                                          <p:stCondLst>
                                            <p:cond delay="0"/>
                                          </p:stCondLst>
                                        </p:cTn>
                                        <p:tgtEl>
                                          <p:spTgt spid="129"/>
                                        </p:tgtEl>
                                        <p:attrNameLst>
                                          <p:attrName>style.visibility</p:attrName>
                                        </p:attrNameLst>
                                      </p:cBhvr>
                                      <p:to>
                                        <p:strVal val="visible"/>
                                      </p:to>
                                    </p:set>
                                    <p:animEffect transition="in" filter="wipe(up)">
                                      <p:cBhvr>
                                        <p:cTn id="1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descr="Ein Bild, das Zeichnung enthält.&#10;&#10;Automatisch generierte Beschreibung">
            <a:extLst>
              <a:ext uri="{FF2B5EF4-FFF2-40B4-BE49-F238E27FC236}">
                <a16:creationId xmlns:a16="http://schemas.microsoft.com/office/drawing/2014/main" id="{8413DE82-FFC0-42C6-AE8D-00FAB8E9C3F5}"/>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10" name="Textfeld 9">
            <a:extLst>
              <a:ext uri="{FF2B5EF4-FFF2-40B4-BE49-F238E27FC236}">
                <a16:creationId xmlns:a16="http://schemas.microsoft.com/office/drawing/2014/main" id="{337F6402-BFBA-4743-964B-7B1816BDE719}"/>
              </a:ext>
            </a:extLst>
          </p:cNvPr>
          <p:cNvSpPr txBox="1"/>
          <p:nvPr/>
        </p:nvSpPr>
        <p:spPr>
          <a:xfrm>
            <a:off x="1185499" y="244619"/>
            <a:ext cx="3027945" cy="707886"/>
          </a:xfrm>
          <a:prstGeom prst="rect">
            <a:avLst/>
          </a:prstGeom>
          <a:noFill/>
        </p:spPr>
        <p:txBody>
          <a:bodyPr wrap="none" rtlCol="0">
            <a:spAutoFit/>
          </a:bodyPr>
          <a:lstStyle/>
          <a:p>
            <a:r>
              <a:rPr lang="de-DE" sz="4000" b="1" dirty="0">
                <a:solidFill>
                  <a:srgbClr val="29630E"/>
                </a:solidFill>
              </a:rPr>
              <a:t>Schwierigkeit</a:t>
            </a:r>
          </a:p>
        </p:txBody>
      </p:sp>
      <p:sp>
        <p:nvSpPr>
          <p:cNvPr id="12" name="Textfeld 11">
            <a:extLst>
              <a:ext uri="{FF2B5EF4-FFF2-40B4-BE49-F238E27FC236}">
                <a16:creationId xmlns:a16="http://schemas.microsoft.com/office/drawing/2014/main" id="{A79245D3-5938-4BA6-8DCF-03A3419E4D4F}"/>
              </a:ext>
            </a:extLst>
          </p:cNvPr>
          <p:cNvSpPr txBox="1"/>
          <p:nvPr/>
        </p:nvSpPr>
        <p:spPr>
          <a:xfrm>
            <a:off x="5116222" y="737960"/>
            <a:ext cx="875561" cy="1569660"/>
          </a:xfrm>
          <a:prstGeom prst="rect">
            <a:avLst/>
          </a:prstGeom>
          <a:noFill/>
        </p:spPr>
        <p:txBody>
          <a:bodyPr wrap="none" rtlCol="0">
            <a:spAutoFit/>
          </a:bodyPr>
          <a:lstStyle/>
          <a:p>
            <a:r>
              <a:rPr lang="de-DE" sz="9600" b="1" dirty="0">
                <a:solidFill>
                  <a:schemeClr val="bg1"/>
                </a:solidFill>
              </a:rPr>
              <a:t>B</a:t>
            </a:r>
            <a:endParaRPr lang="en-US" sz="8800" b="1" dirty="0">
              <a:solidFill>
                <a:schemeClr val="bg1"/>
              </a:solidFill>
            </a:endParaRPr>
          </a:p>
        </p:txBody>
      </p:sp>
      <p:pic>
        <p:nvPicPr>
          <p:cNvPr id="15" name="Grafik 14">
            <a:extLst>
              <a:ext uri="{FF2B5EF4-FFF2-40B4-BE49-F238E27FC236}">
                <a16:creationId xmlns:a16="http://schemas.microsoft.com/office/drawing/2014/main" id="{0A4AF220-9379-4BA6-8C1D-37B8BAF13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382" y="1291770"/>
            <a:ext cx="1938997" cy="1959160"/>
          </a:xfrm>
          <a:prstGeom prst="rect">
            <a:avLst/>
          </a:prstGeom>
        </p:spPr>
      </p:pic>
      <p:pic>
        <p:nvPicPr>
          <p:cNvPr id="21" name="Grafik 20">
            <a:extLst>
              <a:ext uri="{FF2B5EF4-FFF2-40B4-BE49-F238E27FC236}">
                <a16:creationId xmlns:a16="http://schemas.microsoft.com/office/drawing/2014/main" id="{982B5BDC-7A67-40CA-94D8-95E887717EA9}"/>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28428" y="485053"/>
            <a:ext cx="2147025" cy="1959160"/>
          </a:xfrm>
          <a:prstGeom prst="rect">
            <a:avLst/>
          </a:prstGeom>
        </p:spPr>
      </p:pic>
      <p:pic>
        <p:nvPicPr>
          <p:cNvPr id="22" name="Grafik 21">
            <a:extLst>
              <a:ext uri="{FF2B5EF4-FFF2-40B4-BE49-F238E27FC236}">
                <a16:creationId xmlns:a16="http://schemas.microsoft.com/office/drawing/2014/main" id="{295BF912-3420-4A9B-9BE6-A0E3F9617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231" y="1359990"/>
            <a:ext cx="2147025" cy="1959160"/>
          </a:xfrm>
          <a:prstGeom prst="rect">
            <a:avLst/>
          </a:prstGeom>
        </p:spPr>
      </p:pic>
      <p:sp>
        <p:nvSpPr>
          <p:cNvPr id="23" name="Textfeld 22">
            <a:extLst>
              <a:ext uri="{FF2B5EF4-FFF2-40B4-BE49-F238E27FC236}">
                <a16:creationId xmlns:a16="http://schemas.microsoft.com/office/drawing/2014/main" id="{6BC0A684-716E-4BCE-8442-83CEBD316490}"/>
              </a:ext>
            </a:extLst>
          </p:cNvPr>
          <p:cNvSpPr txBox="1"/>
          <p:nvPr/>
        </p:nvSpPr>
        <p:spPr>
          <a:xfrm>
            <a:off x="2439985" y="1359990"/>
            <a:ext cx="930063" cy="1569660"/>
          </a:xfrm>
          <a:prstGeom prst="rect">
            <a:avLst/>
          </a:prstGeom>
          <a:noFill/>
        </p:spPr>
        <p:txBody>
          <a:bodyPr wrap="none" rtlCol="0">
            <a:spAutoFit/>
          </a:bodyPr>
          <a:lstStyle/>
          <a:p>
            <a:r>
              <a:rPr lang="de-DE" sz="9600" b="1" dirty="0">
                <a:solidFill>
                  <a:schemeClr val="bg1"/>
                </a:solidFill>
              </a:rPr>
              <a:t>A</a:t>
            </a:r>
            <a:endParaRPr lang="en-US" sz="8800" b="1" dirty="0">
              <a:solidFill>
                <a:schemeClr val="bg1"/>
              </a:solidFill>
            </a:endParaRPr>
          </a:p>
        </p:txBody>
      </p:sp>
      <p:sp>
        <p:nvSpPr>
          <p:cNvPr id="24" name="Textfeld 23">
            <a:extLst>
              <a:ext uri="{FF2B5EF4-FFF2-40B4-BE49-F238E27FC236}">
                <a16:creationId xmlns:a16="http://schemas.microsoft.com/office/drawing/2014/main" id="{66057A09-1920-4246-A4D0-CC3F6F1884DA}"/>
              </a:ext>
            </a:extLst>
          </p:cNvPr>
          <p:cNvSpPr txBox="1"/>
          <p:nvPr/>
        </p:nvSpPr>
        <p:spPr>
          <a:xfrm>
            <a:off x="4690549" y="580303"/>
            <a:ext cx="875561" cy="1569660"/>
          </a:xfrm>
          <a:prstGeom prst="rect">
            <a:avLst/>
          </a:prstGeom>
          <a:noFill/>
        </p:spPr>
        <p:txBody>
          <a:bodyPr wrap="none" rtlCol="0">
            <a:spAutoFit/>
          </a:bodyPr>
          <a:lstStyle/>
          <a:p>
            <a:r>
              <a:rPr lang="de-DE" sz="9600" b="1" dirty="0">
                <a:solidFill>
                  <a:schemeClr val="bg1"/>
                </a:solidFill>
              </a:rPr>
              <a:t>B</a:t>
            </a:r>
            <a:endParaRPr lang="en-US" sz="8800" b="1" dirty="0">
              <a:solidFill>
                <a:schemeClr val="bg1"/>
              </a:solidFill>
            </a:endParaRPr>
          </a:p>
        </p:txBody>
      </p:sp>
      <p:sp>
        <p:nvSpPr>
          <p:cNvPr id="25" name="Textfeld 24">
            <a:extLst>
              <a:ext uri="{FF2B5EF4-FFF2-40B4-BE49-F238E27FC236}">
                <a16:creationId xmlns:a16="http://schemas.microsoft.com/office/drawing/2014/main" id="{2AE404D6-49B6-4EE1-A9E5-343961824BB1}"/>
              </a:ext>
            </a:extLst>
          </p:cNvPr>
          <p:cNvSpPr txBox="1"/>
          <p:nvPr/>
        </p:nvSpPr>
        <p:spPr>
          <a:xfrm>
            <a:off x="6855761" y="1444640"/>
            <a:ext cx="837089" cy="1569660"/>
          </a:xfrm>
          <a:prstGeom prst="rect">
            <a:avLst/>
          </a:prstGeom>
          <a:noFill/>
        </p:spPr>
        <p:txBody>
          <a:bodyPr wrap="none" rtlCol="0">
            <a:spAutoFit/>
          </a:bodyPr>
          <a:lstStyle/>
          <a:p>
            <a:r>
              <a:rPr lang="de-DE" sz="9600" b="1" dirty="0">
                <a:solidFill>
                  <a:schemeClr val="bg1"/>
                </a:solidFill>
              </a:rPr>
              <a:t>C</a:t>
            </a:r>
            <a:endParaRPr lang="en-US" sz="8800" b="1" dirty="0">
              <a:solidFill>
                <a:schemeClr val="bg1"/>
              </a:solidFill>
            </a:endParaRPr>
          </a:p>
        </p:txBody>
      </p:sp>
      <p:pic>
        <p:nvPicPr>
          <p:cNvPr id="27" name="Grafik 26">
            <a:extLst>
              <a:ext uri="{FF2B5EF4-FFF2-40B4-BE49-F238E27FC236}">
                <a16:creationId xmlns:a16="http://schemas.microsoft.com/office/drawing/2014/main" id="{E143897B-2138-4830-9CA4-783D1B6F9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6812" y="2539463"/>
            <a:ext cx="3094440" cy="4587549"/>
          </a:xfrm>
          <a:prstGeom prst="rect">
            <a:avLst/>
          </a:prstGeom>
        </p:spPr>
      </p:pic>
      <p:pic>
        <p:nvPicPr>
          <p:cNvPr id="13" name="Grafik 12">
            <a:extLst>
              <a:ext uri="{FF2B5EF4-FFF2-40B4-BE49-F238E27FC236}">
                <a16:creationId xmlns:a16="http://schemas.microsoft.com/office/drawing/2014/main" id="{0F372F52-40EA-483A-B2E8-0127972A8E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007381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Zeichnung enthält.&#10;&#10;Automatisch generierte Beschreibung">
            <a:extLst>
              <a:ext uri="{FF2B5EF4-FFF2-40B4-BE49-F238E27FC236}">
                <a16:creationId xmlns:a16="http://schemas.microsoft.com/office/drawing/2014/main" id="{36C0D11A-CA80-42B7-AC53-A27E17681248}"/>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7" name="Grafik 6" descr="Ein Bild, das Text, Schild, Uhr, Raum enthält.&#10;&#10;Automatisch generierte Beschreibung">
            <a:extLst>
              <a:ext uri="{FF2B5EF4-FFF2-40B4-BE49-F238E27FC236}">
                <a16:creationId xmlns:a16="http://schemas.microsoft.com/office/drawing/2014/main" id="{071B8C8E-D9BF-47F3-8522-6917ACB785F5}"/>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5" name="Grafik 4">
            <a:extLst>
              <a:ext uri="{FF2B5EF4-FFF2-40B4-BE49-F238E27FC236}">
                <a16:creationId xmlns:a16="http://schemas.microsoft.com/office/drawing/2014/main" id="{2EDD6C2B-8384-4944-B80F-D71CB641E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225546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Zeichnung enthält.&#10;&#10;Automatisch generierte Beschreibung">
            <a:extLst>
              <a:ext uri="{FF2B5EF4-FFF2-40B4-BE49-F238E27FC236}">
                <a16:creationId xmlns:a16="http://schemas.microsoft.com/office/drawing/2014/main" id="{B1AC7E62-C4A4-456A-B89A-005B458D29A3}"/>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8" name="Grafik 6" descr="Ein Bild, das Text, Schild, Uhr, Raum enthält.&#10;&#10;Automatisch generierte Beschreibung">
            <a:extLst>
              <a:ext uri="{FF2B5EF4-FFF2-40B4-BE49-F238E27FC236}">
                <a16:creationId xmlns:a16="http://schemas.microsoft.com/office/drawing/2014/main" id="{D1ECA14C-E11A-4ECC-A5A8-2A6CD2FA00A7}"/>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3" name="Grafik 2" descr="Ein Bild, das Teller enthält.&#10;&#10;Automatisch generierte Beschreibung">
            <a:extLst>
              <a:ext uri="{FF2B5EF4-FFF2-40B4-BE49-F238E27FC236}">
                <a16:creationId xmlns:a16="http://schemas.microsoft.com/office/drawing/2014/main" id="{E7F0805E-E0A6-495A-B766-DA2688C4E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78139">
            <a:off x="855170" y="1042754"/>
            <a:ext cx="1457344" cy="1806892"/>
          </a:xfrm>
          <a:prstGeom prst="rect">
            <a:avLst/>
          </a:prstGeom>
        </p:spPr>
      </p:pic>
      <p:pic>
        <p:nvPicPr>
          <p:cNvPr id="5" name="Grafik 4" descr="Ein Bild, das Objekt, Uhr, grün, Schild enthält.&#10;&#10;Automatisch generierte Beschreibung">
            <a:extLst>
              <a:ext uri="{FF2B5EF4-FFF2-40B4-BE49-F238E27FC236}">
                <a16:creationId xmlns:a16="http://schemas.microsoft.com/office/drawing/2014/main" id="{783B4688-3E77-46E1-8CD3-42A0A0290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3380" y="234163"/>
            <a:ext cx="1957382" cy="1953618"/>
          </a:xfrm>
          <a:prstGeom prst="rect">
            <a:avLst/>
          </a:prstGeom>
        </p:spPr>
      </p:pic>
      <p:pic>
        <p:nvPicPr>
          <p:cNvPr id="7" name="Grafik 6" descr="Ein Bild, das Licht, Zeichnung enthält.&#10;&#10;Automatisch generierte Beschreibung">
            <a:extLst>
              <a:ext uri="{FF2B5EF4-FFF2-40B4-BE49-F238E27FC236}">
                <a16:creationId xmlns:a16="http://schemas.microsoft.com/office/drawing/2014/main" id="{79946EB2-9FCE-4B01-9BC4-57BEB28A8A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68646">
            <a:off x="6655541" y="733034"/>
            <a:ext cx="1970651" cy="1819557"/>
          </a:xfrm>
          <a:prstGeom prst="rect">
            <a:avLst/>
          </a:prstGeom>
        </p:spPr>
      </p:pic>
      <p:pic>
        <p:nvPicPr>
          <p:cNvPr id="9" name="Grafik 8">
            <a:extLst>
              <a:ext uri="{FF2B5EF4-FFF2-40B4-BE49-F238E27FC236}">
                <a16:creationId xmlns:a16="http://schemas.microsoft.com/office/drawing/2014/main" id="{52716092-506A-43E0-8003-B310F05B3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96178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fik 47" descr="Ein Bild, das Zeichnung enthält.&#10;&#10;Automatisch generierte Beschreibung">
            <a:extLst>
              <a:ext uri="{FF2B5EF4-FFF2-40B4-BE49-F238E27FC236}">
                <a16:creationId xmlns:a16="http://schemas.microsoft.com/office/drawing/2014/main" id="{928F350A-4B8E-4794-8550-8F6D69C809D1}"/>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graphicFrame>
        <p:nvGraphicFramePr>
          <p:cNvPr id="2" name="Tabelle 1">
            <a:extLst>
              <a:ext uri="{FF2B5EF4-FFF2-40B4-BE49-F238E27FC236}">
                <a16:creationId xmlns:a16="http://schemas.microsoft.com/office/drawing/2014/main" id="{CD3DFCA2-4D64-42F0-B2EA-6F11A64084F0}"/>
              </a:ext>
            </a:extLst>
          </p:cNvPr>
          <p:cNvGraphicFramePr>
            <a:graphicFrameLocks noGrp="1"/>
          </p:cNvGraphicFramePr>
          <p:nvPr>
            <p:extLst>
              <p:ext uri="{D42A27DB-BD31-4B8C-83A1-F6EECF244321}">
                <p14:modId xmlns:p14="http://schemas.microsoft.com/office/powerpoint/2010/main" val="1512626406"/>
              </p:ext>
            </p:extLst>
          </p:nvPr>
        </p:nvGraphicFramePr>
        <p:xfrm>
          <a:off x="2213555" y="1047116"/>
          <a:ext cx="6637020" cy="1547432"/>
        </p:xfrm>
        <a:graphic>
          <a:graphicData uri="http://schemas.openxmlformats.org/drawingml/2006/table">
            <a:tbl>
              <a:tblPr/>
              <a:tblGrid>
                <a:gridCol w="776497">
                  <a:extLst>
                    <a:ext uri="{9D8B030D-6E8A-4147-A177-3AD203B41FA5}">
                      <a16:colId xmlns:a16="http://schemas.microsoft.com/office/drawing/2014/main" val="3795535457"/>
                    </a:ext>
                  </a:extLst>
                </a:gridCol>
                <a:gridCol w="1232811">
                  <a:extLst>
                    <a:ext uri="{9D8B030D-6E8A-4147-A177-3AD203B41FA5}">
                      <a16:colId xmlns:a16="http://schemas.microsoft.com/office/drawing/2014/main" val="3233713133"/>
                    </a:ext>
                  </a:extLst>
                </a:gridCol>
                <a:gridCol w="4627712">
                  <a:extLst>
                    <a:ext uri="{9D8B030D-6E8A-4147-A177-3AD203B41FA5}">
                      <a16:colId xmlns:a16="http://schemas.microsoft.com/office/drawing/2014/main" val="3601548973"/>
                    </a:ext>
                  </a:extLst>
                </a:gridCol>
              </a:tblGrid>
              <a:tr h="1507909">
                <a:tc>
                  <a:txBody>
                    <a:bodyPr/>
                    <a:lstStyle/>
                    <a:p>
                      <a:pPr marR="0" indent="0" algn="ctr" rtl="0">
                        <a:lnSpc>
                          <a:spcPct val="150000"/>
                        </a:lnSpc>
                        <a:spcBef>
                          <a:spcPts val="0"/>
                        </a:spcBef>
                        <a:spcAft>
                          <a:spcPts val="600"/>
                        </a:spcAft>
                      </a:pPr>
                      <a:r>
                        <a:rPr lang="de-DE" sz="1400" b="1" kern="1400" dirty="0">
                          <a:ln>
                            <a:noFill/>
                          </a:ln>
                          <a:solidFill>
                            <a:srgbClr val="000000"/>
                          </a:solidFill>
                          <a:effectLst/>
                          <a:latin typeface="Calibri" panose="020F0502020204030204" pitchFamily="34" charset="0"/>
                        </a:rPr>
                        <a:t>3.4</a:t>
                      </a:r>
                      <a:endParaRPr lang="de-DE" sz="900" kern="1400" dirty="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a:ln>
                            <a:noFill/>
                          </a:ln>
                          <a:solidFill>
                            <a:srgbClr val="000000"/>
                          </a:solidFill>
                          <a:effectLst/>
                          <a:latin typeface="Calibri" panose="020F0502020204030204" pitchFamily="34" charset="0"/>
                        </a:rPr>
                        <a:t>Papier</a:t>
                      </a:r>
                      <a:endParaRPr lang="de-DE" sz="900" kern="140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Umweltsiegel</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Beidseitiger Druck</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Einkaufsort*:                                            Kosten**:</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Wunschmenge pro Monat/Quartal/Jahr:        ca.</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extLst>
                  <a:ext uri="{0D108BD9-81ED-4DB2-BD59-A6C34878D82A}">
                    <a16:rowId xmlns:a16="http://schemas.microsoft.com/office/drawing/2014/main" val="2169155000"/>
                  </a:ext>
                </a:extLst>
              </a:tr>
            </a:tbl>
          </a:graphicData>
        </a:graphic>
      </p:graphicFrame>
      <p:sp>
        <p:nvSpPr>
          <p:cNvPr id="4" name="Control 1">
            <a:extLst>
              <a:ext uri="{FF2B5EF4-FFF2-40B4-BE49-F238E27FC236}">
                <a16:creationId xmlns:a16="http://schemas.microsoft.com/office/drawing/2014/main" id="{6CBD1F6B-E36B-4A21-A46B-F187AE9FACC7}"/>
              </a:ext>
            </a:extLst>
          </p:cNvPr>
          <p:cNvSpPr>
            <a:spLocks noChangeArrowheads="1" noChangeShapeType="1"/>
          </p:cNvSpPr>
          <p:nvPr/>
        </p:nvSpPr>
        <p:spPr bwMode="auto">
          <a:xfrm>
            <a:off x="2734518" y="1469201"/>
            <a:ext cx="6637337"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5" name="AutoShape 2">
            <a:extLst>
              <a:ext uri="{FF2B5EF4-FFF2-40B4-BE49-F238E27FC236}">
                <a16:creationId xmlns:a16="http://schemas.microsoft.com/office/drawing/2014/main" id="{8A742DC9-975B-4A80-B4B9-CBE14FABA13D}"/>
              </a:ext>
            </a:extLst>
          </p:cNvPr>
          <p:cNvSpPr>
            <a:spLocks noChangeArrowheads="1"/>
          </p:cNvSpPr>
          <p:nvPr/>
        </p:nvSpPr>
        <p:spPr bwMode="auto">
          <a:xfrm>
            <a:off x="6332428"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7" name="AutoShape 3">
            <a:extLst>
              <a:ext uri="{FF2B5EF4-FFF2-40B4-BE49-F238E27FC236}">
                <a16:creationId xmlns:a16="http://schemas.microsoft.com/office/drawing/2014/main" id="{A6DD12C7-51A1-4354-90CF-DE925AB4C5F2}"/>
              </a:ext>
            </a:extLst>
          </p:cNvPr>
          <p:cNvSpPr>
            <a:spLocks noChangeArrowheads="1"/>
          </p:cNvSpPr>
          <p:nvPr/>
        </p:nvSpPr>
        <p:spPr bwMode="auto">
          <a:xfrm>
            <a:off x="5281503" y="1890587"/>
            <a:ext cx="1550987"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4">
            <a:extLst>
              <a:ext uri="{FF2B5EF4-FFF2-40B4-BE49-F238E27FC236}">
                <a16:creationId xmlns:a16="http://schemas.microsoft.com/office/drawing/2014/main" id="{1830A7F0-4587-4E32-A6B9-142732CD7E8A}"/>
              </a:ext>
            </a:extLst>
          </p:cNvPr>
          <p:cNvSpPr>
            <a:spLocks noChangeArrowheads="1"/>
          </p:cNvSpPr>
          <p:nvPr/>
        </p:nvSpPr>
        <p:spPr bwMode="auto">
          <a:xfrm>
            <a:off x="7872303" y="1890587"/>
            <a:ext cx="901700"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panose="020B0604020202020204" pitchFamily="34" charset="0"/>
              </a:rPr>
              <a:t>             </a:t>
            </a:r>
            <a:r>
              <a:rPr kumimoji="0" lang="de-DE" altLang="de-DE" sz="1100" b="0" i="0" u="none" strike="noStrike" cap="none" normalizeH="0" baseline="0" dirty="0">
                <a:ln>
                  <a:noFill/>
                </a:ln>
                <a:solidFill>
                  <a:srgbClr val="000000"/>
                </a:solidFill>
                <a:effectLst/>
                <a:latin typeface="Calibri" panose="020F0502020204030204" pitchFamily="34" charset="0"/>
              </a:rPr>
              <a:t>€/Pack</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AutoShape 5">
            <a:extLst>
              <a:ext uri="{FF2B5EF4-FFF2-40B4-BE49-F238E27FC236}">
                <a16:creationId xmlns:a16="http://schemas.microsoft.com/office/drawing/2014/main" id="{3CDF277E-7942-49CA-9FCB-9F78EC426C0A}"/>
              </a:ext>
            </a:extLst>
          </p:cNvPr>
          <p:cNvSpPr>
            <a:spLocks noChangeArrowheads="1"/>
          </p:cNvSpPr>
          <p:nvPr/>
        </p:nvSpPr>
        <p:spPr bwMode="auto">
          <a:xfrm>
            <a:off x="7872303" y="2274762"/>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a:t>
            </a:r>
            <a:r>
              <a:rPr lang="de-DE" altLang="de-DE" sz="1100" dirty="0">
                <a:solidFill>
                  <a:srgbClr val="000000"/>
                </a:solidFill>
                <a:latin typeface="Calibri" panose="020F0502020204030204" pitchFamily="34" charset="0"/>
              </a:rPr>
              <a:t>Pack</a:t>
            </a:r>
            <a:r>
              <a:rPr kumimoji="0" lang="de-DE" altLang="de-DE" sz="1100" b="0" i="0" u="none" strike="noStrike" cap="none" normalizeH="0" baseline="0" dirty="0">
                <a:ln>
                  <a:noFill/>
                </a:ln>
                <a:solidFill>
                  <a:srgbClr val="000000"/>
                </a:solidFill>
                <a:effectLst/>
                <a:latin typeface="Calibri" panose="020F0502020204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3D17CBD2-C5CB-4F62-A376-E1449A80373F}"/>
              </a:ext>
            </a:extLst>
          </p:cNvPr>
          <p:cNvSpPr txBox="1">
            <a:spLocks noChangeArrowheads="1"/>
          </p:cNvSpPr>
          <p:nvPr/>
        </p:nvSpPr>
        <p:spPr bwMode="auto">
          <a:xfrm>
            <a:off x="6264165" y="1015874"/>
            <a:ext cx="26447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AutoShape 7">
            <a:extLst>
              <a:ext uri="{FF2B5EF4-FFF2-40B4-BE49-F238E27FC236}">
                <a16:creationId xmlns:a16="http://schemas.microsoft.com/office/drawing/2014/main" id="{971CC48D-68BC-4C26-99AD-C2B10001FC07}"/>
              </a:ext>
            </a:extLst>
          </p:cNvPr>
          <p:cNvSpPr>
            <a:spLocks noChangeArrowheads="1"/>
          </p:cNvSpPr>
          <p:nvPr/>
        </p:nvSpPr>
        <p:spPr bwMode="auto">
          <a:xfrm>
            <a:off x="6867415"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 name="AutoShape 8">
            <a:extLst>
              <a:ext uri="{FF2B5EF4-FFF2-40B4-BE49-F238E27FC236}">
                <a16:creationId xmlns:a16="http://schemas.microsoft.com/office/drawing/2014/main" id="{25A317F9-3A6F-40F9-8EF8-F74CAFB23DA2}"/>
              </a:ext>
            </a:extLst>
          </p:cNvPr>
          <p:cNvSpPr>
            <a:spLocks noChangeArrowheads="1"/>
          </p:cNvSpPr>
          <p:nvPr/>
        </p:nvSpPr>
        <p:spPr bwMode="auto">
          <a:xfrm>
            <a:off x="7405578" y="1217487"/>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 name="AutoShape 9">
            <a:extLst>
              <a:ext uri="{FF2B5EF4-FFF2-40B4-BE49-F238E27FC236}">
                <a16:creationId xmlns:a16="http://schemas.microsoft.com/office/drawing/2014/main" id="{43176AAC-BB69-4394-8150-9BEC0F1937D9}"/>
              </a:ext>
            </a:extLst>
          </p:cNvPr>
          <p:cNvSpPr>
            <a:spLocks noChangeArrowheads="1"/>
          </p:cNvSpPr>
          <p:nvPr/>
        </p:nvSpPr>
        <p:spPr bwMode="auto">
          <a:xfrm>
            <a:off x="7942153"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5" name="AutoShape 10">
            <a:extLst>
              <a:ext uri="{FF2B5EF4-FFF2-40B4-BE49-F238E27FC236}">
                <a16:creationId xmlns:a16="http://schemas.microsoft.com/office/drawing/2014/main" id="{1940A41F-0B40-4490-B896-2FA658A9A6C3}"/>
              </a:ext>
            </a:extLst>
          </p:cNvPr>
          <p:cNvSpPr>
            <a:spLocks noChangeArrowheads="1"/>
          </p:cNvSpPr>
          <p:nvPr/>
        </p:nvSpPr>
        <p:spPr bwMode="auto">
          <a:xfrm>
            <a:off x="8481903"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6" name="AutoShape 11">
            <a:extLst>
              <a:ext uri="{FF2B5EF4-FFF2-40B4-BE49-F238E27FC236}">
                <a16:creationId xmlns:a16="http://schemas.microsoft.com/office/drawing/2014/main" id="{7EBCC0EC-B781-4C96-ADB8-AF2E192DFE75}"/>
              </a:ext>
            </a:extLst>
          </p:cNvPr>
          <p:cNvSpPr>
            <a:spLocks noChangeArrowheads="1"/>
          </p:cNvSpPr>
          <p:nvPr/>
        </p:nvSpPr>
        <p:spPr bwMode="auto">
          <a:xfrm>
            <a:off x="6330840"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7" name="Text Box 12">
            <a:extLst>
              <a:ext uri="{FF2B5EF4-FFF2-40B4-BE49-F238E27FC236}">
                <a16:creationId xmlns:a16="http://schemas.microsoft.com/office/drawing/2014/main" id="{7F6DF022-A2A3-47FA-B9BD-005FD3D1EA15}"/>
              </a:ext>
            </a:extLst>
          </p:cNvPr>
          <p:cNvSpPr txBox="1">
            <a:spLocks noChangeArrowheads="1"/>
          </p:cNvSpPr>
          <p:nvPr/>
        </p:nvSpPr>
        <p:spPr bwMode="auto">
          <a:xfrm>
            <a:off x="6262578" y="1415924"/>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AutoShape 13">
            <a:extLst>
              <a:ext uri="{FF2B5EF4-FFF2-40B4-BE49-F238E27FC236}">
                <a16:creationId xmlns:a16="http://schemas.microsoft.com/office/drawing/2014/main" id="{BDA76840-5AF4-473F-8020-A7BF81AD5E84}"/>
              </a:ext>
            </a:extLst>
          </p:cNvPr>
          <p:cNvSpPr>
            <a:spLocks noChangeArrowheads="1"/>
          </p:cNvSpPr>
          <p:nvPr/>
        </p:nvSpPr>
        <p:spPr bwMode="auto">
          <a:xfrm>
            <a:off x="6865828"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0" name="AutoShape 14">
            <a:extLst>
              <a:ext uri="{FF2B5EF4-FFF2-40B4-BE49-F238E27FC236}">
                <a16:creationId xmlns:a16="http://schemas.microsoft.com/office/drawing/2014/main" id="{C9E69122-8328-45AA-BF41-6219A457B3DD}"/>
              </a:ext>
            </a:extLst>
          </p:cNvPr>
          <p:cNvSpPr>
            <a:spLocks noChangeArrowheads="1"/>
          </p:cNvSpPr>
          <p:nvPr/>
        </p:nvSpPr>
        <p:spPr bwMode="auto">
          <a:xfrm>
            <a:off x="7403990" y="1619124"/>
            <a:ext cx="106363"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1" name="AutoShape 15">
            <a:extLst>
              <a:ext uri="{FF2B5EF4-FFF2-40B4-BE49-F238E27FC236}">
                <a16:creationId xmlns:a16="http://schemas.microsoft.com/office/drawing/2014/main" id="{558C8256-A583-47DB-A4DA-B0C3C9AD1C0C}"/>
              </a:ext>
            </a:extLst>
          </p:cNvPr>
          <p:cNvSpPr>
            <a:spLocks noChangeArrowheads="1"/>
          </p:cNvSpPr>
          <p:nvPr/>
        </p:nvSpPr>
        <p:spPr bwMode="auto">
          <a:xfrm>
            <a:off x="7940565"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2" name="AutoShape 16">
            <a:extLst>
              <a:ext uri="{FF2B5EF4-FFF2-40B4-BE49-F238E27FC236}">
                <a16:creationId xmlns:a16="http://schemas.microsoft.com/office/drawing/2014/main" id="{606D7DF7-656D-4906-B832-74D71503176C}"/>
              </a:ext>
            </a:extLst>
          </p:cNvPr>
          <p:cNvSpPr>
            <a:spLocks noChangeArrowheads="1"/>
          </p:cNvSpPr>
          <p:nvPr/>
        </p:nvSpPr>
        <p:spPr bwMode="auto">
          <a:xfrm>
            <a:off x="8480315"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36" name="Control 29">
            <a:extLst>
              <a:ext uri="{FF2B5EF4-FFF2-40B4-BE49-F238E27FC236}">
                <a16:creationId xmlns:a16="http://schemas.microsoft.com/office/drawing/2014/main" id="{413C596A-560E-4CEE-8DCA-14FB71A92EB3}"/>
              </a:ext>
            </a:extLst>
          </p:cNvPr>
          <p:cNvSpPr>
            <a:spLocks noChangeArrowheads="1" noChangeShapeType="1"/>
          </p:cNvSpPr>
          <p:nvPr/>
        </p:nvSpPr>
        <p:spPr bwMode="auto">
          <a:xfrm>
            <a:off x="2595563" y="1654515"/>
            <a:ext cx="6653212" cy="159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64" name="Textfeld 63">
            <a:extLst>
              <a:ext uri="{FF2B5EF4-FFF2-40B4-BE49-F238E27FC236}">
                <a16:creationId xmlns:a16="http://schemas.microsoft.com/office/drawing/2014/main" id="{BC1AB492-D967-4E5F-81D3-B67B60A60945}"/>
              </a:ext>
            </a:extLst>
          </p:cNvPr>
          <p:cNvSpPr txBox="1"/>
          <p:nvPr/>
        </p:nvSpPr>
        <p:spPr>
          <a:xfrm>
            <a:off x="5490449" y="422378"/>
            <a:ext cx="2001830" cy="369332"/>
          </a:xfrm>
          <a:prstGeom prst="rect">
            <a:avLst/>
          </a:prstGeom>
          <a:noFill/>
        </p:spPr>
        <p:txBody>
          <a:bodyPr wrap="none" rtlCol="0">
            <a:spAutoFit/>
          </a:bodyPr>
          <a:lstStyle/>
          <a:p>
            <a:r>
              <a:rPr lang="de-DE" b="1" dirty="0">
                <a:solidFill>
                  <a:srgbClr val="29630E"/>
                </a:solidFill>
              </a:rPr>
              <a:t>Wunschvorstellung</a:t>
            </a:r>
          </a:p>
        </p:txBody>
      </p:sp>
      <p:cxnSp>
        <p:nvCxnSpPr>
          <p:cNvPr id="65" name="Gerader Verbinder 64">
            <a:extLst>
              <a:ext uri="{FF2B5EF4-FFF2-40B4-BE49-F238E27FC236}">
                <a16:creationId xmlns:a16="http://schemas.microsoft.com/office/drawing/2014/main" id="{0B8772DC-57F5-4C9C-B750-567848FE546F}"/>
              </a:ext>
            </a:extLst>
          </p:cNvPr>
          <p:cNvCxnSpPr/>
          <p:nvPr/>
        </p:nvCxnSpPr>
        <p:spPr>
          <a:xfrm>
            <a:off x="8433229" y="119063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32DAC5F0-32DD-4071-977E-6833B9F04DA6}"/>
              </a:ext>
            </a:extLst>
          </p:cNvPr>
          <p:cNvCxnSpPr>
            <a:cxnSpLocks/>
          </p:cNvCxnSpPr>
          <p:nvPr/>
        </p:nvCxnSpPr>
        <p:spPr>
          <a:xfrm flipH="1">
            <a:off x="8404861" y="119962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EA8AE464-EFB6-4726-97BA-90E601F9F6DF}"/>
              </a:ext>
            </a:extLst>
          </p:cNvPr>
          <p:cNvCxnSpPr/>
          <p:nvPr/>
        </p:nvCxnSpPr>
        <p:spPr>
          <a:xfrm>
            <a:off x="7365477" y="159356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53B87E35-C029-48E7-8699-2A36863182A5}"/>
              </a:ext>
            </a:extLst>
          </p:cNvPr>
          <p:cNvCxnSpPr>
            <a:cxnSpLocks/>
          </p:cNvCxnSpPr>
          <p:nvPr/>
        </p:nvCxnSpPr>
        <p:spPr>
          <a:xfrm flipH="1">
            <a:off x="7337109" y="160255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DE5F635D-504E-4283-B463-2B31644DA653}"/>
              </a:ext>
            </a:extLst>
          </p:cNvPr>
          <p:cNvSpPr/>
          <p:nvPr/>
        </p:nvSpPr>
        <p:spPr>
          <a:xfrm>
            <a:off x="5281503" y="1871005"/>
            <a:ext cx="1378904" cy="369332"/>
          </a:xfrm>
          <a:prstGeom prst="rect">
            <a:avLst/>
          </a:prstGeom>
        </p:spPr>
        <p:txBody>
          <a:bodyPr wrap="none">
            <a:spAutoFit/>
          </a:bodyPr>
          <a:lstStyle/>
          <a:p>
            <a:r>
              <a:rPr lang="de-DE" b="1" dirty="0">
                <a:solidFill>
                  <a:srgbClr val="205F42"/>
                </a:solidFill>
                <a:latin typeface="Bradley Hand ITC" panose="03070402050302030203" pitchFamily="66" charset="0"/>
              </a:rPr>
              <a:t>www.oeko.de</a:t>
            </a:r>
          </a:p>
        </p:txBody>
      </p:sp>
      <p:sp>
        <p:nvSpPr>
          <p:cNvPr id="70" name="Textfeld 69">
            <a:extLst>
              <a:ext uri="{FF2B5EF4-FFF2-40B4-BE49-F238E27FC236}">
                <a16:creationId xmlns:a16="http://schemas.microsoft.com/office/drawing/2014/main" id="{62206E0A-3DDD-45C1-95F4-FF847560F5B7}"/>
              </a:ext>
            </a:extLst>
          </p:cNvPr>
          <p:cNvSpPr txBox="1"/>
          <p:nvPr/>
        </p:nvSpPr>
        <p:spPr>
          <a:xfrm>
            <a:off x="7787323" y="1843956"/>
            <a:ext cx="821654" cy="369332"/>
          </a:xfrm>
          <a:prstGeom prst="rect">
            <a:avLst/>
          </a:prstGeom>
          <a:noFill/>
        </p:spPr>
        <p:txBody>
          <a:bodyPr wrap="square" rtlCol="0">
            <a:spAutoFit/>
          </a:bodyPr>
          <a:lstStyle/>
          <a:p>
            <a:r>
              <a:rPr lang="de-DE" b="1" dirty="0">
                <a:solidFill>
                  <a:srgbClr val="205F42"/>
                </a:solidFill>
                <a:latin typeface="Bradley Hand ITC" panose="03070402050302030203" pitchFamily="66" charset="0"/>
              </a:rPr>
              <a:t>2,00</a:t>
            </a:r>
          </a:p>
        </p:txBody>
      </p:sp>
      <p:sp>
        <p:nvSpPr>
          <p:cNvPr id="71" name="Textfeld 70">
            <a:extLst>
              <a:ext uri="{FF2B5EF4-FFF2-40B4-BE49-F238E27FC236}">
                <a16:creationId xmlns:a16="http://schemas.microsoft.com/office/drawing/2014/main" id="{92718CDC-80F7-4958-AE2A-48E81292B127}"/>
              </a:ext>
            </a:extLst>
          </p:cNvPr>
          <p:cNvSpPr txBox="1"/>
          <p:nvPr/>
        </p:nvSpPr>
        <p:spPr>
          <a:xfrm>
            <a:off x="7890400" y="2237854"/>
            <a:ext cx="646178" cy="369332"/>
          </a:xfrm>
          <a:prstGeom prst="rect">
            <a:avLst/>
          </a:prstGeom>
          <a:noFill/>
        </p:spPr>
        <p:txBody>
          <a:bodyPr wrap="square" rtlCol="0">
            <a:spAutoFit/>
          </a:bodyPr>
          <a:lstStyle/>
          <a:p>
            <a:r>
              <a:rPr lang="de-DE" b="1" dirty="0">
                <a:solidFill>
                  <a:srgbClr val="205F42"/>
                </a:solidFill>
                <a:latin typeface="Bradley Hand ITC" panose="03070402050302030203" pitchFamily="66" charset="0"/>
              </a:rPr>
              <a:t>15</a:t>
            </a:r>
          </a:p>
        </p:txBody>
      </p:sp>
      <p:sp>
        <p:nvSpPr>
          <p:cNvPr id="55" name="Textfeld 54">
            <a:extLst>
              <a:ext uri="{FF2B5EF4-FFF2-40B4-BE49-F238E27FC236}">
                <a16:creationId xmlns:a16="http://schemas.microsoft.com/office/drawing/2014/main" id="{CE34EA16-C821-420C-AAE8-921367C1B1D0}"/>
              </a:ext>
            </a:extLst>
          </p:cNvPr>
          <p:cNvSpPr txBox="1"/>
          <p:nvPr/>
        </p:nvSpPr>
        <p:spPr>
          <a:xfrm>
            <a:off x="3013436" y="418370"/>
            <a:ext cx="1309461" cy="369332"/>
          </a:xfrm>
          <a:prstGeom prst="rect">
            <a:avLst/>
          </a:prstGeom>
          <a:noFill/>
        </p:spPr>
        <p:txBody>
          <a:bodyPr wrap="none" rtlCol="0">
            <a:spAutoFit/>
          </a:bodyPr>
          <a:lstStyle/>
          <a:p>
            <a:r>
              <a:rPr lang="de-DE" b="1" dirty="0">
                <a:solidFill>
                  <a:srgbClr val="29630E"/>
                </a:solidFill>
              </a:rPr>
              <a:t>Wie wichtig</a:t>
            </a:r>
            <a:endParaRPr lang="de-DE" sz="2800" b="1" dirty="0">
              <a:solidFill>
                <a:srgbClr val="29630E"/>
              </a:solidFill>
            </a:endParaRPr>
          </a:p>
        </p:txBody>
      </p:sp>
      <p:sp>
        <p:nvSpPr>
          <p:cNvPr id="109" name="Freeform 47">
            <a:extLst>
              <a:ext uri="{FF2B5EF4-FFF2-40B4-BE49-F238E27FC236}">
                <a16:creationId xmlns:a16="http://schemas.microsoft.com/office/drawing/2014/main" id="{1B71F4DA-2536-4D96-943C-C787FACAABFD}"/>
              </a:ext>
            </a:extLst>
          </p:cNvPr>
          <p:cNvSpPr>
            <a:spLocks/>
          </p:cNvSpPr>
          <p:nvPr/>
        </p:nvSpPr>
        <p:spPr bwMode="auto">
          <a:xfrm>
            <a:off x="3463256" y="1446292"/>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0" name="Text Box 48">
            <a:extLst>
              <a:ext uri="{FF2B5EF4-FFF2-40B4-BE49-F238E27FC236}">
                <a16:creationId xmlns:a16="http://schemas.microsoft.com/office/drawing/2014/main" id="{5F3447F8-EEE9-4AB5-A378-EBDABEFBD330}"/>
              </a:ext>
            </a:extLst>
          </p:cNvPr>
          <p:cNvSpPr txBox="1">
            <a:spLocks noChangeArrowheads="1"/>
          </p:cNvSpPr>
          <p:nvPr/>
        </p:nvSpPr>
        <p:spPr bwMode="auto">
          <a:xfrm>
            <a:off x="3537869" y="1432004"/>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1" name="Freeform 49">
            <a:extLst>
              <a:ext uri="{FF2B5EF4-FFF2-40B4-BE49-F238E27FC236}">
                <a16:creationId xmlns:a16="http://schemas.microsoft.com/office/drawing/2014/main" id="{63D0A5D8-A5C8-4400-83C4-FD24212FA4AA}"/>
              </a:ext>
            </a:extLst>
          </p:cNvPr>
          <p:cNvSpPr>
            <a:spLocks/>
          </p:cNvSpPr>
          <p:nvPr/>
        </p:nvSpPr>
        <p:spPr bwMode="auto">
          <a:xfrm>
            <a:off x="3463256" y="1733629"/>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2" name="Text Box 50">
            <a:extLst>
              <a:ext uri="{FF2B5EF4-FFF2-40B4-BE49-F238E27FC236}">
                <a16:creationId xmlns:a16="http://schemas.microsoft.com/office/drawing/2014/main" id="{8CFC8D35-BB1F-4404-9E8A-CE35B496C15B}"/>
              </a:ext>
            </a:extLst>
          </p:cNvPr>
          <p:cNvSpPr txBox="1">
            <a:spLocks noChangeArrowheads="1"/>
          </p:cNvSpPr>
          <p:nvPr/>
        </p:nvSpPr>
        <p:spPr bwMode="auto">
          <a:xfrm>
            <a:off x="3537869" y="1712992"/>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3" name="Freeform 51">
            <a:extLst>
              <a:ext uri="{FF2B5EF4-FFF2-40B4-BE49-F238E27FC236}">
                <a16:creationId xmlns:a16="http://schemas.microsoft.com/office/drawing/2014/main" id="{D72ECFCF-331E-4BA1-9241-D13049E55D26}"/>
              </a:ext>
            </a:extLst>
          </p:cNvPr>
          <p:cNvSpPr>
            <a:spLocks/>
          </p:cNvSpPr>
          <p:nvPr/>
        </p:nvSpPr>
        <p:spPr bwMode="auto">
          <a:xfrm>
            <a:off x="3463256" y="2022554"/>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4" name="Text Box 52">
            <a:extLst>
              <a:ext uri="{FF2B5EF4-FFF2-40B4-BE49-F238E27FC236}">
                <a16:creationId xmlns:a16="http://schemas.microsoft.com/office/drawing/2014/main" id="{08EDA516-F7C6-46CD-97E3-279B537A572F}"/>
              </a:ext>
            </a:extLst>
          </p:cNvPr>
          <p:cNvSpPr txBox="1">
            <a:spLocks noChangeArrowheads="1"/>
          </p:cNvSpPr>
          <p:nvPr/>
        </p:nvSpPr>
        <p:spPr bwMode="auto">
          <a:xfrm>
            <a:off x="3537869" y="2003504"/>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119" name="Gerader Verbinder 118">
            <a:extLst>
              <a:ext uri="{FF2B5EF4-FFF2-40B4-BE49-F238E27FC236}">
                <a16:creationId xmlns:a16="http://schemas.microsoft.com/office/drawing/2014/main" id="{D8161C00-6EF4-407C-AFBA-B301D970FFDC}"/>
              </a:ext>
            </a:extLst>
          </p:cNvPr>
          <p:cNvCxnSpPr>
            <a:cxnSpLocks/>
          </p:cNvCxnSpPr>
          <p:nvPr/>
        </p:nvCxnSpPr>
        <p:spPr>
          <a:xfrm>
            <a:off x="3499188" y="1727150"/>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CD7ADA29-F19B-43CA-9E0F-5A92E1ED5B88}"/>
              </a:ext>
            </a:extLst>
          </p:cNvPr>
          <p:cNvCxnSpPr>
            <a:cxnSpLocks/>
          </p:cNvCxnSpPr>
          <p:nvPr/>
        </p:nvCxnSpPr>
        <p:spPr>
          <a:xfrm flipH="1">
            <a:off x="3508755" y="1764658"/>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98" name="Freeform 47">
            <a:extLst>
              <a:ext uri="{FF2B5EF4-FFF2-40B4-BE49-F238E27FC236}">
                <a16:creationId xmlns:a16="http://schemas.microsoft.com/office/drawing/2014/main" id="{B3E83826-7351-44CB-8ECD-B49BCB057684}"/>
              </a:ext>
            </a:extLst>
          </p:cNvPr>
          <p:cNvSpPr>
            <a:spLocks/>
          </p:cNvSpPr>
          <p:nvPr/>
        </p:nvSpPr>
        <p:spPr bwMode="auto">
          <a:xfrm>
            <a:off x="2481880" y="1408877"/>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9" name="Text Box 48">
            <a:extLst>
              <a:ext uri="{FF2B5EF4-FFF2-40B4-BE49-F238E27FC236}">
                <a16:creationId xmlns:a16="http://schemas.microsoft.com/office/drawing/2014/main" id="{AED6B777-320B-4D6E-A299-9BE8F188E7C3}"/>
              </a:ext>
            </a:extLst>
          </p:cNvPr>
          <p:cNvSpPr txBox="1">
            <a:spLocks noChangeArrowheads="1"/>
          </p:cNvSpPr>
          <p:nvPr/>
        </p:nvSpPr>
        <p:spPr bwMode="auto">
          <a:xfrm>
            <a:off x="2556493" y="1394589"/>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0" name="Freeform 49">
            <a:extLst>
              <a:ext uri="{FF2B5EF4-FFF2-40B4-BE49-F238E27FC236}">
                <a16:creationId xmlns:a16="http://schemas.microsoft.com/office/drawing/2014/main" id="{8066D248-1B4F-4142-8461-FC5A4EF3960F}"/>
              </a:ext>
            </a:extLst>
          </p:cNvPr>
          <p:cNvSpPr>
            <a:spLocks/>
          </p:cNvSpPr>
          <p:nvPr/>
        </p:nvSpPr>
        <p:spPr bwMode="auto">
          <a:xfrm>
            <a:off x="2481880" y="1696214"/>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1" name="Text Box 50">
            <a:extLst>
              <a:ext uri="{FF2B5EF4-FFF2-40B4-BE49-F238E27FC236}">
                <a16:creationId xmlns:a16="http://schemas.microsoft.com/office/drawing/2014/main" id="{7A5894EC-AE6A-4AC7-AD6D-2B8AB8ECEF69}"/>
              </a:ext>
            </a:extLst>
          </p:cNvPr>
          <p:cNvSpPr txBox="1">
            <a:spLocks noChangeArrowheads="1"/>
          </p:cNvSpPr>
          <p:nvPr/>
        </p:nvSpPr>
        <p:spPr bwMode="auto">
          <a:xfrm>
            <a:off x="2556493" y="1675577"/>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2" name="Freeform 51">
            <a:extLst>
              <a:ext uri="{FF2B5EF4-FFF2-40B4-BE49-F238E27FC236}">
                <a16:creationId xmlns:a16="http://schemas.microsoft.com/office/drawing/2014/main" id="{43299076-9668-45EB-B5AC-23F8BD66C746}"/>
              </a:ext>
            </a:extLst>
          </p:cNvPr>
          <p:cNvSpPr>
            <a:spLocks/>
          </p:cNvSpPr>
          <p:nvPr/>
        </p:nvSpPr>
        <p:spPr bwMode="auto">
          <a:xfrm>
            <a:off x="2481880" y="1985139"/>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21" name="Text Box 52">
            <a:extLst>
              <a:ext uri="{FF2B5EF4-FFF2-40B4-BE49-F238E27FC236}">
                <a16:creationId xmlns:a16="http://schemas.microsoft.com/office/drawing/2014/main" id="{D5E63D2C-598C-43F0-B1E5-ED32636A3EB4}"/>
              </a:ext>
            </a:extLst>
          </p:cNvPr>
          <p:cNvSpPr txBox="1">
            <a:spLocks noChangeArrowheads="1"/>
          </p:cNvSpPr>
          <p:nvPr/>
        </p:nvSpPr>
        <p:spPr bwMode="auto">
          <a:xfrm>
            <a:off x="2556493" y="1966089"/>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122" name="Gerader Verbinder 121">
            <a:extLst>
              <a:ext uri="{FF2B5EF4-FFF2-40B4-BE49-F238E27FC236}">
                <a16:creationId xmlns:a16="http://schemas.microsoft.com/office/drawing/2014/main" id="{325A9389-92CE-4328-8120-5C3076CC6D80}"/>
              </a:ext>
            </a:extLst>
          </p:cNvPr>
          <p:cNvCxnSpPr>
            <a:cxnSpLocks/>
          </p:cNvCxnSpPr>
          <p:nvPr/>
        </p:nvCxnSpPr>
        <p:spPr>
          <a:xfrm>
            <a:off x="2508245" y="1961919"/>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93741F8A-232C-47CB-AFE2-67AA1F4E8C7A}"/>
              </a:ext>
            </a:extLst>
          </p:cNvPr>
          <p:cNvCxnSpPr>
            <a:cxnSpLocks/>
          </p:cNvCxnSpPr>
          <p:nvPr/>
        </p:nvCxnSpPr>
        <p:spPr>
          <a:xfrm flipH="1">
            <a:off x="2517812" y="1999427"/>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124" name="Textfeld 123">
            <a:extLst>
              <a:ext uri="{FF2B5EF4-FFF2-40B4-BE49-F238E27FC236}">
                <a16:creationId xmlns:a16="http://schemas.microsoft.com/office/drawing/2014/main" id="{18D57B45-7D33-4DFF-99EC-1947D8931BA5}"/>
              </a:ext>
            </a:extLst>
          </p:cNvPr>
          <p:cNvSpPr txBox="1"/>
          <p:nvPr/>
        </p:nvSpPr>
        <p:spPr>
          <a:xfrm>
            <a:off x="998245" y="345383"/>
            <a:ext cx="1949893" cy="523220"/>
          </a:xfrm>
          <a:prstGeom prst="rect">
            <a:avLst/>
          </a:prstGeom>
          <a:noFill/>
        </p:spPr>
        <p:txBody>
          <a:bodyPr wrap="none" rtlCol="0">
            <a:spAutoFit/>
          </a:bodyPr>
          <a:lstStyle/>
          <a:p>
            <a:r>
              <a:rPr lang="de-DE" sz="2800" b="1" dirty="0">
                <a:solidFill>
                  <a:srgbClr val="29630E"/>
                </a:solidFill>
              </a:rPr>
              <a:t>Wie einfach</a:t>
            </a:r>
            <a:endParaRPr lang="de-DE" sz="4000" b="1" dirty="0">
              <a:solidFill>
                <a:srgbClr val="29630E"/>
              </a:solidFill>
            </a:endParaRPr>
          </a:p>
        </p:txBody>
      </p:sp>
      <p:pic>
        <p:nvPicPr>
          <p:cNvPr id="49" name="Grafik 48">
            <a:extLst>
              <a:ext uri="{FF2B5EF4-FFF2-40B4-BE49-F238E27FC236}">
                <a16:creationId xmlns:a16="http://schemas.microsoft.com/office/drawing/2014/main" id="{5E69C897-8258-448A-9216-4308983BB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5089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up)">
                                      <p:cBhvr>
                                        <p:cTn id="7" dur="500"/>
                                        <p:tgtEl>
                                          <p:spTgt spid="122"/>
                                        </p:tgtEl>
                                      </p:cBhvr>
                                    </p:animEffect>
                                  </p:childTnLst>
                                </p:cTn>
                              </p:par>
                            </p:childTnLst>
                          </p:cTn>
                        </p:par>
                        <p:par>
                          <p:cTn id="8" fill="hold">
                            <p:stCondLst>
                              <p:cond delay="500"/>
                            </p:stCondLst>
                            <p:childTnLst>
                              <p:par>
                                <p:cTn id="9" presetID="22" presetClass="entr" presetSubtype="1" fill="hold" nodeType="afterEffect">
                                  <p:stCondLst>
                                    <p:cond delay="750"/>
                                  </p:stCondLst>
                                  <p:childTnLst>
                                    <p:set>
                                      <p:cBhvr>
                                        <p:cTn id="10" dur="1" fill="hold">
                                          <p:stCondLst>
                                            <p:cond delay="0"/>
                                          </p:stCondLst>
                                        </p:cTn>
                                        <p:tgtEl>
                                          <p:spTgt spid="123"/>
                                        </p:tgtEl>
                                        <p:attrNameLst>
                                          <p:attrName>style.visibility</p:attrName>
                                        </p:attrNameLst>
                                      </p:cBhvr>
                                      <p:to>
                                        <p:strVal val="visible"/>
                                      </p:to>
                                    </p:set>
                                    <p:animEffect transition="in" filter="wipe(up)">
                                      <p:cBhvr>
                                        <p:cTn id="1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Grafik 124" descr="Ein Bild, das Zeichnung enthält.&#10;&#10;Automatisch generierte Beschreibung">
            <a:extLst>
              <a:ext uri="{FF2B5EF4-FFF2-40B4-BE49-F238E27FC236}">
                <a16:creationId xmlns:a16="http://schemas.microsoft.com/office/drawing/2014/main" id="{4E87630A-C8EE-47B6-92F0-23919DC0423C}"/>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graphicFrame>
        <p:nvGraphicFramePr>
          <p:cNvPr id="2" name="Tabelle 1">
            <a:extLst>
              <a:ext uri="{FF2B5EF4-FFF2-40B4-BE49-F238E27FC236}">
                <a16:creationId xmlns:a16="http://schemas.microsoft.com/office/drawing/2014/main" id="{CD3DFCA2-4D64-42F0-B2EA-6F11A64084F0}"/>
              </a:ext>
            </a:extLst>
          </p:cNvPr>
          <p:cNvGraphicFramePr>
            <a:graphicFrameLocks noGrp="1"/>
          </p:cNvGraphicFramePr>
          <p:nvPr/>
        </p:nvGraphicFramePr>
        <p:xfrm>
          <a:off x="2213555" y="1047116"/>
          <a:ext cx="6637020" cy="1547432"/>
        </p:xfrm>
        <a:graphic>
          <a:graphicData uri="http://schemas.openxmlformats.org/drawingml/2006/table">
            <a:tbl>
              <a:tblPr/>
              <a:tblGrid>
                <a:gridCol w="776497">
                  <a:extLst>
                    <a:ext uri="{9D8B030D-6E8A-4147-A177-3AD203B41FA5}">
                      <a16:colId xmlns:a16="http://schemas.microsoft.com/office/drawing/2014/main" val="3795535457"/>
                    </a:ext>
                  </a:extLst>
                </a:gridCol>
                <a:gridCol w="1232811">
                  <a:extLst>
                    <a:ext uri="{9D8B030D-6E8A-4147-A177-3AD203B41FA5}">
                      <a16:colId xmlns:a16="http://schemas.microsoft.com/office/drawing/2014/main" val="3233713133"/>
                    </a:ext>
                  </a:extLst>
                </a:gridCol>
                <a:gridCol w="4627712">
                  <a:extLst>
                    <a:ext uri="{9D8B030D-6E8A-4147-A177-3AD203B41FA5}">
                      <a16:colId xmlns:a16="http://schemas.microsoft.com/office/drawing/2014/main" val="3601548973"/>
                    </a:ext>
                  </a:extLst>
                </a:gridCol>
              </a:tblGrid>
              <a:tr h="1507909">
                <a:tc>
                  <a:txBody>
                    <a:bodyPr/>
                    <a:lstStyle/>
                    <a:p>
                      <a:pPr marR="0" indent="0" algn="ctr" rtl="0">
                        <a:lnSpc>
                          <a:spcPct val="150000"/>
                        </a:lnSpc>
                        <a:spcBef>
                          <a:spcPts val="0"/>
                        </a:spcBef>
                        <a:spcAft>
                          <a:spcPts val="600"/>
                        </a:spcAft>
                      </a:pPr>
                      <a:r>
                        <a:rPr lang="de-DE" sz="1400" b="1" kern="1400" dirty="0">
                          <a:ln>
                            <a:noFill/>
                          </a:ln>
                          <a:solidFill>
                            <a:srgbClr val="000000"/>
                          </a:solidFill>
                          <a:effectLst/>
                          <a:latin typeface="Calibri" panose="020F0502020204030204" pitchFamily="34" charset="0"/>
                        </a:rPr>
                        <a:t>3.4</a:t>
                      </a:r>
                      <a:endParaRPr lang="de-DE" sz="900" kern="1400" dirty="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a:ln>
                            <a:noFill/>
                          </a:ln>
                          <a:solidFill>
                            <a:srgbClr val="000000"/>
                          </a:solidFill>
                          <a:effectLst/>
                          <a:latin typeface="Calibri" panose="020F0502020204030204" pitchFamily="34" charset="0"/>
                        </a:rPr>
                        <a:t>Papier</a:t>
                      </a:r>
                      <a:endParaRPr lang="de-DE" sz="900" kern="140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Umweltsiegel</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Beidseitiger Druck</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Einkaufsort*:                                            Kosten**:</a:t>
                      </a:r>
                      <a:endParaRPr lang="de-DE" sz="900" kern="1400" dirty="0">
                        <a:ln>
                          <a:noFill/>
                        </a:ln>
                        <a:solidFill>
                          <a:srgbClr val="000000"/>
                        </a:solidFill>
                        <a:effectLst/>
                        <a:latin typeface="Arial" panose="020B0604020202020204" pitchFamily="34" charset="0"/>
                      </a:endParaRPr>
                    </a:p>
                    <a:p>
                      <a:pPr marR="0" indent="0" algn="l" rtl="0">
                        <a:lnSpc>
                          <a:spcPct val="150000"/>
                        </a:lnSpc>
                        <a:spcBef>
                          <a:spcPts val="0"/>
                        </a:spcBef>
                        <a:spcAft>
                          <a:spcPts val="600"/>
                        </a:spcAft>
                      </a:pPr>
                      <a:r>
                        <a:rPr lang="de-DE" sz="1400" kern="1400" dirty="0">
                          <a:ln>
                            <a:noFill/>
                          </a:ln>
                          <a:solidFill>
                            <a:srgbClr val="000000"/>
                          </a:solidFill>
                          <a:effectLst/>
                          <a:latin typeface="Calibri" panose="020F0502020204030204" pitchFamily="34" charset="0"/>
                        </a:rPr>
                        <a:t>Wunschmenge pro Monat/Quartal/Jahr:        ca.</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extLst>
                  <a:ext uri="{0D108BD9-81ED-4DB2-BD59-A6C34878D82A}">
                    <a16:rowId xmlns:a16="http://schemas.microsoft.com/office/drawing/2014/main" val="2169155000"/>
                  </a:ext>
                </a:extLst>
              </a:tr>
            </a:tbl>
          </a:graphicData>
        </a:graphic>
      </p:graphicFrame>
      <p:sp>
        <p:nvSpPr>
          <p:cNvPr id="4" name="Control 1">
            <a:extLst>
              <a:ext uri="{FF2B5EF4-FFF2-40B4-BE49-F238E27FC236}">
                <a16:creationId xmlns:a16="http://schemas.microsoft.com/office/drawing/2014/main" id="{6CBD1F6B-E36B-4A21-A46B-F187AE9FACC7}"/>
              </a:ext>
            </a:extLst>
          </p:cNvPr>
          <p:cNvSpPr>
            <a:spLocks noChangeArrowheads="1" noChangeShapeType="1"/>
          </p:cNvSpPr>
          <p:nvPr/>
        </p:nvSpPr>
        <p:spPr bwMode="auto">
          <a:xfrm>
            <a:off x="2734518" y="1469201"/>
            <a:ext cx="6637337"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5" name="AutoShape 2">
            <a:extLst>
              <a:ext uri="{FF2B5EF4-FFF2-40B4-BE49-F238E27FC236}">
                <a16:creationId xmlns:a16="http://schemas.microsoft.com/office/drawing/2014/main" id="{8A742DC9-975B-4A80-B4B9-CBE14FABA13D}"/>
              </a:ext>
            </a:extLst>
          </p:cNvPr>
          <p:cNvSpPr>
            <a:spLocks noChangeArrowheads="1"/>
          </p:cNvSpPr>
          <p:nvPr/>
        </p:nvSpPr>
        <p:spPr bwMode="auto">
          <a:xfrm>
            <a:off x="6332428"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7" name="AutoShape 3">
            <a:extLst>
              <a:ext uri="{FF2B5EF4-FFF2-40B4-BE49-F238E27FC236}">
                <a16:creationId xmlns:a16="http://schemas.microsoft.com/office/drawing/2014/main" id="{A6DD12C7-51A1-4354-90CF-DE925AB4C5F2}"/>
              </a:ext>
            </a:extLst>
          </p:cNvPr>
          <p:cNvSpPr>
            <a:spLocks noChangeArrowheads="1"/>
          </p:cNvSpPr>
          <p:nvPr/>
        </p:nvSpPr>
        <p:spPr bwMode="auto">
          <a:xfrm>
            <a:off x="5281503" y="1890587"/>
            <a:ext cx="1550987"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000000"/>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AutoShape 4">
            <a:extLst>
              <a:ext uri="{FF2B5EF4-FFF2-40B4-BE49-F238E27FC236}">
                <a16:creationId xmlns:a16="http://schemas.microsoft.com/office/drawing/2014/main" id="{1830A7F0-4587-4E32-A6B9-142732CD7E8A}"/>
              </a:ext>
            </a:extLst>
          </p:cNvPr>
          <p:cNvSpPr>
            <a:spLocks noChangeArrowheads="1"/>
          </p:cNvSpPr>
          <p:nvPr/>
        </p:nvSpPr>
        <p:spPr bwMode="auto">
          <a:xfrm>
            <a:off x="7872303" y="1890587"/>
            <a:ext cx="901700" cy="263525"/>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panose="020B0604020202020204" pitchFamily="34" charset="0"/>
              </a:rPr>
              <a:t>             </a:t>
            </a:r>
            <a:r>
              <a:rPr kumimoji="0" lang="de-DE" altLang="de-DE" sz="1100" b="0" i="0" u="none" strike="noStrike" cap="none" normalizeH="0" baseline="0" dirty="0">
                <a:ln>
                  <a:noFill/>
                </a:ln>
                <a:solidFill>
                  <a:srgbClr val="000000"/>
                </a:solidFill>
                <a:effectLst/>
                <a:latin typeface="Calibri" panose="020F0502020204030204" pitchFamily="34" charset="0"/>
              </a:rPr>
              <a:t>€/Pack</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AutoShape 5">
            <a:extLst>
              <a:ext uri="{FF2B5EF4-FFF2-40B4-BE49-F238E27FC236}">
                <a16:creationId xmlns:a16="http://schemas.microsoft.com/office/drawing/2014/main" id="{3CDF277E-7942-49CA-9FCB-9F78EC426C0A}"/>
              </a:ext>
            </a:extLst>
          </p:cNvPr>
          <p:cNvSpPr>
            <a:spLocks noChangeArrowheads="1"/>
          </p:cNvSpPr>
          <p:nvPr/>
        </p:nvSpPr>
        <p:spPr bwMode="auto">
          <a:xfrm>
            <a:off x="7872303" y="2274762"/>
            <a:ext cx="901700" cy="268287"/>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a:t>
            </a:r>
            <a:r>
              <a:rPr lang="de-DE" altLang="de-DE" sz="1100" dirty="0">
                <a:solidFill>
                  <a:srgbClr val="000000"/>
                </a:solidFill>
                <a:latin typeface="Calibri" panose="020F0502020204030204" pitchFamily="34" charset="0"/>
              </a:rPr>
              <a:t>Pack</a:t>
            </a:r>
            <a:r>
              <a:rPr kumimoji="0" lang="de-DE" altLang="de-DE" sz="1100" b="0" i="0" u="none" strike="noStrike" cap="none" normalizeH="0" baseline="0" dirty="0">
                <a:ln>
                  <a:noFill/>
                </a:ln>
                <a:solidFill>
                  <a:srgbClr val="000000"/>
                </a:solidFill>
                <a:effectLst/>
                <a:latin typeface="Calibri" panose="020F0502020204030204" pitchFamily="34" charset="0"/>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3D17CBD2-C5CB-4F62-A376-E1449A80373F}"/>
              </a:ext>
            </a:extLst>
          </p:cNvPr>
          <p:cNvSpPr txBox="1">
            <a:spLocks noChangeArrowheads="1"/>
          </p:cNvSpPr>
          <p:nvPr/>
        </p:nvSpPr>
        <p:spPr bwMode="auto">
          <a:xfrm>
            <a:off x="6264165" y="1015874"/>
            <a:ext cx="26447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AutoShape 7">
            <a:extLst>
              <a:ext uri="{FF2B5EF4-FFF2-40B4-BE49-F238E27FC236}">
                <a16:creationId xmlns:a16="http://schemas.microsoft.com/office/drawing/2014/main" id="{971CC48D-68BC-4C26-99AD-C2B10001FC07}"/>
              </a:ext>
            </a:extLst>
          </p:cNvPr>
          <p:cNvSpPr>
            <a:spLocks noChangeArrowheads="1"/>
          </p:cNvSpPr>
          <p:nvPr/>
        </p:nvSpPr>
        <p:spPr bwMode="auto">
          <a:xfrm>
            <a:off x="6867415"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3" name="AutoShape 8">
            <a:extLst>
              <a:ext uri="{FF2B5EF4-FFF2-40B4-BE49-F238E27FC236}">
                <a16:creationId xmlns:a16="http://schemas.microsoft.com/office/drawing/2014/main" id="{25A317F9-3A6F-40F9-8EF8-F74CAFB23DA2}"/>
              </a:ext>
            </a:extLst>
          </p:cNvPr>
          <p:cNvSpPr>
            <a:spLocks noChangeArrowheads="1"/>
          </p:cNvSpPr>
          <p:nvPr/>
        </p:nvSpPr>
        <p:spPr bwMode="auto">
          <a:xfrm>
            <a:off x="7405578" y="1217487"/>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4" name="AutoShape 9">
            <a:extLst>
              <a:ext uri="{FF2B5EF4-FFF2-40B4-BE49-F238E27FC236}">
                <a16:creationId xmlns:a16="http://schemas.microsoft.com/office/drawing/2014/main" id="{43176AAC-BB69-4394-8150-9BEC0F1937D9}"/>
              </a:ext>
            </a:extLst>
          </p:cNvPr>
          <p:cNvSpPr>
            <a:spLocks noChangeArrowheads="1"/>
          </p:cNvSpPr>
          <p:nvPr/>
        </p:nvSpPr>
        <p:spPr bwMode="auto">
          <a:xfrm>
            <a:off x="7942153"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5" name="AutoShape 10">
            <a:extLst>
              <a:ext uri="{FF2B5EF4-FFF2-40B4-BE49-F238E27FC236}">
                <a16:creationId xmlns:a16="http://schemas.microsoft.com/office/drawing/2014/main" id="{1940A41F-0B40-4490-B896-2FA658A9A6C3}"/>
              </a:ext>
            </a:extLst>
          </p:cNvPr>
          <p:cNvSpPr>
            <a:spLocks noChangeArrowheads="1"/>
          </p:cNvSpPr>
          <p:nvPr/>
        </p:nvSpPr>
        <p:spPr bwMode="auto">
          <a:xfrm>
            <a:off x="8481903" y="1217487"/>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6" name="AutoShape 11">
            <a:extLst>
              <a:ext uri="{FF2B5EF4-FFF2-40B4-BE49-F238E27FC236}">
                <a16:creationId xmlns:a16="http://schemas.microsoft.com/office/drawing/2014/main" id="{7EBCC0EC-B781-4C96-ADB8-AF2E192DFE75}"/>
              </a:ext>
            </a:extLst>
          </p:cNvPr>
          <p:cNvSpPr>
            <a:spLocks noChangeArrowheads="1"/>
          </p:cNvSpPr>
          <p:nvPr/>
        </p:nvSpPr>
        <p:spPr bwMode="auto">
          <a:xfrm>
            <a:off x="6330840"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7" name="Text Box 12">
            <a:extLst>
              <a:ext uri="{FF2B5EF4-FFF2-40B4-BE49-F238E27FC236}">
                <a16:creationId xmlns:a16="http://schemas.microsoft.com/office/drawing/2014/main" id="{7F6DF022-A2A3-47FA-B9BD-005FD3D1EA15}"/>
              </a:ext>
            </a:extLst>
          </p:cNvPr>
          <p:cNvSpPr txBox="1">
            <a:spLocks noChangeArrowheads="1"/>
          </p:cNvSpPr>
          <p:nvPr/>
        </p:nvSpPr>
        <p:spPr bwMode="auto">
          <a:xfrm>
            <a:off x="6262578" y="1415924"/>
            <a:ext cx="2644775"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nie        selten          50%         oft         immer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9" name="AutoShape 13">
            <a:extLst>
              <a:ext uri="{FF2B5EF4-FFF2-40B4-BE49-F238E27FC236}">
                <a16:creationId xmlns:a16="http://schemas.microsoft.com/office/drawing/2014/main" id="{BDA76840-5AF4-473F-8020-A7BF81AD5E84}"/>
              </a:ext>
            </a:extLst>
          </p:cNvPr>
          <p:cNvSpPr>
            <a:spLocks noChangeArrowheads="1"/>
          </p:cNvSpPr>
          <p:nvPr/>
        </p:nvSpPr>
        <p:spPr bwMode="auto">
          <a:xfrm>
            <a:off x="6865828"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0" name="AutoShape 14">
            <a:extLst>
              <a:ext uri="{FF2B5EF4-FFF2-40B4-BE49-F238E27FC236}">
                <a16:creationId xmlns:a16="http://schemas.microsoft.com/office/drawing/2014/main" id="{C9E69122-8328-45AA-BF41-6219A457B3DD}"/>
              </a:ext>
            </a:extLst>
          </p:cNvPr>
          <p:cNvSpPr>
            <a:spLocks noChangeArrowheads="1"/>
          </p:cNvSpPr>
          <p:nvPr/>
        </p:nvSpPr>
        <p:spPr bwMode="auto">
          <a:xfrm>
            <a:off x="7403990" y="1619124"/>
            <a:ext cx="106363"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1" name="AutoShape 15">
            <a:extLst>
              <a:ext uri="{FF2B5EF4-FFF2-40B4-BE49-F238E27FC236}">
                <a16:creationId xmlns:a16="http://schemas.microsoft.com/office/drawing/2014/main" id="{558C8256-A583-47DB-A4DA-B0C3C9AD1C0C}"/>
              </a:ext>
            </a:extLst>
          </p:cNvPr>
          <p:cNvSpPr>
            <a:spLocks noChangeArrowheads="1"/>
          </p:cNvSpPr>
          <p:nvPr/>
        </p:nvSpPr>
        <p:spPr bwMode="auto">
          <a:xfrm>
            <a:off x="7940565"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22" name="AutoShape 16">
            <a:extLst>
              <a:ext uri="{FF2B5EF4-FFF2-40B4-BE49-F238E27FC236}">
                <a16:creationId xmlns:a16="http://schemas.microsoft.com/office/drawing/2014/main" id="{606D7DF7-656D-4906-B832-74D71503176C}"/>
              </a:ext>
            </a:extLst>
          </p:cNvPr>
          <p:cNvSpPr>
            <a:spLocks noChangeArrowheads="1"/>
          </p:cNvSpPr>
          <p:nvPr/>
        </p:nvSpPr>
        <p:spPr bwMode="auto">
          <a:xfrm>
            <a:off x="8480315" y="1619124"/>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36" name="Control 29">
            <a:extLst>
              <a:ext uri="{FF2B5EF4-FFF2-40B4-BE49-F238E27FC236}">
                <a16:creationId xmlns:a16="http://schemas.microsoft.com/office/drawing/2014/main" id="{413C596A-560E-4CEE-8DCA-14FB71A92EB3}"/>
              </a:ext>
            </a:extLst>
          </p:cNvPr>
          <p:cNvSpPr>
            <a:spLocks noChangeArrowheads="1" noChangeShapeType="1"/>
          </p:cNvSpPr>
          <p:nvPr/>
        </p:nvSpPr>
        <p:spPr bwMode="auto">
          <a:xfrm>
            <a:off x="2595563" y="1654515"/>
            <a:ext cx="6653212" cy="159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de-DE"/>
          </a:p>
        </p:txBody>
      </p:sp>
      <p:sp>
        <p:nvSpPr>
          <p:cNvPr id="64" name="Textfeld 63">
            <a:extLst>
              <a:ext uri="{FF2B5EF4-FFF2-40B4-BE49-F238E27FC236}">
                <a16:creationId xmlns:a16="http://schemas.microsoft.com/office/drawing/2014/main" id="{BC1AB492-D967-4E5F-81D3-B67B60A60945}"/>
              </a:ext>
            </a:extLst>
          </p:cNvPr>
          <p:cNvSpPr txBox="1"/>
          <p:nvPr/>
        </p:nvSpPr>
        <p:spPr>
          <a:xfrm>
            <a:off x="5490449" y="422378"/>
            <a:ext cx="2001830" cy="369332"/>
          </a:xfrm>
          <a:prstGeom prst="rect">
            <a:avLst/>
          </a:prstGeom>
          <a:noFill/>
        </p:spPr>
        <p:txBody>
          <a:bodyPr wrap="none" rtlCol="0">
            <a:spAutoFit/>
          </a:bodyPr>
          <a:lstStyle/>
          <a:p>
            <a:r>
              <a:rPr lang="de-DE" b="1" dirty="0">
                <a:solidFill>
                  <a:srgbClr val="29630E"/>
                </a:solidFill>
              </a:rPr>
              <a:t>Wunschvorstellung</a:t>
            </a:r>
          </a:p>
        </p:txBody>
      </p:sp>
      <p:cxnSp>
        <p:nvCxnSpPr>
          <p:cNvPr id="65" name="Gerader Verbinder 64">
            <a:extLst>
              <a:ext uri="{FF2B5EF4-FFF2-40B4-BE49-F238E27FC236}">
                <a16:creationId xmlns:a16="http://schemas.microsoft.com/office/drawing/2014/main" id="{0B8772DC-57F5-4C9C-B750-567848FE546F}"/>
              </a:ext>
            </a:extLst>
          </p:cNvPr>
          <p:cNvCxnSpPr/>
          <p:nvPr/>
        </p:nvCxnSpPr>
        <p:spPr>
          <a:xfrm>
            <a:off x="8433229" y="119063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32DAC5F0-32DD-4071-977E-6833B9F04DA6}"/>
              </a:ext>
            </a:extLst>
          </p:cNvPr>
          <p:cNvCxnSpPr>
            <a:cxnSpLocks/>
          </p:cNvCxnSpPr>
          <p:nvPr/>
        </p:nvCxnSpPr>
        <p:spPr>
          <a:xfrm flipH="1">
            <a:off x="8404861" y="119962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EA8AE464-EFB6-4726-97BA-90E601F9F6DF}"/>
              </a:ext>
            </a:extLst>
          </p:cNvPr>
          <p:cNvCxnSpPr/>
          <p:nvPr/>
        </p:nvCxnSpPr>
        <p:spPr>
          <a:xfrm>
            <a:off x="7365477" y="159356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53B87E35-C029-48E7-8699-2A36863182A5}"/>
              </a:ext>
            </a:extLst>
          </p:cNvPr>
          <p:cNvCxnSpPr>
            <a:cxnSpLocks/>
          </p:cNvCxnSpPr>
          <p:nvPr/>
        </p:nvCxnSpPr>
        <p:spPr>
          <a:xfrm flipH="1">
            <a:off x="7337109" y="160255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DE5F635D-504E-4283-B463-2B31644DA653}"/>
              </a:ext>
            </a:extLst>
          </p:cNvPr>
          <p:cNvSpPr/>
          <p:nvPr/>
        </p:nvSpPr>
        <p:spPr>
          <a:xfrm>
            <a:off x="5281503" y="1871005"/>
            <a:ext cx="1378904" cy="369332"/>
          </a:xfrm>
          <a:prstGeom prst="rect">
            <a:avLst/>
          </a:prstGeom>
        </p:spPr>
        <p:txBody>
          <a:bodyPr wrap="none">
            <a:spAutoFit/>
          </a:bodyPr>
          <a:lstStyle/>
          <a:p>
            <a:r>
              <a:rPr lang="de-DE" b="1" dirty="0">
                <a:solidFill>
                  <a:srgbClr val="205F42"/>
                </a:solidFill>
                <a:latin typeface="Bradley Hand ITC" panose="03070402050302030203" pitchFamily="66" charset="0"/>
              </a:rPr>
              <a:t>www.oeko.de</a:t>
            </a:r>
          </a:p>
        </p:txBody>
      </p:sp>
      <p:sp>
        <p:nvSpPr>
          <p:cNvPr id="70" name="Textfeld 69">
            <a:extLst>
              <a:ext uri="{FF2B5EF4-FFF2-40B4-BE49-F238E27FC236}">
                <a16:creationId xmlns:a16="http://schemas.microsoft.com/office/drawing/2014/main" id="{62206E0A-3DDD-45C1-95F4-FF847560F5B7}"/>
              </a:ext>
            </a:extLst>
          </p:cNvPr>
          <p:cNvSpPr txBox="1"/>
          <p:nvPr/>
        </p:nvSpPr>
        <p:spPr>
          <a:xfrm>
            <a:off x="7787323" y="1843956"/>
            <a:ext cx="821654" cy="369332"/>
          </a:xfrm>
          <a:prstGeom prst="rect">
            <a:avLst/>
          </a:prstGeom>
          <a:noFill/>
        </p:spPr>
        <p:txBody>
          <a:bodyPr wrap="square" rtlCol="0">
            <a:spAutoFit/>
          </a:bodyPr>
          <a:lstStyle/>
          <a:p>
            <a:r>
              <a:rPr lang="de-DE" b="1" dirty="0">
                <a:solidFill>
                  <a:srgbClr val="205F42"/>
                </a:solidFill>
                <a:latin typeface="Bradley Hand ITC" panose="03070402050302030203" pitchFamily="66" charset="0"/>
              </a:rPr>
              <a:t>2,00</a:t>
            </a:r>
          </a:p>
        </p:txBody>
      </p:sp>
      <p:sp>
        <p:nvSpPr>
          <p:cNvPr id="71" name="Textfeld 70">
            <a:extLst>
              <a:ext uri="{FF2B5EF4-FFF2-40B4-BE49-F238E27FC236}">
                <a16:creationId xmlns:a16="http://schemas.microsoft.com/office/drawing/2014/main" id="{92718CDC-80F7-4958-AE2A-48E81292B127}"/>
              </a:ext>
            </a:extLst>
          </p:cNvPr>
          <p:cNvSpPr txBox="1"/>
          <p:nvPr/>
        </p:nvSpPr>
        <p:spPr>
          <a:xfrm>
            <a:off x="7890400" y="2237854"/>
            <a:ext cx="646178" cy="369332"/>
          </a:xfrm>
          <a:prstGeom prst="rect">
            <a:avLst/>
          </a:prstGeom>
          <a:noFill/>
        </p:spPr>
        <p:txBody>
          <a:bodyPr wrap="square" rtlCol="0">
            <a:spAutoFit/>
          </a:bodyPr>
          <a:lstStyle/>
          <a:p>
            <a:r>
              <a:rPr lang="de-DE" b="1" dirty="0">
                <a:solidFill>
                  <a:srgbClr val="205F42"/>
                </a:solidFill>
                <a:latin typeface="Bradley Hand ITC" panose="03070402050302030203" pitchFamily="66" charset="0"/>
              </a:rPr>
              <a:t>15</a:t>
            </a:r>
          </a:p>
        </p:txBody>
      </p:sp>
      <p:sp>
        <p:nvSpPr>
          <p:cNvPr id="55" name="Textfeld 54">
            <a:extLst>
              <a:ext uri="{FF2B5EF4-FFF2-40B4-BE49-F238E27FC236}">
                <a16:creationId xmlns:a16="http://schemas.microsoft.com/office/drawing/2014/main" id="{CE34EA16-C821-420C-AAE8-921367C1B1D0}"/>
              </a:ext>
            </a:extLst>
          </p:cNvPr>
          <p:cNvSpPr txBox="1"/>
          <p:nvPr/>
        </p:nvSpPr>
        <p:spPr>
          <a:xfrm>
            <a:off x="3013436" y="418370"/>
            <a:ext cx="1309461" cy="369332"/>
          </a:xfrm>
          <a:prstGeom prst="rect">
            <a:avLst/>
          </a:prstGeom>
          <a:noFill/>
        </p:spPr>
        <p:txBody>
          <a:bodyPr wrap="none" rtlCol="0">
            <a:spAutoFit/>
          </a:bodyPr>
          <a:lstStyle/>
          <a:p>
            <a:r>
              <a:rPr lang="de-DE" b="1" dirty="0">
                <a:solidFill>
                  <a:srgbClr val="29630E"/>
                </a:solidFill>
              </a:rPr>
              <a:t>Wie wichtig</a:t>
            </a:r>
            <a:endParaRPr lang="de-DE" sz="2800" b="1" dirty="0">
              <a:solidFill>
                <a:srgbClr val="29630E"/>
              </a:solidFill>
            </a:endParaRPr>
          </a:p>
        </p:txBody>
      </p:sp>
      <p:graphicFrame>
        <p:nvGraphicFramePr>
          <p:cNvPr id="77" name="Tabelle 76">
            <a:extLst>
              <a:ext uri="{FF2B5EF4-FFF2-40B4-BE49-F238E27FC236}">
                <a16:creationId xmlns:a16="http://schemas.microsoft.com/office/drawing/2014/main" id="{4FD8E1C4-E87E-4F31-A3B7-C88DA3F78170}"/>
              </a:ext>
            </a:extLst>
          </p:cNvPr>
          <p:cNvGraphicFramePr>
            <a:graphicFrameLocks noGrp="1"/>
          </p:cNvGraphicFramePr>
          <p:nvPr/>
        </p:nvGraphicFramePr>
        <p:xfrm>
          <a:off x="2202370" y="3421158"/>
          <a:ext cx="6644259" cy="1961725"/>
        </p:xfrm>
        <a:graphic>
          <a:graphicData uri="http://schemas.openxmlformats.org/drawingml/2006/table">
            <a:tbl>
              <a:tblPr/>
              <a:tblGrid>
                <a:gridCol w="769149">
                  <a:extLst>
                    <a:ext uri="{9D8B030D-6E8A-4147-A177-3AD203B41FA5}">
                      <a16:colId xmlns:a16="http://schemas.microsoft.com/office/drawing/2014/main" val="4262226735"/>
                    </a:ext>
                  </a:extLst>
                </a:gridCol>
                <a:gridCol w="1234459">
                  <a:extLst>
                    <a:ext uri="{9D8B030D-6E8A-4147-A177-3AD203B41FA5}">
                      <a16:colId xmlns:a16="http://schemas.microsoft.com/office/drawing/2014/main" val="1994255578"/>
                    </a:ext>
                  </a:extLst>
                </a:gridCol>
                <a:gridCol w="4640651">
                  <a:extLst>
                    <a:ext uri="{9D8B030D-6E8A-4147-A177-3AD203B41FA5}">
                      <a16:colId xmlns:a16="http://schemas.microsoft.com/office/drawing/2014/main" val="4139931710"/>
                    </a:ext>
                  </a:extLst>
                </a:gridCol>
              </a:tblGrid>
              <a:tr h="1961725">
                <a:tc>
                  <a:txBody>
                    <a:bodyPr/>
                    <a:lstStyle/>
                    <a:p>
                      <a:pPr marR="0" indent="0" algn="ctr" rtl="0">
                        <a:lnSpc>
                          <a:spcPct val="119000"/>
                        </a:lnSpc>
                        <a:spcBef>
                          <a:spcPts val="0"/>
                        </a:spcBef>
                        <a:spcAft>
                          <a:spcPts val="600"/>
                        </a:spcAft>
                      </a:pPr>
                      <a:r>
                        <a:rPr lang="de-DE" sz="1400" b="1" kern="1400" dirty="0">
                          <a:ln>
                            <a:noFill/>
                          </a:ln>
                          <a:solidFill>
                            <a:srgbClr val="000000"/>
                          </a:solidFill>
                          <a:effectLst/>
                          <a:latin typeface="Calibri" panose="020F0502020204030204" pitchFamily="34" charset="0"/>
                        </a:rPr>
                        <a:t>4.6</a:t>
                      </a:r>
                      <a:endParaRPr lang="de-DE" sz="900" kern="1400" dirty="0">
                        <a:ln>
                          <a:noFill/>
                        </a:ln>
                        <a:solidFill>
                          <a:srgbClr val="000000"/>
                        </a:solidFill>
                        <a:effectLst/>
                        <a:latin typeface="Arial" panose="020B0604020202020204" pitchFamily="34" charset="0"/>
                      </a:endParaRPr>
                    </a:p>
                  </a:txBody>
                  <a:tcPr marL="36576" marR="36576" marT="36576" marB="36576">
                    <a:lnL>
                      <a:noFill/>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de-DE" sz="1400" kern="1400" dirty="0">
                          <a:ln>
                            <a:noFill/>
                          </a:ln>
                          <a:solidFill>
                            <a:srgbClr val="000000"/>
                          </a:solidFill>
                          <a:effectLst/>
                          <a:latin typeface="Calibri" panose="020F0502020204030204" pitchFamily="34" charset="0"/>
                        </a:rPr>
                        <a:t>Regionaler oder ökofairer </a:t>
                      </a:r>
                      <a:endParaRPr lang="de-DE" sz="9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600"/>
                        </a:spcAft>
                      </a:pPr>
                      <a:r>
                        <a:rPr lang="de-DE" sz="1400" kern="1400" dirty="0">
                          <a:ln>
                            <a:noFill/>
                          </a:ln>
                          <a:solidFill>
                            <a:srgbClr val="000000"/>
                          </a:solidFill>
                          <a:effectLst/>
                          <a:latin typeface="Calibri" panose="020F0502020204030204" pitchFamily="34" charset="0"/>
                        </a:rPr>
                        <a:t>Verkaufsstand</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w="9525" cap="flat" cmpd="sng" algn="ctr">
                      <a:solidFill>
                        <a:srgbClr val="327051"/>
                      </a:solidFill>
                      <a:prstDash val="solid"/>
                      <a:round/>
                      <a:headEnd type="none" w="med" len="med"/>
                      <a:tailEnd type="none" w="med" len="med"/>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0"/>
                        </a:spcAft>
                      </a:pPr>
                      <a:r>
                        <a:rPr lang="de-DE" sz="1400" kern="1400" dirty="0">
                          <a:ln>
                            <a:noFill/>
                          </a:ln>
                          <a:solidFill>
                            <a:srgbClr val="000000"/>
                          </a:solidFill>
                          <a:effectLst/>
                          <a:latin typeface="Calibri" panose="020F0502020204030204" pitchFamily="34" charset="0"/>
                        </a:rPr>
                        <a:t>Wie oft sollte es einen regionalen oder öko-fairen Stand nach dem Gottesdienst geben?</a:t>
                      </a:r>
                      <a:endParaRPr lang="de-DE" sz="9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600"/>
                        </a:spcAft>
                      </a:pPr>
                      <a:endParaRPr lang="de-DE" sz="1400" b="1" kern="1400" dirty="0">
                        <a:ln>
                          <a:noFill/>
                        </a:ln>
                        <a:solidFill>
                          <a:srgbClr val="327051"/>
                        </a:solidFill>
                        <a:effectLst/>
                        <a:latin typeface="Calibri" panose="020F0502020204030204" pitchFamily="34" charset="0"/>
                      </a:endParaRPr>
                    </a:p>
                    <a:p>
                      <a:pPr marR="0" indent="0" algn="l" rtl="0">
                        <a:lnSpc>
                          <a:spcPct val="119000"/>
                        </a:lnSpc>
                        <a:spcBef>
                          <a:spcPts val="0"/>
                        </a:spcBef>
                        <a:spcAft>
                          <a:spcPts val="600"/>
                        </a:spcAft>
                      </a:pPr>
                      <a:endParaRPr lang="de-DE" sz="1400" b="1" kern="1400" dirty="0">
                        <a:ln>
                          <a:noFill/>
                        </a:ln>
                        <a:solidFill>
                          <a:srgbClr val="327051"/>
                        </a:solidFill>
                        <a:effectLst/>
                        <a:latin typeface="Calibri" panose="020F0502020204030204" pitchFamily="34" charset="0"/>
                      </a:endParaRPr>
                    </a:p>
                    <a:p>
                      <a:pPr marR="0" indent="0" algn="l" rtl="0">
                        <a:lnSpc>
                          <a:spcPct val="119000"/>
                        </a:lnSpc>
                        <a:spcBef>
                          <a:spcPts val="0"/>
                        </a:spcBef>
                        <a:spcAft>
                          <a:spcPts val="600"/>
                        </a:spcAft>
                      </a:pPr>
                      <a:r>
                        <a:rPr lang="de-DE" sz="1400" b="1" kern="1400" dirty="0">
                          <a:ln>
                            <a:noFill/>
                          </a:ln>
                          <a:solidFill>
                            <a:srgbClr val="327051"/>
                          </a:solidFill>
                          <a:effectLst/>
                          <a:latin typeface="Calibri" panose="020F0502020204030204" pitchFamily="34" charset="0"/>
                        </a:rPr>
                        <a:t>Falls vorhanden: </a:t>
                      </a:r>
                      <a:r>
                        <a:rPr lang="de-DE" sz="1400" kern="1400" dirty="0">
                          <a:ln>
                            <a:noFill/>
                          </a:ln>
                          <a:solidFill>
                            <a:srgbClr val="000000"/>
                          </a:solidFill>
                          <a:effectLst/>
                          <a:latin typeface="Calibri" panose="020F0502020204030204" pitchFamily="34" charset="0"/>
                        </a:rPr>
                        <a:t>Wie rege sollte dieser genutzt werden?</a:t>
                      </a:r>
                      <a:endParaRPr lang="de-DE" sz="9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600"/>
                        </a:spcAft>
                      </a:pPr>
                      <a:r>
                        <a:rPr lang="de-DE" sz="1400" kern="1400" dirty="0">
                          <a:ln>
                            <a:noFill/>
                          </a:ln>
                          <a:solidFill>
                            <a:srgbClr val="000000"/>
                          </a:solidFill>
                          <a:effectLst/>
                          <a:latin typeface="Calibri" panose="020F0502020204030204" pitchFamily="34" charset="0"/>
                        </a:rPr>
                        <a:t> </a:t>
                      </a:r>
                      <a:endParaRPr lang="de-DE" sz="900" kern="1400" dirty="0">
                        <a:ln>
                          <a:noFill/>
                        </a:ln>
                        <a:solidFill>
                          <a:srgbClr val="000000"/>
                        </a:solidFill>
                        <a:effectLst/>
                        <a:latin typeface="Arial" panose="020B0604020202020204" pitchFamily="34" charset="0"/>
                      </a:endParaRPr>
                    </a:p>
                  </a:txBody>
                  <a:tcPr marL="36576" marR="36576" marT="36576" marB="36576">
                    <a:lnL w="9525" cap="flat" cmpd="sng" algn="ctr">
                      <a:solidFill>
                        <a:srgbClr val="327051"/>
                      </a:solidFill>
                      <a:prstDash val="solid"/>
                      <a:round/>
                      <a:headEnd type="none" w="med" len="med"/>
                      <a:tailEnd type="none" w="med" len="med"/>
                    </a:lnL>
                    <a:lnR>
                      <a:noFill/>
                    </a:lnR>
                    <a:lnT w="9525" cap="flat" cmpd="sng" algn="ctr">
                      <a:solidFill>
                        <a:srgbClr val="327051"/>
                      </a:solidFill>
                      <a:prstDash val="solid"/>
                      <a:round/>
                      <a:headEnd type="none" w="med" len="med"/>
                      <a:tailEnd type="none" w="med" len="med"/>
                    </a:lnT>
                    <a:lnB w="9525" cap="flat" cmpd="sng" algn="ctr">
                      <a:solidFill>
                        <a:srgbClr val="327051"/>
                      </a:solidFill>
                      <a:prstDash val="solid"/>
                      <a:round/>
                      <a:headEnd type="none" w="med" len="med"/>
                      <a:tailEnd type="none" w="med" len="med"/>
                    </a:lnB>
                    <a:solidFill>
                      <a:srgbClr val="FFFFFF"/>
                    </a:solidFill>
                  </a:tcPr>
                </a:tc>
                <a:extLst>
                  <a:ext uri="{0D108BD9-81ED-4DB2-BD59-A6C34878D82A}">
                    <a16:rowId xmlns:a16="http://schemas.microsoft.com/office/drawing/2014/main" val="2682471047"/>
                  </a:ext>
                </a:extLst>
              </a:tr>
            </a:tbl>
          </a:graphicData>
        </a:graphic>
      </p:graphicFrame>
      <p:sp>
        <p:nvSpPr>
          <p:cNvPr id="79" name="Text Box 23">
            <a:extLst>
              <a:ext uri="{FF2B5EF4-FFF2-40B4-BE49-F238E27FC236}">
                <a16:creationId xmlns:a16="http://schemas.microsoft.com/office/drawing/2014/main" id="{B65BB1F2-EC43-4D97-B6BC-5D648D8DF2D4}"/>
              </a:ext>
            </a:extLst>
          </p:cNvPr>
          <p:cNvSpPr txBox="1">
            <a:spLocks noChangeArrowheads="1"/>
          </p:cNvSpPr>
          <p:nvPr/>
        </p:nvSpPr>
        <p:spPr bwMode="auto">
          <a:xfrm>
            <a:off x="4518695" y="3924528"/>
            <a:ext cx="290671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rPr>
              <a:t>   nie         selten    ab &amp; zu        oft        sehr oft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0" name="AutoShape 24">
            <a:extLst>
              <a:ext uri="{FF2B5EF4-FFF2-40B4-BE49-F238E27FC236}">
                <a16:creationId xmlns:a16="http://schemas.microsoft.com/office/drawing/2014/main" id="{A5430517-D157-45DB-982F-D9D670B50EB5}"/>
              </a:ext>
            </a:extLst>
          </p:cNvPr>
          <p:cNvSpPr>
            <a:spLocks noChangeArrowheads="1"/>
          </p:cNvSpPr>
          <p:nvPr/>
        </p:nvSpPr>
        <p:spPr bwMode="auto">
          <a:xfrm>
            <a:off x="4685383" y="4153128"/>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1" name="AutoShape 25">
            <a:extLst>
              <a:ext uri="{FF2B5EF4-FFF2-40B4-BE49-F238E27FC236}">
                <a16:creationId xmlns:a16="http://schemas.microsoft.com/office/drawing/2014/main" id="{BFD3D3E8-8A33-4121-AC1D-11CB0432A619}"/>
              </a:ext>
            </a:extLst>
          </p:cNvPr>
          <p:cNvSpPr>
            <a:spLocks noChangeArrowheads="1"/>
          </p:cNvSpPr>
          <p:nvPr/>
        </p:nvSpPr>
        <p:spPr bwMode="auto">
          <a:xfrm>
            <a:off x="5220370" y="4153128"/>
            <a:ext cx="106363"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2" name="AutoShape 26">
            <a:extLst>
              <a:ext uri="{FF2B5EF4-FFF2-40B4-BE49-F238E27FC236}">
                <a16:creationId xmlns:a16="http://schemas.microsoft.com/office/drawing/2014/main" id="{0BB6CAE0-9674-4DF8-96F2-63DF2616ED08}"/>
              </a:ext>
            </a:extLst>
          </p:cNvPr>
          <p:cNvSpPr>
            <a:spLocks noChangeArrowheads="1"/>
          </p:cNvSpPr>
          <p:nvPr/>
        </p:nvSpPr>
        <p:spPr bwMode="auto">
          <a:xfrm>
            <a:off x="5760120" y="4153128"/>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3" name="AutoShape 27">
            <a:extLst>
              <a:ext uri="{FF2B5EF4-FFF2-40B4-BE49-F238E27FC236}">
                <a16:creationId xmlns:a16="http://schemas.microsoft.com/office/drawing/2014/main" id="{86B91615-2E9B-4E63-8A73-EE44EFCC2A15}"/>
              </a:ext>
            </a:extLst>
          </p:cNvPr>
          <p:cNvSpPr>
            <a:spLocks noChangeArrowheads="1"/>
          </p:cNvSpPr>
          <p:nvPr/>
        </p:nvSpPr>
        <p:spPr bwMode="auto">
          <a:xfrm>
            <a:off x="6295108" y="4153128"/>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4" name="AutoShape 28">
            <a:extLst>
              <a:ext uri="{FF2B5EF4-FFF2-40B4-BE49-F238E27FC236}">
                <a16:creationId xmlns:a16="http://schemas.microsoft.com/office/drawing/2014/main" id="{B567076F-3975-40BF-B73F-1F688C5A8876}"/>
              </a:ext>
            </a:extLst>
          </p:cNvPr>
          <p:cNvSpPr>
            <a:spLocks noChangeArrowheads="1"/>
          </p:cNvSpPr>
          <p:nvPr/>
        </p:nvSpPr>
        <p:spPr bwMode="auto">
          <a:xfrm>
            <a:off x="6834858" y="4153128"/>
            <a:ext cx="106362"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5" name="Text Box 29">
            <a:extLst>
              <a:ext uri="{FF2B5EF4-FFF2-40B4-BE49-F238E27FC236}">
                <a16:creationId xmlns:a16="http://schemas.microsoft.com/office/drawing/2014/main" id="{B5E31A4E-8F21-4FB1-9881-9C8F00A2BB2E}"/>
              </a:ext>
            </a:extLst>
          </p:cNvPr>
          <p:cNvSpPr txBox="1">
            <a:spLocks noChangeArrowheads="1"/>
          </p:cNvSpPr>
          <p:nvPr/>
        </p:nvSpPr>
        <p:spPr bwMode="auto">
          <a:xfrm>
            <a:off x="4455195" y="4834166"/>
            <a:ext cx="2906713"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rPr>
              <a:t>gar nicht    selten     etwas        rege      sehr rege</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6" name="AutoShape 30">
            <a:extLst>
              <a:ext uri="{FF2B5EF4-FFF2-40B4-BE49-F238E27FC236}">
                <a16:creationId xmlns:a16="http://schemas.microsoft.com/office/drawing/2014/main" id="{4D98162B-BA25-485E-A7C5-88C6CB01E6E7}"/>
              </a:ext>
            </a:extLst>
          </p:cNvPr>
          <p:cNvSpPr>
            <a:spLocks noChangeArrowheads="1"/>
          </p:cNvSpPr>
          <p:nvPr/>
        </p:nvSpPr>
        <p:spPr bwMode="auto">
          <a:xfrm>
            <a:off x="4688558"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7" name="AutoShape 31">
            <a:extLst>
              <a:ext uri="{FF2B5EF4-FFF2-40B4-BE49-F238E27FC236}">
                <a16:creationId xmlns:a16="http://schemas.microsoft.com/office/drawing/2014/main" id="{CC067827-5A5C-4095-9753-731A218D2DEA}"/>
              </a:ext>
            </a:extLst>
          </p:cNvPr>
          <p:cNvSpPr>
            <a:spLocks noChangeArrowheads="1"/>
          </p:cNvSpPr>
          <p:nvPr/>
        </p:nvSpPr>
        <p:spPr bwMode="auto">
          <a:xfrm>
            <a:off x="5223545"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8" name="AutoShape 32">
            <a:extLst>
              <a:ext uri="{FF2B5EF4-FFF2-40B4-BE49-F238E27FC236}">
                <a16:creationId xmlns:a16="http://schemas.microsoft.com/office/drawing/2014/main" id="{F468A9D8-54BD-4C56-9215-6DF5466B5FA0}"/>
              </a:ext>
            </a:extLst>
          </p:cNvPr>
          <p:cNvSpPr>
            <a:spLocks noChangeArrowheads="1"/>
          </p:cNvSpPr>
          <p:nvPr/>
        </p:nvSpPr>
        <p:spPr bwMode="auto">
          <a:xfrm>
            <a:off x="5763295"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89" name="AutoShape 33">
            <a:extLst>
              <a:ext uri="{FF2B5EF4-FFF2-40B4-BE49-F238E27FC236}">
                <a16:creationId xmlns:a16="http://schemas.microsoft.com/office/drawing/2014/main" id="{173AAEBB-8AB4-45D0-8826-297F40B69D58}"/>
              </a:ext>
            </a:extLst>
          </p:cNvPr>
          <p:cNvSpPr>
            <a:spLocks noChangeArrowheads="1"/>
          </p:cNvSpPr>
          <p:nvPr/>
        </p:nvSpPr>
        <p:spPr bwMode="auto">
          <a:xfrm>
            <a:off x="6298283"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0" name="AutoShape 34">
            <a:extLst>
              <a:ext uri="{FF2B5EF4-FFF2-40B4-BE49-F238E27FC236}">
                <a16:creationId xmlns:a16="http://schemas.microsoft.com/office/drawing/2014/main" id="{C0134BBD-4606-4679-B0C1-305FE5C55878}"/>
              </a:ext>
            </a:extLst>
          </p:cNvPr>
          <p:cNvSpPr>
            <a:spLocks noChangeArrowheads="1"/>
          </p:cNvSpPr>
          <p:nvPr/>
        </p:nvSpPr>
        <p:spPr bwMode="auto">
          <a:xfrm>
            <a:off x="6838033" y="5062766"/>
            <a:ext cx="104775" cy="101600"/>
          </a:xfrm>
          <a:prstGeom prst="roundRect">
            <a:avLst>
              <a:gd name="adj" fmla="val 16667"/>
            </a:avLst>
          </a:prstGeom>
          <a:solidFill>
            <a:srgbClr val="FFFFFF"/>
          </a:solidFill>
          <a:ln w="6350" algn="ctr">
            <a:solidFill>
              <a:srgbClr val="327051"/>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3" name="Freeform 47">
            <a:extLst>
              <a:ext uri="{FF2B5EF4-FFF2-40B4-BE49-F238E27FC236}">
                <a16:creationId xmlns:a16="http://schemas.microsoft.com/office/drawing/2014/main" id="{F1493862-97DA-4F6C-8892-F39D8D637352}"/>
              </a:ext>
            </a:extLst>
          </p:cNvPr>
          <p:cNvSpPr>
            <a:spLocks/>
          </p:cNvSpPr>
          <p:nvPr/>
        </p:nvSpPr>
        <p:spPr bwMode="auto">
          <a:xfrm>
            <a:off x="3463256" y="4428965"/>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4" name="Text Box 48">
            <a:extLst>
              <a:ext uri="{FF2B5EF4-FFF2-40B4-BE49-F238E27FC236}">
                <a16:creationId xmlns:a16="http://schemas.microsoft.com/office/drawing/2014/main" id="{9526E6C5-BE74-4C0E-9984-84C6159DB346}"/>
              </a:ext>
            </a:extLst>
          </p:cNvPr>
          <p:cNvSpPr txBox="1">
            <a:spLocks noChangeArrowheads="1"/>
          </p:cNvSpPr>
          <p:nvPr/>
        </p:nvSpPr>
        <p:spPr bwMode="auto">
          <a:xfrm>
            <a:off x="3537869" y="4414677"/>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5" name="Freeform 49">
            <a:extLst>
              <a:ext uri="{FF2B5EF4-FFF2-40B4-BE49-F238E27FC236}">
                <a16:creationId xmlns:a16="http://schemas.microsoft.com/office/drawing/2014/main" id="{85BA098B-473F-42EE-A69E-7B937701D817}"/>
              </a:ext>
            </a:extLst>
          </p:cNvPr>
          <p:cNvSpPr>
            <a:spLocks/>
          </p:cNvSpPr>
          <p:nvPr/>
        </p:nvSpPr>
        <p:spPr bwMode="auto">
          <a:xfrm>
            <a:off x="3463256" y="4716302"/>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6" name="Text Box 50">
            <a:extLst>
              <a:ext uri="{FF2B5EF4-FFF2-40B4-BE49-F238E27FC236}">
                <a16:creationId xmlns:a16="http://schemas.microsoft.com/office/drawing/2014/main" id="{E14D4D89-F0DA-434B-AAC5-03BFC6E567B8}"/>
              </a:ext>
            </a:extLst>
          </p:cNvPr>
          <p:cNvSpPr txBox="1">
            <a:spLocks noChangeArrowheads="1"/>
          </p:cNvSpPr>
          <p:nvPr/>
        </p:nvSpPr>
        <p:spPr bwMode="auto">
          <a:xfrm>
            <a:off x="3537869" y="4695665"/>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7" name="Freeform 51">
            <a:extLst>
              <a:ext uri="{FF2B5EF4-FFF2-40B4-BE49-F238E27FC236}">
                <a16:creationId xmlns:a16="http://schemas.microsoft.com/office/drawing/2014/main" id="{73A6BC8A-A1E9-448B-8C38-752AC44A85F1}"/>
              </a:ext>
            </a:extLst>
          </p:cNvPr>
          <p:cNvSpPr>
            <a:spLocks/>
          </p:cNvSpPr>
          <p:nvPr/>
        </p:nvSpPr>
        <p:spPr bwMode="auto">
          <a:xfrm>
            <a:off x="3463256" y="5005227"/>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8" name="Text Box 52">
            <a:extLst>
              <a:ext uri="{FF2B5EF4-FFF2-40B4-BE49-F238E27FC236}">
                <a16:creationId xmlns:a16="http://schemas.microsoft.com/office/drawing/2014/main" id="{AF59632D-13AE-4CDE-A033-B713F9D87380}"/>
              </a:ext>
            </a:extLst>
          </p:cNvPr>
          <p:cNvSpPr txBox="1">
            <a:spLocks noChangeArrowheads="1"/>
          </p:cNvSpPr>
          <p:nvPr/>
        </p:nvSpPr>
        <p:spPr bwMode="auto">
          <a:xfrm>
            <a:off x="3537869" y="4986177"/>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9" name="Freeform 47">
            <a:extLst>
              <a:ext uri="{FF2B5EF4-FFF2-40B4-BE49-F238E27FC236}">
                <a16:creationId xmlns:a16="http://schemas.microsoft.com/office/drawing/2014/main" id="{1B71F4DA-2536-4D96-943C-C787FACAABFD}"/>
              </a:ext>
            </a:extLst>
          </p:cNvPr>
          <p:cNvSpPr>
            <a:spLocks/>
          </p:cNvSpPr>
          <p:nvPr/>
        </p:nvSpPr>
        <p:spPr bwMode="auto">
          <a:xfrm>
            <a:off x="3463256" y="1446292"/>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0" name="Text Box 48">
            <a:extLst>
              <a:ext uri="{FF2B5EF4-FFF2-40B4-BE49-F238E27FC236}">
                <a16:creationId xmlns:a16="http://schemas.microsoft.com/office/drawing/2014/main" id="{5F3447F8-EEE9-4AB5-A378-EBDABEFBD330}"/>
              </a:ext>
            </a:extLst>
          </p:cNvPr>
          <p:cNvSpPr txBox="1">
            <a:spLocks noChangeArrowheads="1"/>
          </p:cNvSpPr>
          <p:nvPr/>
        </p:nvSpPr>
        <p:spPr bwMode="auto">
          <a:xfrm>
            <a:off x="3537869" y="1432004"/>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1" name="Freeform 49">
            <a:extLst>
              <a:ext uri="{FF2B5EF4-FFF2-40B4-BE49-F238E27FC236}">
                <a16:creationId xmlns:a16="http://schemas.microsoft.com/office/drawing/2014/main" id="{63D0A5D8-A5C8-4400-83C4-FD24212FA4AA}"/>
              </a:ext>
            </a:extLst>
          </p:cNvPr>
          <p:cNvSpPr>
            <a:spLocks/>
          </p:cNvSpPr>
          <p:nvPr/>
        </p:nvSpPr>
        <p:spPr bwMode="auto">
          <a:xfrm>
            <a:off x="3463256" y="1733629"/>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2" name="Text Box 50">
            <a:extLst>
              <a:ext uri="{FF2B5EF4-FFF2-40B4-BE49-F238E27FC236}">
                <a16:creationId xmlns:a16="http://schemas.microsoft.com/office/drawing/2014/main" id="{8CFC8D35-BB1F-4404-9E8A-CE35B496C15B}"/>
              </a:ext>
            </a:extLst>
          </p:cNvPr>
          <p:cNvSpPr txBox="1">
            <a:spLocks noChangeArrowheads="1"/>
          </p:cNvSpPr>
          <p:nvPr/>
        </p:nvSpPr>
        <p:spPr bwMode="auto">
          <a:xfrm>
            <a:off x="3537869" y="1712992"/>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3" name="Freeform 51">
            <a:extLst>
              <a:ext uri="{FF2B5EF4-FFF2-40B4-BE49-F238E27FC236}">
                <a16:creationId xmlns:a16="http://schemas.microsoft.com/office/drawing/2014/main" id="{D72ECFCF-331E-4BA1-9241-D13049E55D26}"/>
              </a:ext>
            </a:extLst>
          </p:cNvPr>
          <p:cNvSpPr>
            <a:spLocks/>
          </p:cNvSpPr>
          <p:nvPr/>
        </p:nvSpPr>
        <p:spPr bwMode="auto">
          <a:xfrm>
            <a:off x="3463256" y="2022554"/>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14" name="Text Box 52">
            <a:extLst>
              <a:ext uri="{FF2B5EF4-FFF2-40B4-BE49-F238E27FC236}">
                <a16:creationId xmlns:a16="http://schemas.microsoft.com/office/drawing/2014/main" id="{08EDA516-F7C6-46CD-97E3-279B537A572F}"/>
              </a:ext>
            </a:extLst>
          </p:cNvPr>
          <p:cNvSpPr txBox="1">
            <a:spLocks noChangeArrowheads="1"/>
          </p:cNvSpPr>
          <p:nvPr/>
        </p:nvSpPr>
        <p:spPr bwMode="auto">
          <a:xfrm>
            <a:off x="3537869" y="2003504"/>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115" name="Gerader Verbinder 114">
            <a:extLst>
              <a:ext uri="{FF2B5EF4-FFF2-40B4-BE49-F238E27FC236}">
                <a16:creationId xmlns:a16="http://schemas.microsoft.com/office/drawing/2014/main" id="{D1C8D39C-C0CF-4B2B-B9BA-5B1AAC66261B}"/>
              </a:ext>
            </a:extLst>
          </p:cNvPr>
          <p:cNvCxnSpPr/>
          <p:nvPr/>
        </p:nvCxnSpPr>
        <p:spPr>
          <a:xfrm>
            <a:off x="5738109" y="4113735"/>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4ECA504A-AFA2-47EB-B7E9-85F961A674C4}"/>
              </a:ext>
            </a:extLst>
          </p:cNvPr>
          <p:cNvCxnSpPr>
            <a:cxnSpLocks/>
          </p:cNvCxnSpPr>
          <p:nvPr/>
        </p:nvCxnSpPr>
        <p:spPr>
          <a:xfrm flipH="1">
            <a:off x="5709741" y="4122721"/>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D9B65E68-97AD-4498-92C7-B38D7D4DC35B}"/>
              </a:ext>
            </a:extLst>
          </p:cNvPr>
          <p:cNvCxnSpPr/>
          <p:nvPr/>
        </p:nvCxnSpPr>
        <p:spPr>
          <a:xfrm>
            <a:off x="6796613" y="5045454"/>
            <a:ext cx="181817" cy="24130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9F6B8952-3CB2-407C-8B31-33D4C31A5344}"/>
              </a:ext>
            </a:extLst>
          </p:cNvPr>
          <p:cNvCxnSpPr>
            <a:cxnSpLocks/>
          </p:cNvCxnSpPr>
          <p:nvPr/>
        </p:nvCxnSpPr>
        <p:spPr>
          <a:xfrm flipH="1">
            <a:off x="6768245" y="5054440"/>
            <a:ext cx="202358" cy="209550"/>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D8161C00-6EF4-407C-AFBA-B301D970FFDC}"/>
              </a:ext>
            </a:extLst>
          </p:cNvPr>
          <p:cNvCxnSpPr>
            <a:cxnSpLocks/>
          </p:cNvCxnSpPr>
          <p:nvPr/>
        </p:nvCxnSpPr>
        <p:spPr>
          <a:xfrm>
            <a:off x="3499188" y="1727150"/>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CD7ADA29-F19B-43CA-9E0F-5A92E1ED5B88}"/>
              </a:ext>
            </a:extLst>
          </p:cNvPr>
          <p:cNvCxnSpPr>
            <a:cxnSpLocks/>
          </p:cNvCxnSpPr>
          <p:nvPr/>
        </p:nvCxnSpPr>
        <p:spPr>
          <a:xfrm flipH="1">
            <a:off x="3508755" y="1764658"/>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645D2836-53AF-4673-AC62-51B59DC255D8}"/>
              </a:ext>
            </a:extLst>
          </p:cNvPr>
          <p:cNvCxnSpPr>
            <a:cxnSpLocks/>
          </p:cNvCxnSpPr>
          <p:nvPr/>
        </p:nvCxnSpPr>
        <p:spPr>
          <a:xfrm>
            <a:off x="3489621" y="4347007"/>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6AF629DD-7ECA-4571-9A44-9D26FE4C36DD}"/>
              </a:ext>
            </a:extLst>
          </p:cNvPr>
          <p:cNvCxnSpPr>
            <a:cxnSpLocks/>
          </p:cNvCxnSpPr>
          <p:nvPr/>
        </p:nvCxnSpPr>
        <p:spPr>
          <a:xfrm flipH="1">
            <a:off x="3499188" y="4384515"/>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78" name="Freeform 47">
            <a:extLst>
              <a:ext uri="{FF2B5EF4-FFF2-40B4-BE49-F238E27FC236}">
                <a16:creationId xmlns:a16="http://schemas.microsoft.com/office/drawing/2014/main" id="{F8FF66C7-C333-4193-A48C-1226F9CC23CD}"/>
              </a:ext>
            </a:extLst>
          </p:cNvPr>
          <p:cNvSpPr>
            <a:spLocks/>
          </p:cNvSpPr>
          <p:nvPr/>
        </p:nvSpPr>
        <p:spPr bwMode="auto">
          <a:xfrm>
            <a:off x="2446488" y="4417853"/>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1" name="Text Box 48">
            <a:extLst>
              <a:ext uri="{FF2B5EF4-FFF2-40B4-BE49-F238E27FC236}">
                <a16:creationId xmlns:a16="http://schemas.microsoft.com/office/drawing/2014/main" id="{A1AA5D31-C0FB-4D99-B759-FC5B4BB9C7F2}"/>
              </a:ext>
            </a:extLst>
          </p:cNvPr>
          <p:cNvSpPr txBox="1">
            <a:spLocks noChangeArrowheads="1"/>
          </p:cNvSpPr>
          <p:nvPr/>
        </p:nvSpPr>
        <p:spPr bwMode="auto">
          <a:xfrm>
            <a:off x="2521101" y="4403565"/>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2" name="Freeform 49">
            <a:extLst>
              <a:ext uri="{FF2B5EF4-FFF2-40B4-BE49-F238E27FC236}">
                <a16:creationId xmlns:a16="http://schemas.microsoft.com/office/drawing/2014/main" id="{63E16DB9-54E0-4D34-8894-5E0046CB1CFD}"/>
              </a:ext>
            </a:extLst>
          </p:cNvPr>
          <p:cNvSpPr>
            <a:spLocks/>
          </p:cNvSpPr>
          <p:nvPr/>
        </p:nvSpPr>
        <p:spPr bwMode="auto">
          <a:xfrm>
            <a:off x="2446488" y="4705190"/>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3" name="Text Box 50">
            <a:extLst>
              <a:ext uri="{FF2B5EF4-FFF2-40B4-BE49-F238E27FC236}">
                <a16:creationId xmlns:a16="http://schemas.microsoft.com/office/drawing/2014/main" id="{C767271F-FD58-44EA-821C-C70B3D45E951}"/>
              </a:ext>
            </a:extLst>
          </p:cNvPr>
          <p:cNvSpPr txBox="1">
            <a:spLocks noChangeArrowheads="1"/>
          </p:cNvSpPr>
          <p:nvPr/>
        </p:nvSpPr>
        <p:spPr bwMode="auto">
          <a:xfrm>
            <a:off x="2521101" y="4684553"/>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4" name="Freeform 51">
            <a:extLst>
              <a:ext uri="{FF2B5EF4-FFF2-40B4-BE49-F238E27FC236}">
                <a16:creationId xmlns:a16="http://schemas.microsoft.com/office/drawing/2014/main" id="{8FC36CBA-BDAE-4FF1-87BA-1CFC0E06AF1A}"/>
              </a:ext>
            </a:extLst>
          </p:cNvPr>
          <p:cNvSpPr>
            <a:spLocks/>
          </p:cNvSpPr>
          <p:nvPr/>
        </p:nvSpPr>
        <p:spPr bwMode="auto">
          <a:xfrm>
            <a:off x="2446488" y="4994115"/>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5" name="Text Box 52">
            <a:extLst>
              <a:ext uri="{FF2B5EF4-FFF2-40B4-BE49-F238E27FC236}">
                <a16:creationId xmlns:a16="http://schemas.microsoft.com/office/drawing/2014/main" id="{B9D721D2-5748-41C3-8F25-9E3CD34B8A3C}"/>
              </a:ext>
            </a:extLst>
          </p:cNvPr>
          <p:cNvSpPr txBox="1">
            <a:spLocks noChangeArrowheads="1"/>
          </p:cNvSpPr>
          <p:nvPr/>
        </p:nvSpPr>
        <p:spPr bwMode="auto">
          <a:xfrm>
            <a:off x="2521101" y="4975065"/>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96" name="Gerader Verbinder 95">
            <a:extLst>
              <a:ext uri="{FF2B5EF4-FFF2-40B4-BE49-F238E27FC236}">
                <a16:creationId xmlns:a16="http://schemas.microsoft.com/office/drawing/2014/main" id="{5B1CF256-AB6B-415B-9BCF-B53B2AEF8A8F}"/>
              </a:ext>
            </a:extLst>
          </p:cNvPr>
          <p:cNvCxnSpPr>
            <a:cxnSpLocks/>
          </p:cNvCxnSpPr>
          <p:nvPr/>
        </p:nvCxnSpPr>
        <p:spPr>
          <a:xfrm>
            <a:off x="2472853" y="4335895"/>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8077F137-91AF-4534-9642-B6E575F5CC8A}"/>
              </a:ext>
            </a:extLst>
          </p:cNvPr>
          <p:cNvCxnSpPr>
            <a:cxnSpLocks/>
          </p:cNvCxnSpPr>
          <p:nvPr/>
        </p:nvCxnSpPr>
        <p:spPr>
          <a:xfrm flipH="1">
            <a:off x="2482420" y="4373403"/>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98" name="Freeform 47">
            <a:extLst>
              <a:ext uri="{FF2B5EF4-FFF2-40B4-BE49-F238E27FC236}">
                <a16:creationId xmlns:a16="http://schemas.microsoft.com/office/drawing/2014/main" id="{B3E83826-7351-44CB-8ECD-B49BCB057684}"/>
              </a:ext>
            </a:extLst>
          </p:cNvPr>
          <p:cNvSpPr>
            <a:spLocks/>
          </p:cNvSpPr>
          <p:nvPr/>
        </p:nvSpPr>
        <p:spPr bwMode="auto">
          <a:xfrm>
            <a:off x="2481880" y="1408877"/>
            <a:ext cx="271463" cy="257175"/>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205E4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99" name="Text Box 48">
            <a:extLst>
              <a:ext uri="{FF2B5EF4-FFF2-40B4-BE49-F238E27FC236}">
                <a16:creationId xmlns:a16="http://schemas.microsoft.com/office/drawing/2014/main" id="{AED6B777-320B-4D6E-A299-9BE8F188E7C3}"/>
              </a:ext>
            </a:extLst>
          </p:cNvPr>
          <p:cNvSpPr txBox="1">
            <a:spLocks noChangeArrowheads="1"/>
          </p:cNvSpPr>
          <p:nvPr/>
        </p:nvSpPr>
        <p:spPr bwMode="auto">
          <a:xfrm>
            <a:off x="2556493" y="1394589"/>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3</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0" name="Freeform 49">
            <a:extLst>
              <a:ext uri="{FF2B5EF4-FFF2-40B4-BE49-F238E27FC236}">
                <a16:creationId xmlns:a16="http://schemas.microsoft.com/office/drawing/2014/main" id="{8066D248-1B4F-4142-8461-FC5A4EF3960F}"/>
              </a:ext>
            </a:extLst>
          </p:cNvPr>
          <p:cNvSpPr>
            <a:spLocks/>
          </p:cNvSpPr>
          <p:nvPr/>
        </p:nvSpPr>
        <p:spPr bwMode="auto">
          <a:xfrm>
            <a:off x="2481880" y="1696214"/>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01" name="Text Box 50">
            <a:extLst>
              <a:ext uri="{FF2B5EF4-FFF2-40B4-BE49-F238E27FC236}">
                <a16:creationId xmlns:a16="http://schemas.microsoft.com/office/drawing/2014/main" id="{7A5894EC-AE6A-4AC7-AD6D-2B8AB8ECEF69}"/>
              </a:ext>
            </a:extLst>
          </p:cNvPr>
          <p:cNvSpPr txBox="1">
            <a:spLocks noChangeArrowheads="1"/>
          </p:cNvSpPr>
          <p:nvPr/>
        </p:nvSpPr>
        <p:spPr bwMode="auto">
          <a:xfrm>
            <a:off x="2556493" y="1675577"/>
            <a:ext cx="261937"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2</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2" name="Freeform 51">
            <a:extLst>
              <a:ext uri="{FF2B5EF4-FFF2-40B4-BE49-F238E27FC236}">
                <a16:creationId xmlns:a16="http://schemas.microsoft.com/office/drawing/2014/main" id="{43299076-9668-45EB-B5AC-23F8BD66C746}"/>
              </a:ext>
            </a:extLst>
          </p:cNvPr>
          <p:cNvSpPr>
            <a:spLocks/>
          </p:cNvSpPr>
          <p:nvPr/>
        </p:nvSpPr>
        <p:spPr bwMode="auto">
          <a:xfrm>
            <a:off x="2481880" y="1985139"/>
            <a:ext cx="271463" cy="258763"/>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FFFFF"/>
          </a:solidFill>
          <a:ln w="25400" cap="flat" algn="ctr">
            <a:solidFill>
              <a:srgbClr val="C9E8A7"/>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de-DE"/>
          </a:p>
        </p:txBody>
      </p:sp>
      <p:sp>
        <p:nvSpPr>
          <p:cNvPr id="121" name="Text Box 52">
            <a:extLst>
              <a:ext uri="{FF2B5EF4-FFF2-40B4-BE49-F238E27FC236}">
                <a16:creationId xmlns:a16="http://schemas.microsoft.com/office/drawing/2014/main" id="{D5E63D2C-598C-43F0-B1E5-ED32636A3EB4}"/>
              </a:ext>
            </a:extLst>
          </p:cNvPr>
          <p:cNvSpPr txBox="1">
            <a:spLocks noChangeArrowheads="1"/>
          </p:cNvSpPr>
          <p:nvPr/>
        </p:nvSpPr>
        <p:spPr bwMode="auto">
          <a:xfrm>
            <a:off x="2556493" y="1966089"/>
            <a:ext cx="2619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a:ln>
                  <a:noFill/>
                </a:ln>
                <a:solidFill>
                  <a:srgbClr val="000000"/>
                </a:solidFill>
                <a:effectLst/>
                <a:latin typeface="Calibri" panose="020F0502020204030204" pitchFamily="34" charset="0"/>
              </a:rPr>
              <a:t>1</a:t>
            </a:r>
            <a:endParaRPr kumimoji="0" lang="de-DE" altLang="de-DE" sz="1800" b="0" i="0" u="none" strike="noStrike" cap="none" normalizeH="0" baseline="0">
              <a:ln>
                <a:noFill/>
              </a:ln>
              <a:solidFill>
                <a:schemeClr val="tx1"/>
              </a:solidFill>
              <a:effectLst/>
              <a:latin typeface="Arial" panose="020B0604020202020204" pitchFamily="34" charset="0"/>
            </a:endParaRPr>
          </a:p>
        </p:txBody>
      </p:sp>
      <p:cxnSp>
        <p:nvCxnSpPr>
          <p:cNvPr id="122" name="Gerader Verbinder 121">
            <a:extLst>
              <a:ext uri="{FF2B5EF4-FFF2-40B4-BE49-F238E27FC236}">
                <a16:creationId xmlns:a16="http://schemas.microsoft.com/office/drawing/2014/main" id="{325A9389-92CE-4328-8120-5C3076CC6D80}"/>
              </a:ext>
            </a:extLst>
          </p:cNvPr>
          <p:cNvCxnSpPr>
            <a:cxnSpLocks/>
          </p:cNvCxnSpPr>
          <p:nvPr/>
        </p:nvCxnSpPr>
        <p:spPr>
          <a:xfrm>
            <a:off x="2508245" y="1961919"/>
            <a:ext cx="219752" cy="315204"/>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93741F8A-232C-47CB-AFE2-67AA1F4E8C7A}"/>
              </a:ext>
            </a:extLst>
          </p:cNvPr>
          <p:cNvCxnSpPr>
            <a:cxnSpLocks/>
          </p:cNvCxnSpPr>
          <p:nvPr/>
        </p:nvCxnSpPr>
        <p:spPr>
          <a:xfrm flipH="1">
            <a:off x="2517812" y="1999427"/>
            <a:ext cx="197727" cy="254932"/>
          </a:xfrm>
          <a:prstGeom prst="line">
            <a:avLst/>
          </a:prstGeom>
          <a:ln w="38100">
            <a:solidFill>
              <a:srgbClr val="205F42"/>
            </a:solidFill>
          </a:ln>
        </p:spPr>
        <p:style>
          <a:lnRef idx="1">
            <a:schemeClr val="accent1"/>
          </a:lnRef>
          <a:fillRef idx="0">
            <a:schemeClr val="accent1"/>
          </a:fillRef>
          <a:effectRef idx="0">
            <a:schemeClr val="accent1"/>
          </a:effectRef>
          <a:fontRef idx="minor">
            <a:schemeClr val="tx1"/>
          </a:fontRef>
        </p:style>
      </p:cxnSp>
      <p:sp>
        <p:nvSpPr>
          <p:cNvPr id="124" name="Textfeld 123">
            <a:extLst>
              <a:ext uri="{FF2B5EF4-FFF2-40B4-BE49-F238E27FC236}">
                <a16:creationId xmlns:a16="http://schemas.microsoft.com/office/drawing/2014/main" id="{18D57B45-7D33-4DFF-99EC-1947D8931BA5}"/>
              </a:ext>
            </a:extLst>
          </p:cNvPr>
          <p:cNvSpPr txBox="1"/>
          <p:nvPr/>
        </p:nvSpPr>
        <p:spPr>
          <a:xfrm>
            <a:off x="998245" y="345383"/>
            <a:ext cx="1949893" cy="523220"/>
          </a:xfrm>
          <a:prstGeom prst="rect">
            <a:avLst/>
          </a:prstGeom>
          <a:noFill/>
        </p:spPr>
        <p:txBody>
          <a:bodyPr wrap="none" rtlCol="0">
            <a:spAutoFit/>
          </a:bodyPr>
          <a:lstStyle/>
          <a:p>
            <a:r>
              <a:rPr lang="de-DE" sz="2800" b="1" dirty="0">
                <a:solidFill>
                  <a:srgbClr val="29630E"/>
                </a:solidFill>
              </a:rPr>
              <a:t>Wie einfach</a:t>
            </a:r>
            <a:endParaRPr lang="de-DE" sz="4000" b="1" dirty="0">
              <a:solidFill>
                <a:srgbClr val="29630E"/>
              </a:solidFill>
            </a:endParaRPr>
          </a:p>
        </p:txBody>
      </p:sp>
      <p:pic>
        <p:nvPicPr>
          <p:cNvPr id="126" name="Grafik 125">
            <a:extLst>
              <a:ext uri="{FF2B5EF4-FFF2-40B4-BE49-F238E27FC236}">
                <a16:creationId xmlns:a16="http://schemas.microsoft.com/office/drawing/2014/main" id="{4BF59C62-9B5C-40DE-ABA7-8AB276645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8899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up)">
                                      <p:cBhvr>
                                        <p:cTn id="7" dur="500"/>
                                        <p:tgtEl>
                                          <p:spTgt spid="96"/>
                                        </p:tgtEl>
                                      </p:cBhvr>
                                    </p:animEffect>
                                  </p:childTnLst>
                                </p:cTn>
                              </p:par>
                            </p:childTnLst>
                          </p:cTn>
                        </p:par>
                        <p:par>
                          <p:cTn id="8" fill="hold">
                            <p:stCondLst>
                              <p:cond delay="500"/>
                            </p:stCondLst>
                            <p:childTnLst>
                              <p:par>
                                <p:cTn id="9" presetID="22" presetClass="entr" presetSubtype="1" fill="hold" nodeType="afterEffect">
                                  <p:stCondLst>
                                    <p:cond delay="750"/>
                                  </p:stCondLst>
                                  <p:childTnLst>
                                    <p:set>
                                      <p:cBhvr>
                                        <p:cTn id="10" dur="1" fill="hold">
                                          <p:stCondLst>
                                            <p:cond delay="0"/>
                                          </p:stCondLst>
                                        </p:cTn>
                                        <p:tgtEl>
                                          <p:spTgt spid="97"/>
                                        </p:tgtEl>
                                        <p:attrNameLst>
                                          <p:attrName>style.visibility</p:attrName>
                                        </p:attrNameLst>
                                      </p:cBhvr>
                                      <p:to>
                                        <p:strVal val="visible"/>
                                      </p:to>
                                    </p:set>
                                    <p:animEffect transition="in" filter="wipe(up)">
                                      <p:cBhvr>
                                        <p:cTn id="1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0C8">
            <a:alpha val="39000"/>
          </a:srgbClr>
        </a:solidFill>
        <a:effectLst/>
      </p:bgPr>
    </p:bg>
    <p:spTree>
      <p:nvGrpSpPr>
        <p:cNvPr id="1" name=""/>
        <p:cNvGrpSpPr/>
        <p:nvPr/>
      </p:nvGrpSpPr>
      <p:grpSpPr>
        <a:xfrm>
          <a:off x="0" y="0"/>
          <a:ext cx="0" cy="0"/>
          <a:chOff x="0" y="0"/>
          <a:chExt cx="0" cy="0"/>
        </a:xfrm>
      </p:grpSpPr>
      <p:pic>
        <p:nvPicPr>
          <p:cNvPr id="13" name="Grafik 16" descr="Ein Bild, das Zeichnung enthält.&#10;&#10;Automatisch generierte Beschreibung">
            <a:extLst>
              <a:ext uri="{FF2B5EF4-FFF2-40B4-BE49-F238E27FC236}">
                <a16:creationId xmlns:a16="http://schemas.microsoft.com/office/drawing/2014/main" id="{ED9BE4E0-6DB3-47CE-B383-86CA3B373575}"/>
              </a:ext>
            </a:extLst>
          </p:cNvPr>
          <p:cNvPicPr>
            <a:picLocks noChangeAspect="1"/>
          </p:cNvPicPr>
          <p:nvPr/>
        </p:nvPicPr>
        <p:blipFill rotWithShape="1">
          <a:blip r:embed="rId3"/>
          <a:srcRect l="18298" t="4521" b="6038"/>
          <a:stretch/>
        </p:blipFill>
        <p:spPr>
          <a:xfrm>
            <a:off x="-1" y="0"/>
            <a:ext cx="1957383" cy="6990734"/>
          </a:xfrm>
          <a:prstGeom prst="rect">
            <a:avLst/>
          </a:prstGeom>
          <a:noFill/>
          <a:ln cap="flat">
            <a:noFill/>
          </a:ln>
        </p:spPr>
      </p:pic>
      <p:pic>
        <p:nvPicPr>
          <p:cNvPr id="15" name="Grafik 14">
            <a:extLst>
              <a:ext uri="{FF2B5EF4-FFF2-40B4-BE49-F238E27FC236}">
                <a16:creationId xmlns:a16="http://schemas.microsoft.com/office/drawing/2014/main" id="{1BD8F40B-0681-44E7-A3D6-694D20746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6524"/>
            <a:ext cx="9143999" cy="8123493"/>
          </a:xfrm>
          <a:prstGeom prst="rect">
            <a:avLst/>
          </a:prstGeom>
        </p:spPr>
      </p:pic>
      <p:pic>
        <p:nvPicPr>
          <p:cNvPr id="3" name="Grafik 2">
            <a:extLst>
              <a:ext uri="{FF2B5EF4-FFF2-40B4-BE49-F238E27FC236}">
                <a16:creationId xmlns:a16="http://schemas.microsoft.com/office/drawing/2014/main" id="{11745A15-C62B-4368-BDF4-2DA2BA14C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648" y="2331258"/>
            <a:ext cx="923925" cy="1028700"/>
          </a:xfrm>
          <a:prstGeom prst="rect">
            <a:avLst/>
          </a:prstGeom>
        </p:spPr>
      </p:pic>
      <p:pic>
        <p:nvPicPr>
          <p:cNvPr id="7" name="Grafik 6">
            <a:extLst>
              <a:ext uri="{FF2B5EF4-FFF2-40B4-BE49-F238E27FC236}">
                <a16:creationId xmlns:a16="http://schemas.microsoft.com/office/drawing/2014/main" id="{D0502CE7-E8A3-4B7B-9EB2-E7C0262A5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840" y="3157477"/>
            <a:ext cx="722911" cy="804891"/>
          </a:xfrm>
          <a:prstGeom prst="rect">
            <a:avLst/>
          </a:prstGeom>
        </p:spPr>
      </p:pic>
      <p:pic>
        <p:nvPicPr>
          <p:cNvPr id="8" name="Grafik 7">
            <a:extLst>
              <a:ext uri="{FF2B5EF4-FFF2-40B4-BE49-F238E27FC236}">
                <a16:creationId xmlns:a16="http://schemas.microsoft.com/office/drawing/2014/main" id="{AEFC4CBA-E532-449F-A494-0C0443B4A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392" y="2656667"/>
            <a:ext cx="722911" cy="804891"/>
          </a:xfrm>
          <a:prstGeom prst="rect">
            <a:avLst/>
          </a:prstGeom>
        </p:spPr>
      </p:pic>
      <p:pic>
        <p:nvPicPr>
          <p:cNvPr id="10" name="Grafik 9">
            <a:extLst>
              <a:ext uri="{FF2B5EF4-FFF2-40B4-BE49-F238E27FC236}">
                <a16:creationId xmlns:a16="http://schemas.microsoft.com/office/drawing/2014/main" id="{64178FCA-64B9-48D4-B2AC-FAC3269A9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73522">
            <a:off x="7236369" y="1491398"/>
            <a:ext cx="722911" cy="804891"/>
          </a:xfrm>
          <a:prstGeom prst="rect">
            <a:avLst/>
          </a:prstGeom>
        </p:spPr>
      </p:pic>
      <p:pic>
        <p:nvPicPr>
          <p:cNvPr id="11" name="Grafik 10">
            <a:extLst>
              <a:ext uri="{FF2B5EF4-FFF2-40B4-BE49-F238E27FC236}">
                <a16:creationId xmlns:a16="http://schemas.microsoft.com/office/drawing/2014/main" id="{ED972A6E-6370-47A4-9E45-12C2C772F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0492" y="2301442"/>
            <a:ext cx="923925" cy="1028700"/>
          </a:xfrm>
          <a:prstGeom prst="rect">
            <a:avLst/>
          </a:prstGeom>
        </p:spPr>
      </p:pic>
      <p:pic>
        <p:nvPicPr>
          <p:cNvPr id="12" name="Grafik 11">
            <a:extLst>
              <a:ext uri="{FF2B5EF4-FFF2-40B4-BE49-F238E27FC236}">
                <a16:creationId xmlns:a16="http://schemas.microsoft.com/office/drawing/2014/main" id="{06BDE340-86FF-41B8-A4EC-9CF261B95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657" y="4830168"/>
            <a:ext cx="580875" cy="646747"/>
          </a:xfrm>
          <a:prstGeom prst="rect">
            <a:avLst/>
          </a:prstGeom>
        </p:spPr>
      </p:pic>
    </p:spTree>
    <p:extLst>
      <p:ext uri="{BB962C8B-B14F-4D97-AF65-F5344CB8AC3E}">
        <p14:creationId xmlns:p14="http://schemas.microsoft.com/office/powerpoint/2010/main" val="14095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E0E3CB6E-10EE-4F7D-BD2C-C017698DCB22}"/>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EE70A7DA-DB96-4138-8E47-A73430A6279C}"/>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C4FBE5A5-865E-4B38-97A6-D3CDF3E66AA3}"/>
              </a:ext>
            </a:extLst>
          </p:cNvPr>
          <p:cNvSpPr/>
          <p:nvPr/>
        </p:nvSpPr>
        <p:spPr>
          <a:xfrm>
            <a:off x="1689375" y="3611468"/>
            <a:ext cx="6394134"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4800" b="1" i="0" u="none" strike="noStrike" kern="0" cap="none" spc="0" normalizeH="0" baseline="0" noProof="0" dirty="0">
                <a:ln>
                  <a:noFill/>
                </a:ln>
                <a:solidFill>
                  <a:srgbClr val="FFFFFF"/>
                </a:solidFill>
                <a:effectLst/>
                <a:uLnTx/>
                <a:uFillTx/>
                <a:latin typeface="Calibri "/>
                <a:ea typeface="+mn-ea"/>
                <a:cs typeface="+mn-cs"/>
              </a:rPr>
              <a:t>Fragen und Diskussion</a:t>
            </a:r>
            <a:endParaRPr kumimoji="0" lang="de-DE" sz="2800" b="0" i="0" u="none" strike="noStrike" kern="1200" cap="none" spc="0" normalizeH="0" baseline="0" noProof="0" dirty="0">
              <a:ln>
                <a:noFill/>
              </a:ln>
              <a:solidFill>
                <a:srgbClr val="FFFFFF"/>
              </a:solidFill>
              <a:effectLst/>
              <a:uLnTx/>
              <a:uFillTx/>
              <a:latin typeface="Calibri "/>
              <a:ea typeface="+mn-ea"/>
              <a:cs typeface="+mn-cs"/>
            </a:endParaRPr>
          </a:p>
        </p:txBody>
      </p:sp>
      <p:pic>
        <p:nvPicPr>
          <p:cNvPr id="6" name="Grafik 5">
            <a:extLst>
              <a:ext uri="{FF2B5EF4-FFF2-40B4-BE49-F238E27FC236}">
                <a16:creationId xmlns:a16="http://schemas.microsoft.com/office/drawing/2014/main" id="{39000FED-FC17-40B1-B8C0-7DC09ADAF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9930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E0E3CB6E-10EE-4F7D-BD2C-C017698DCB22}"/>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EE70A7DA-DB96-4138-8E47-A73430A6279C}"/>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C4FBE5A5-865E-4B38-97A6-D3CDF3E66AA3}"/>
              </a:ext>
            </a:extLst>
          </p:cNvPr>
          <p:cNvSpPr/>
          <p:nvPr/>
        </p:nvSpPr>
        <p:spPr>
          <a:xfrm>
            <a:off x="2178107" y="3248858"/>
            <a:ext cx="6394134" cy="1569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4800" b="1" i="0" u="none" strike="noStrike" kern="0" cap="none" spc="0" normalizeH="0" baseline="0" noProof="0" dirty="0">
                <a:ln>
                  <a:noFill/>
                </a:ln>
                <a:solidFill>
                  <a:srgbClr val="FFFFFF"/>
                </a:solidFill>
                <a:effectLst/>
                <a:uLnTx/>
                <a:uFillTx/>
                <a:latin typeface="Calibri "/>
                <a:ea typeface="+mn-ea"/>
                <a:cs typeface="+mn-cs"/>
              </a:rPr>
              <a:t>Von der Gemeinde Musterdorf zu uns</a:t>
            </a:r>
            <a:endParaRPr kumimoji="0" lang="de-DE" sz="2800" b="0" i="0" u="none" strike="noStrike" kern="1200" cap="none" spc="0" normalizeH="0" baseline="0" noProof="0" dirty="0">
              <a:ln>
                <a:noFill/>
              </a:ln>
              <a:solidFill>
                <a:srgbClr val="FFFFFF"/>
              </a:solidFill>
              <a:effectLst/>
              <a:uLnTx/>
              <a:uFillTx/>
              <a:latin typeface="Calibri "/>
              <a:ea typeface="+mn-ea"/>
              <a:cs typeface="+mn-cs"/>
            </a:endParaRPr>
          </a:p>
        </p:txBody>
      </p:sp>
      <p:pic>
        <p:nvPicPr>
          <p:cNvPr id="6" name="Grafik 5">
            <a:extLst>
              <a:ext uri="{FF2B5EF4-FFF2-40B4-BE49-F238E27FC236}">
                <a16:creationId xmlns:a16="http://schemas.microsoft.com/office/drawing/2014/main" id="{A5B22825-CE24-4A08-B1D1-078FE1D20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98559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descr="Ein Bild, das Zeichnung enthält.&#10;&#10;Automatisch generierte Beschreibung">
            <a:extLst>
              <a:ext uri="{FF2B5EF4-FFF2-40B4-BE49-F238E27FC236}">
                <a16:creationId xmlns:a16="http://schemas.microsoft.com/office/drawing/2014/main" id="{1381E2F5-9244-4E68-BE32-FD7CFAE8E88A}"/>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pic>
        <p:nvPicPr>
          <p:cNvPr id="4" name="Grafik 3" descr="Ein Bild, das Schild, Uhr, Tür, Zeichnung enthält.&#10;&#10;Automatisch generierte Beschreibung">
            <a:extLst>
              <a:ext uri="{FF2B5EF4-FFF2-40B4-BE49-F238E27FC236}">
                <a16:creationId xmlns:a16="http://schemas.microsoft.com/office/drawing/2014/main" id="{12E613A0-54EF-4CAD-BD10-0C398C150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991" y="1264935"/>
            <a:ext cx="1115023" cy="1413451"/>
          </a:xfrm>
          <a:prstGeom prst="rect">
            <a:avLst/>
          </a:prstGeom>
        </p:spPr>
      </p:pic>
      <p:sp>
        <p:nvSpPr>
          <p:cNvPr id="2" name="Rechteck 1">
            <a:extLst>
              <a:ext uri="{FF2B5EF4-FFF2-40B4-BE49-F238E27FC236}">
                <a16:creationId xmlns:a16="http://schemas.microsoft.com/office/drawing/2014/main" id="{2B84B473-D241-4F52-AFB8-E599CE8DF687}"/>
              </a:ext>
            </a:extLst>
          </p:cNvPr>
          <p:cNvSpPr/>
          <p:nvPr/>
        </p:nvSpPr>
        <p:spPr>
          <a:xfrm>
            <a:off x="1450017" y="735612"/>
            <a:ext cx="7113691" cy="461665"/>
          </a:xfrm>
          <a:prstGeom prst="rect">
            <a:avLst/>
          </a:prstGeom>
        </p:spPr>
        <p:txBody>
          <a:bodyPr wrap="square">
            <a:spAutoFit/>
          </a:bodyPr>
          <a:lstStyle/>
          <a:p>
            <a:r>
              <a:rPr lang="de-DE" sz="2400" b="1" dirty="0">
                <a:solidFill>
                  <a:srgbClr val="000000"/>
                </a:solidFill>
                <a:latin typeface="Calibri" panose="020F0502020204030204" pitchFamily="34" charset="0"/>
              </a:rPr>
              <a:t>Veränderungen gewünscht?</a:t>
            </a:r>
            <a:endParaRPr lang="de-DE" sz="2400" dirty="0"/>
          </a:p>
        </p:txBody>
      </p:sp>
      <p:sp>
        <p:nvSpPr>
          <p:cNvPr id="8" name="Ellipse 7">
            <a:extLst>
              <a:ext uri="{FF2B5EF4-FFF2-40B4-BE49-F238E27FC236}">
                <a16:creationId xmlns:a16="http://schemas.microsoft.com/office/drawing/2014/main" id="{31550F96-A9C0-4A56-A6DD-431CF926B27D}"/>
              </a:ext>
            </a:extLst>
          </p:cNvPr>
          <p:cNvSpPr/>
          <p:nvPr/>
        </p:nvSpPr>
        <p:spPr>
          <a:xfrm>
            <a:off x="229596" y="596096"/>
            <a:ext cx="966158" cy="902197"/>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t>A</a:t>
            </a:r>
          </a:p>
        </p:txBody>
      </p:sp>
      <p:sp>
        <p:nvSpPr>
          <p:cNvPr id="16" name="Ellipse 15">
            <a:extLst>
              <a:ext uri="{FF2B5EF4-FFF2-40B4-BE49-F238E27FC236}">
                <a16:creationId xmlns:a16="http://schemas.microsoft.com/office/drawing/2014/main" id="{B1B64386-1559-491F-A0C2-6411DD406723}"/>
              </a:ext>
            </a:extLst>
          </p:cNvPr>
          <p:cNvSpPr/>
          <p:nvPr/>
        </p:nvSpPr>
        <p:spPr>
          <a:xfrm>
            <a:off x="1423348" y="1872554"/>
            <a:ext cx="604655" cy="540058"/>
          </a:xfrm>
          <a:prstGeom prst="ellipse">
            <a:avLst/>
          </a:prstGeom>
          <a:solidFill>
            <a:srgbClr val="92D050"/>
          </a:solidFill>
          <a:ln>
            <a:solidFill>
              <a:srgbClr val="DD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1</a:t>
            </a:r>
          </a:p>
        </p:txBody>
      </p:sp>
      <p:sp>
        <p:nvSpPr>
          <p:cNvPr id="24" name="Pfeil: nach rechts 23">
            <a:extLst>
              <a:ext uri="{FF2B5EF4-FFF2-40B4-BE49-F238E27FC236}">
                <a16:creationId xmlns:a16="http://schemas.microsoft.com/office/drawing/2014/main" id="{D6E78EAE-D0B2-4D5F-B327-DD06CC3648B8}"/>
              </a:ext>
            </a:extLst>
          </p:cNvPr>
          <p:cNvSpPr/>
          <p:nvPr/>
        </p:nvSpPr>
        <p:spPr>
          <a:xfrm>
            <a:off x="2951606" y="1817047"/>
            <a:ext cx="344685" cy="461665"/>
          </a:xfrm>
          <a:prstGeom prst="rightArrow">
            <a:avLst>
              <a:gd name="adj1" fmla="val 48706"/>
              <a:gd name="adj2" fmla="val 61233"/>
            </a:avLst>
          </a:prstGeom>
          <a:solidFill>
            <a:srgbClr val="2865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Pfeil: nach rechts 24">
            <a:extLst>
              <a:ext uri="{FF2B5EF4-FFF2-40B4-BE49-F238E27FC236}">
                <a16:creationId xmlns:a16="http://schemas.microsoft.com/office/drawing/2014/main" id="{7C351418-E56E-4D02-B40A-984327904178}"/>
              </a:ext>
            </a:extLst>
          </p:cNvPr>
          <p:cNvSpPr/>
          <p:nvPr/>
        </p:nvSpPr>
        <p:spPr>
          <a:xfrm>
            <a:off x="7099755" y="1872554"/>
            <a:ext cx="344685" cy="461665"/>
          </a:xfrm>
          <a:prstGeom prst="rightArrow">
            <a:avLst>
              <a:gd name="adj1" fmla="val 48706"/>
              <a:gd name="adj2" fmla="val 61233"/>
            </a:avLst>
          </a:prstGeom>
          <a:solidFill>
            <a:srgbClr val="2865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descr="Ein Bild, das Schild, Uhr, Tür enthält.&#10;&#10;Automatisch generierte Beschreibung">
            <a:extLst>
              <a:ext uri="{FF2B5EF4-FFF2-40B4-BE49-F238E27FC236}">
                <a16:creationId xmlns:a16="http://schemas.microsoft.com/office/drawing/2014/main" id="{E562F87C-6ACD-4547-9C9B-DD1C7A42AC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0389" y="1265723"/>
            <a:ext cx="1114401" cy="1412663"/>
          </a:xfrm>
          <a:prstGeom prst="rect">
            <a:avLst/>
          </a:prstGeom>
        </p:spPr>
      </p:pic>
      <p:pic>
        <p:nvPicPr>
          <p:cNvPr id="26" name="Grafik 25" descr="Ein Bild, das Schild, Uhr, Tür, Zeichnung enthält.&#10;&#10;Automatisch generierte Beschreibung">
            <a:extLst>
              <a:ext uri="{FF2B5EF4-FFF2-40B4-BE49-F238E27FC236}">
                <a16:creationId xmlns:a16="http://schemas.microsoft.com/office/drawing/2014/main" id="{8FC25D0E-DB4B-446C-BF31-5DCA51B75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434" y="1226163"/>
            <a:ext cx="1115023" cy="1413451"/>
          </a:xfrm>
          <a:prstGeom prst="rect">
            <a:avLst/>
          </a:prstGeom>
        </p:spPr>
      </p:pic>
      <p:sp>
        <p:nvSpPr>
          <p:cNvPr id="21" name="Ellipse 20">
            <a:extLst>
              <a:ext uri="{FF2B5EF4-FFF2-40B4-BE49-F238E27FC236}">
                <a16:creationId xmlns:a16="http://schemas.microsoft.com/office/drawing/2014/main" id="{435CCF0D-5797-485A-8C22-C2F70960E491}"/>
              </a:ext>
            </a:extLst>
          </p:cNvPr>
          <p:cNvSpPr/>
          <p:nvPr/>
        </p:nvSpPr>
        <p:spPr>
          <a:xfrm>
            <a:off x="5557963" y="1818817"/>
            <a:ext cx="604655" cy="558534"/>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2</a:t>
            </a:r>
          </a:p>
        </p:txBody>
      </p:sp>
      <p:pic>
        <p:nvPicPr>
          <p:cNvPr id="27" name="Grafik 26" descr="Ein Bild, das Schild, Uhr, Tür, Zeichnung enthält.&#10;&#10;Automatisch generierte Beschreibung">
            <a:extLst>
              <a:ext uri="{FF2B5EF4-FFF2-40B4-BE49-F238E27FC236}">
                <a16:creationId xmlns:a16="http://schemas.microsoft.com/office/drawing/2014/main" id="{D0FF5ECA-DCDA-4493-84C9-CD4442A14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935" y="1498293"/>
            <a:ext cx="900350" cy="1141322"/>
          </a:xfrm>
          <a:prstGeom prst="rect">
            <a:avLst/>
          </a:prstGeom>
        </p:spPr>
      </p:pic>
      <p:pic>
        <p:nvPicPr>
          <p:cNvPr id="14" name="Grafik 13">
            <a:extLst>
              <a:ext uri="{FF2B5EF4-FFF2-40B4-BE49-F238E27FC236}">
                <a16:creationId xmlns:a16="http://schemas.microsoft.com/office/drawing/2014/main" id="{25CFE062-EBF3-4CBF-8599-45E508963C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36001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6" grpId="0" animBg="1"/>
      <p:bldP spid="24" grpId="0" animBg="1"/>
      <p:bldP spid="25"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descr="Ein Bild, das Zeichnung enthält.&#10;&#10;Automatisch generierte Beschreibung">
            <a:extLst>
              <a:ext uri="{FF2B5EF4-FFF2-40B4-BE49-F238E27FC236}">
                <a16:creationId xmlns:a16="http://schemas.microsoft.com/office/drawing/2014/main" id="{8B651015-828A-43F8-B055-E4166EEB60AE}"/>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2" name="Rechteck 1">
            <a:extLst>
              <a:ext uri="{FF2B5EF4-FFF2-40B4-BE49-F238E27FC236}">
                <a16:creationId xmlns:a16="http://schemas.microsoft.com/office/drawing/2014/main" id="{2B84B473-D241-4F52-AFB8-E599CE8DF687}"/>
              </a:ext>
            </a:extLst>
          </p:cNvPr>
          <p:cNvSpPr/>
          <p:nvPr/>
        </p:nvSpPr>
        <p:spPr>
          <a:xfrm>
            <a:off x="1450017" y="735612"/>
            <a:ext cx="7113691" cy="461665"/>
          </a:xfrm>
          <a:prstGeom prst="rect">
            <a:avLst/>
          </a:prstGeom>
        </p:spPr>
        <p:txBody>
          <a:bodyPr wrap="square">
            <a:spAutoFit/>
          </a:bodyPr>
          <a:lstStyle/>
          <a:p>
            <a:r>
              <a:rPr lang="de-DE" sz="2400" b="1" dirty="0">
                <a:solidFill>
                  <a:srgbClr val="000000"/>
                </a:solidFill>
                <a:latin typeface="Calibri" panose="020F0502020204030204" pitchFamily="34" charset="0"/>
              </a:rPr>
              <a:t>Veränderungen gewünscht?</a:t>
            </a:r>
            <a:endParaRPr lang="de-DE" sz="2400" dirty="0"/>
          </a:p>
        </p:txBody>
      </p:sp>
      <p:sp>
        <p:nvSpPr>
          <p:cNvPr id="8" name="Ellipse 7">
            <a:extLst>
              <a:ext uri="{FF2B5EF4-FFF2-40B4-BE49-F238E27FC236}">
                <a16:creationId xmlns:a16="http://schemas.microsoft.com/office/drawing/2014/main" id="{31550F96-A9C0-4A56-A6DD-431CF926B27D}"/>
              </a:ext>
            </a:extLst>
          </p:cNvPr>
          <p:cNvSpPr/>
          <p:nvPr/>
        </p:nvSpPr>
        <p:spPr>
          <a:xfrm>
            <a:off x="229596" y="572033"/>
            <a:ext cx="966158" cy="902197"/>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t>A</a:t>
            </a:r>
          </a:p>
        </p:txBody>
      </p:sp>
      <p:sp>
        <p:nvSpPr>
          <p:cNvPr id="15" name="Ellipse 14">
            <a:extLst>
              <a:ext uri="{FF2B5EF4-FFF2-40B4-BE49-F238E27FC236}">
                <a16:creationId xmlns:a16="http://schemas.microsoft.com/office/drawing/2014/main" id="{49536D9B-9C80-41CF-9014-9F923537F13E}"/>
              </a:ext>
            </a:extLst>
          </p:cNvPr>
          <p:cNvSpPr/>
          <p:nvPr/>
        </p:nvSpPr>
        <p:spPr>
          <a:xfrm>
            <a:off x="261681" y="3371378"/>
            <a:ext cx="966158" cy="902197"/>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t>B</a:t>
            </a:r>
          </a:p>
        </p:txBody>
      </p:sp>
      <p:sp>
        <p:nvSpPr>
          <p:cNvPr id="17" name="Rechteck 16">
            <a:extLst>
              <a:ext uri="{FF2B5EF4-FFF2-40B4-BE49-F238E27FC236}">
                <a16:creationId xmlns:a16="http://schemas.microsoft.com/office/drawing/2014/main" id="{8387B5DA-2F71-4C9F-B52E-F7C4A9088951}"/>
              </a:ext>
            </a:extLst>
          </p:cNvPr>
          <p:cNvSpPr/>
          <p:nvPr/>
        </p:nvSpPr>
        <p:spPr>
          <a:xfrm>
            <a:off x="1455132" y="3074346"/>
            <a:ext cx="7113691" cy="461665"/>
          </a:xfrm>
          <a:prstGeom prst="rect">
            <a:avLst/>
          </a:prstGeom>
        </p:spPr>
        <p:txBody>
          <a:bodyPr wrap="square">
            <a:spAutoFit/>
          </a:bodyPr>
          <a:lstStyle/>
          <a:p>
            <a:r>
              <a:rPr lang="de-DE" sz="2400" b="1" dirty="0">
                <a:solidFill>
                  <a:srgbClr val="000000"/>
                </a:solidFill>
                <a:latin typeface="Calibri" panose="020F0502020204030204" pitchFamily="34" charset="0"/>
              </a:rPr>
              <a:t>Wie wichtig ist uns diese Veränderung?</a:t>
            </a:r>
            <a:endParaRPr lang="de-DE" sz="2400" dirty="0"/>
          </a:p>
        </p:txBody>
      </p:sp>
      <p:sp>
        <p:nvSpPr>
          <p:cNvPr id="3" name="Freeform 2">
            <a:extLst>
              <a:ext uri="{FF2B5EF4-FFF2-40B4-BE49-F238E27FC236}">
                <a16:creationId xmlns:a16="http://schemas.microsoft.com/office/drawing/2014/main" id="{1842285D-103B-4B81-8F92-94F8A48CE97F}"/>
              </a:ext>
            </a:extLst>
          </p:cNvPr>
          <p:cNvSpPr>
            <a:spLocks/>
          </p:cNvSpPr>
          <p:nvPr/>
        </p:nvSpPr>
        <p:spPr bwMode="auto">
          <a:xfrm>
            <a:off x="2656471" y="3785600"/>
            <a:ext cx="975015"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A8DA73"/>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spcBef>
                <a:spcPts val="300"/>
              </a:spcBef>
            </a:pPr>
            <a:r>
              <a:rPr lang="de-DE" sz="4000" b="1" dirty="0">
                <a:solidFill>
                  <a:schemeClr val="bg1"/>
                </a:solidFill>
              </a:rPr>
              <a:t>   </a:t>
            </a:r>
            <a:endParaRPr lang="de-DE" sz="4000" b="1" dirty="0">
              <a:solidFill>
                <a:srgbClr val="205F42"/>
              </a:solidFill>
            </a:endParaRPr>
          </a:p>
        </p:txBody>
      </p:sp>
      <p:sp>
        <p:nvSpPr>
          <p:cNvPr id="5" name="Freeform 4">
            <a:extLst>
              <a:ext uri="{FF2B5EF4-FFF2-40B4-BE49-F238E27FC236}">
                <a16:creationId xmlns:a16="http://schemas.microsoft.com/office/drawing/2014/main" id="{D44B1011-BA63-44B5-8DE6-C5C31C4A4801}"/>
              </a:ext>
            </a:extLst>
          </p:cNvPr>
          <p:cNvSpPr>
            <a:spLocks/>
          </p:cNvSpPr>
          <p:nvPr/>
        </p:nvSpPr>
        <p:spPr bwMode="auto">
          <a:xfrm>
            <a:off x="3877258" y="3772900"/>
            <a:ext cx="975011"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D4EDB9"/>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400" b="1" dirty="0">
                <a:solidFill>
                  <a:schemeClr val="bg1"/>
                </a:solidFill>
              </a:rPr>
              <a:t>   </a:t>
            </a:r>
            <a:r>
              <a:rPr lang="de-DE" sz="4000" b="1" dirty="0">
                <a:solidFill>
                  <a:srgbClr val="205F42"/>
                </a:solidFill>
              </a:rPr>
              <a:t>2</a:t>
            </a:r>
            <a:endParaRPr lang="de-DE" sz="4400" b="1" dirty="0">
              <a:solidFill>
                <a:srgbClr val="205F42"/>
              </a:solidFill>
            </a:endParaRPr>
          </a:p>
        </p:txBody>
      </p:sp>
      <p:sp>
        <p:nvSpPr>
          <p:cNvPr id="9" name="Freeform 6">
            <a:extLst>
              <a:ext uri="{FF2B5EF4-FFF2-40B4-BE49-F238E27FC236}">
                <a16:creationId xmlns:a16="http://schemas.microsoft.com/office/drawing/2014/main" id="{CFBE58FA-7054-4A97-A464-268BB2913C3C}"/>
              </a:ext>
            </a:extLst>
          </p:cNvPr>
          <p:cNvSpPr>
            <a:spLocks/>
          </p:cNvSpPr>
          <p:nvPr/>
        </p:nvSpPr>
        <p:spPr bwMode="auto">
          <a:xfrm>
            <a:off x="5050421" y="3779250"/>
            <a:ext cx="975015"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4FBEE"/>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400" b="1" dirty="0">
                <a:solidFill>
                  <a:srgbClr val="205F42"/>
                </a:solidFill>
              </a:rPr>
              <a:t>   1</a:t>
            </a:r>
          </a:p>
        </p:txBody>
      </p:sp>
      <p:pic>
        <p:nvPicPr>
          <p:cNvPr id="20" name="Grafik 19" descr="Ein Bild, das Schild, Uhr, Tür, Zeichnung enthält.&#10;&#10;Automatisch generierte Beschreibung">
            <a:extLst>
              <a:ext uri="{FF2B5EF4-FFF2-40B4-BE49-F238E27FC236}">
                <a16:creationId xmlns:a16="http://schemas.microsoft.com/office/drawing/2014/main" id="{2C423B3D-C738-4FBF-9F60-12A39B89D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991" y="1264935"/>
            <a:ext cx="1115023" cy="1413451"/>
          </a:xfrm>
          <a:prstGeom prst="rect">
            <a:avLst/>
          </a:prstGeom>
        </p:spPr>
      </p:pic>
      <p:sp>
        <p:nvSpPr>
          <p:cNvPr id="23" name="Ellipse 22">
            <a:extLst>
              <a:ext uri="{FF2B5EF4-FFF2-40B4-BE49-F238E27FC236}">
                <a16:creationId xmlns:a16="http://schemas.microsoft.com/office/drawing/2014/main" id="{2BC99B37-1617-4BB1-A073-A68F3AC1BE45}"/>
              </a:ext>
            </a:extLst>
          </p:cNvPr>
          <p:cNvSpPr/>
          <p:nvPr/>
        </p:nvSpPr>
        <p:spPr>
          <a:xfrm>
            <a:off x="1423348" y="1872554"/>
            <a:ext cx="604655" cy="540058"/>
          </a:xfrm>
          <a:prstGeom prst="ellipse">
            <a:avLst/>
          </a:prstGeom>
          <a:solidFill>
            <a:srgbClr val="92D050"/>
          </a:solidFill>
          <a:ln>
            <a:solidFill>
              <a:srgbClr val="DD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1</a:t>
            </a:r>
          </a:p>
        </p:txBody>
      </p:sp>
      <p:sp>
        <p:nvSpPr>
          <p:cNvPr id="26" name="Pfeil: nach rechts 25">
            <a:extLst>
              <a:ext uri="{FF2B5EF4-FFF2-40B4-BE49-F238E27FC236}">
                <a16:creationId xmlns:a16="http://schemas.microsoft.com/office/drawing/2014/main" id="{8DA24E34-62B9-4379-A510-BF67E5BB970A}"/>
              </a:ext>
            </a:extLst>
          </p:cNvPr>
          <p:cNvSpPr/>
          <p:nvPr/>
        </p:nvSpPr>
        <p:spPr>
          <a:xfrm>
            <a:off x="2951606" y="1817047"/>
            <a:ext cx="344685" cy="461665"/>
          </a:xfrm>
          <a:prstGeom prst="rightArrow">
            <a:avLst>
              <a:gd name="adj1" fmla="val 48706"/>
              <a:gd name="adj2" fmla="val 61233"/>
            </a:avLst>
          </a:prstGeom>
          <a:solidFill>
            <a:srgbClr val="2865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Pfeil: nach rechts 26">
            <a:extLst>
              <a:ext uri="{FF2B5EF4-FFF2-40B4-BE49-F238E27FC236}">
                <a16:creationId xmlns:a16="http://schemas.microsoft.com/office/drawing/2014/main" id="{A2608B91-D734-470F-ACEB-B6AE2D475EBD}"/>
              </a:ext>
            </a:extLst>
          </p:cNvPr>
          <p:cNvSpPr/>
          <p:nvPr/>
        </p:nvSpPr>
        <p:spPr>
          <a:xfrm>
            <a:off x="7099755" y="1872554"/>
            <a:ext cx="344685" cy="461665"/>
          </a:xfrm>
          <a:prstGeom prst="rightArrow">
            <a:avLst>
              <a:gd name="adj1" fmla="val 48706"/>
              <a:gd name="adj2" fmla="val 61233"/>
            </a:avLst>
          </a:prstGeom>
          <a:solidFill>
            <a:srgbClr val="2865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descr="Ein Bild, das Schild, Uhr, Tür enthält.&#10;&#10;Automatisch generierte Beschreibung">
            <a:extLst>
              <a:ext uri="{FF2B5EF4-FFF2-40B4-BE49-F238E27FC236}">
                <a16:creationId xmlns:a16="http://schemas.microsoft.com/office/drawing/2014/main" id="{B0D22333-4B0C-4BBD-9A58-FDFB4769C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0389" y="1265723"/>
            <a:ext cx="1114401" cy="1412663"/>
          </a:xfrm>
          <a:prstGeom prst="rect">
            <a:avLst/>
          </a:prstGeom>
        </p:spPr>
      </p:pic>
      <p:pic>
        <p:nvPicPr>
          <p:cNvPr id="29" name="Grafik 28" descr="Ein Bild, das Schild, Uhr, Tür, Zeichnung enthält.&#10;&#10;Automatisch generierte Beschreibung">
            <a:extLst>
              <a:ext uri="{FF2B5EF4-FFF2-40B4-BE49-F238E27FC236}">
                <a16:creationId xmlns:a16="http://schemas.microsoft.com/office/drawing/2014/main" id="{CDB68814-76EB-4BE4-ADDD-44ADB0C21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434" y="1226163"/>
            <a:ext cx="1115023" cy="1413451"/>
          </a:xfrm>
          <a:prstGeom prst="rect">
            <a:avLst/>
          </a:prstGeom>
        </p:spPr>
      </p:pic>
      <p:sp>
        <p:nvSpPr>
          <p:cNvPr id="30" name="Ellipse 29">
            <a:extLst>
              <a:ext uri="{FF2B5EF4-FFF2-40B4-BE49-F238E27FC236}">
                <a16:creationId xmlns:a16="http://schemas.microsoft.com/office/drawing/2014/main" id="{500C2447-BA3C-4C84-B56C-081038B5695C}"/>
              </a:ext>
            </a:extLst>
          </p:cNvPr>
          <p:cNvSpPr/>
          <p:nvPr/>
        </p:nvSpPr>
        <p:spPr>
          <a:xfrm>
            <a:off x="5557963" y="1818817"/>
            <a:ext cx="604655" cy="558534"/>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2</a:t>
            </a:r>
          </a:p>
        </p:txBody>
      </p:sp>
      <p:pic>
        <p:nvPicPr>
          <p:cNvPr id="31" name="Grafik 30" descr="Ein Bild, das Schild, Uhr, Tür, Zeichnung enthält.&#10;&#10;Automatisch generierte Beschreibung">
            <a:extLst>
              <a:ext uri="{FF2B5EF4-FFF2-40B4-BE49-F238E27FC236}">
                <a16:creationId xmlns:a16="http://schemas.microsoft.com/office/drawing/2014/main" id="{596A5B1D-4DFC-42C6-B578-B2226F3CF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935" y="1498293"/>
            <a:ext cx="900350" cy="1141322"/>
          </a:xfrm>
          <a:prstGeom prst="rect">
            <a:avLst/>
          </a:prstGeom>
        </p:spPr>
      </p:pic>
      <p:sp>
        <p:nvSpPr>
          <p:cNvPr id="4" name="Rechteck 3">
            <a:extLst>
              <a:ext uri="{FF2B5EF4-FFF2-40B4-BE49-F238E27FC236}">
                <a16:creationId xmlns:a16="http://schemas.microsoft.com/office/drawing/2014/main" id="{C1F6B5F2-1559-4BCB-A185-77DC6720C63D}"/>
              </a:ext>
            </a:extLst>
          </p:cNvPr>
          <p:cNvSpPr/>
          <p:nvPr/>
        </p:nvSpPr>
        <p:spPr>
          <a:xfrm>
            <a:off x="2983618" y="3814773"/>
            <a:ext cx="470000" cy="769441"/>
          </a:xfrm>
          <a:prstGeom prst="rect">
            <a:avLst/>
          </a:prstGeom>
        </p:spPr>
        <p:txBody>
          <a:bodyPr wrap="none">
            <a:spAutoFit/>
          </a:bodyPr>
          <a:lstStyle/>
          <a:p>
            <a:r>
              <a:rPr lang="de-DE" sz="4400" b="1" dirty="0">
                <a:solidFill>
                  <a:srgbClr val="205F42"/>
                </a:solidFill>
              </a:rPr>
              <a:t>3</a:t>
            </a:r>
            <a:endParaRPr lang="de-DE" dirty="0"/>
          </a:p>
        </p:txBody>
      </p:sp>
      <p:pic>
        <p:nvPicPr>
          <p:cNvPr id="21" name="Grafik 20">
            <a:extLst>
              <a:ext uri="{FF2B5EF4-FFF2-40B4-BE49-F238E27FC236}">
                <a16:creationId xmlns:a16="http://schemas.microsoft.com/office/drawing/2014/main" id="{418DB652-0937-4F6A-BCD3-6834C33576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3933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3" grpId="0" animBg="1"/>
      <p:bldP spid="5"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descr="Ein Bild, das Zeichnung enthält.&#10;&#10;Automatisch generierte Beschreibung">
            <a:extLst>
              <a:ext uri="{FF2B5EF4-FFF2-40B4-BE49-F238E27FC236}">
                <a16:creationId xmlns:a16="http://schemas.microsoft.com/office/drawing/2014/main" id="{D6B2D06B-43B1-4967-8C21-591A00B00CCD}"/>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2" name="Rechteck 1">
            <a:extLst>
              <a:ext uri="{FF2B5EF4-FFF2-40B4-BE49-F238E27FC236}">
                <a16:creationId xmlns:a16="http://schemas.microsoft.com/office/drawing/2014/main" id="{2B84B473-D241-4F52-AFB8-E599CE8DF687}"/>
              </a:ext>
            </a:extLst>
          </p:cNvPr>
          <p:cNvSpPr/>
          <p:nvPr/>
        </p:nvSpPr>
        <p:spPr>
          <a:xfrm>
            <a:off x="1685993" y="735612"/>
            <a:ext cx="7113691" cy="461665"/>
          </a:xfrm>
          <a:prstGeom prst="rect">
            <a:avLst/>
          </a:prstGeom>
        </p:spPr>
        <p:txBody>
          <a:bodyPr wrap="square">
            <a:spAutoFit/>
          </a:bodyPr>
          <a:lstStyle/>
          <a:p>
            <a:r>
              <a:rPr lang="de-DE" sz="2400" b="1" dirty="0">
                <a:solidFill>
                  <a:srgbClr val="000000"/>
                </a:solidFill>
                <a:latin typeface="Calibri" panose="020F0502020204030204" pitchFamily="34" charset="0"/>
              </a:rPr>
              <a:t>Veränderungen gewünscht?</a:t>
            </a:r>
            <a:endParaRPr lang="de-DE" sz="2400" dirty="0"/>
          </a:p>
        </p:txBody>
      </p:sp>
      <p:sp>
        <p:nvSpPr>
          <p:cNvPr id="8" name="Ellipse 7">
            <a:extLst>
              <a:ext uri="{FF2B5EF4-FFF2-40B4-BE49-F238E27FC236}">
                <a16:creationId xmlns:a16="http://schemas.microsoft.com/office/drawing/2014/main" id="{31550F96-A9C0-4A56-A6DD-431CF926B27D}"/>
              </a:ext>
            </a:extLst>
          </p:cNvPr>
          <p:cNvSpPr/>
          <p:nvPr/>
        </p:nvSpPr>
        <p:spPr>
          <a:xfrm>
            <a:off x="465572" y="572033"/>
            <a:ext cx="966158" cy="902197"/>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t>A</a:t>
            </a:r>
          </a:p>
        </p:txBody>
      </p:sp>
      <p:sp>
        <p:nvSpPr>
          <p:cNvPr id="15" name="Ellipse 14">
            <a:extLst>
              <a:ext uri="{FF2B5EF4-FFF2-40B4-BE49-F238E27FC236}">
                <a16:creationId xmlns:a16="http://schemas.microsoft.com/office/drawing/2014/main" id="{49536D9B-9C80-41CF-9014-9F923537F13E}"/>
              </a:ext>
            </a:extLst>
          </p:cNvPr>
          <p:cNvSpPr/>
          <p:nvPr/>
        </p:nvSpPr>
        <p:spPr>
          <a:xfrm>
            <a:off x="497657" y="3371378"/>
            <a:ext cx="966158" cy="902197"/>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t>B</a:t>
            </a:r>
          </a:p>
        </p:txBody>
      </p:sp>
      <p:sp>
        <p:nvSpPr>
          <p:cNvPr id="17" name="Rechteck 16">
            <a:extLst>
              <a:ext uri="{FF2B5EF4-FFF2-40B4-BE49-F238E27FC236}">
                <a16:creationId xmlns:a16="http://schemas.microsoft.com/office/drawing/2014/main" id="{8387B5DA-2F71-4C9F-B52E-F7C4A9088951}"/>
              </a:ext>
            </a:extLst>
          </p:cNvPr>
          <p:cNvSpPr/>
          <p:nvPr/>
        </p:nvSpPr>
        <p:spPr>
          <a:xfrm>
            <a:off x="1691108" y="3074346"/>
            <a:ext cx="7113691" cy="461665"/>
          </a:xfrm>
          <a:prstGeom prst="rect">
            <a:avLst/>
          </a:prstGeom>
        </p:spPr>
        <p:txBody>
          <a:bodyPr wrap="square">
            <a:spAutoFit/>
          </a:bodyPr>
          <a:lstStyle/>
          <a:p>
            <a:r>
              <a:rPr lang="de-DE" sz="2400" b="1" dirty="0">
                <a:solidFill>
                  <a:srgbClr val="000000"/>
                </a:solidFill>
                <a:latin typeface="Calibri" panose="020F0502020204030204" pitchFamily="34" charset="0"/>
              </a:rPr>
              <a:t>Wie wichtig ist uns diese Veränderung?</a:t>
            </a:r>
            <a:endParaRPr lang="de-DE" sz="2400" dirty="0"/>
          </a:p>
        </p:txBody>
      </p:sp>
      <p:sp>
        <p:nvSpPr>
          <p:cNvPr id="3" name="Freeform 2">
            <a:extLst>
              <a:ext uri="{FF2B5EF4-FFF2-40B4-BE49-F238E27FC236}">
                <a16:creationId xmlns:a16="http://schemas.microsoft.com/office/drawing/2014/main" id="{1842285D-103B-4B81-8F92-94F8A48CE97F}"/>
              </a:ext>
            </a:extLst>
          </p:cNvPr>
          <p:cNvSpPr>
            <a:spLocks/>
          </p:cNvSpPr>
          <p:nvPr/>
        </p:nvSpPr>
        <p:spPr bwMode="auto">
          <a:xfrm>
            <a:off x="2892447" y="3785600"/>
            <a:ext cx="975015"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A8DA73"/>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000" b="1" dirty="0">
                <a:solidFill>
                  <a:schemeClr val="bg1"/>
                </a:solidFill>
              </a:rPr>
              <a:t>   </a:t>
            </a:r>
            <a:endParaRPr lang="de-DE" sz="4000" b="1" dirty="0">
              <a:solidFill>
                <a:srgbClr val="205F42"/>
              </a:solidFill>
            </a:endParaRPr>
          </a:p>
        </p:txBody>
      </p:sp>
      <p:sp>
        <p:nvSpPr>
          <p:cNvPr id="5" name="Freeform 4">
            <a:extLst>
              <a:ext uri="{FF2B5EF4-FFF2-40B4-BE49-F238E27FC236}">
                <a16:creationId xmlns:a16="http://schemas.microsoft.com/office/drawing/2014/main" id="{D44B1011-BA63-44B5-8DE6-C5C31C4A4801}"/>
              </a:ext>
            </a:extLst>
          </p:cNvPr>
          <p:cNvSpPr>
            <a:spLocks/>
          </p:cNvSpPr>
          <p:nvPr/>
        </p:nvSpPr>
        <p:spPr bwMode="auto">
          <a:xfrm>
            <a:off x="4113234" y="3772900"/>
            <a:ext cx="975011"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D4EDB9"/>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400" b="1" dirty="0">
                <a:solidFill>
                  <a:schemeClr val="bg1"/>
                </a:solidFill>
              </a:rPr>
              <a:t>   </a:t>
            </a:r>
            <a:r>
              <a:rPr lang="de-DE" sz="4000" b="1" dirty="0">
                <a:solidFill>
                  <a:srgbClr val="205F42"/>
                </a:solidFill>
              </a:rPr>
              <a:t>2</a:t>
            </a:r>
            <a:endParaRPr lang="de-DE" sz="4400" b="1" dirty="0">
              <a:solidFill>
                <a:srgbClr val="205F42"/>
              </a:solidFill>
            </a:endParaRPr>
          </a:p>
        </p:txBody>
      </p:sp>
      <p:sp>
        <p:nvSpPr>
          <p:cNvPr id="9" name="Freeform 6">
            <a:extLst>
              <a:ext uri="{FF2B5EF4-FFF2-40B4-BE49-F238E27FC236}">
                <a16:creationId xmlns:a16="http://schemas.microsoft.com/office/drawing/2014/main" id="{CFBE58FA-7054-4A97-A464-268BB2913C3C}"/>
              </a:ext>
            </a:extLst>
          </p:cNvPr>
          <p:cNvSpPr>
            <a:spLocks/>
          </p:cNvSpPr>
          <p:nvPr/>
        </p:nvSpPr>
        <p:spPr bwMode="auto">
          <a:xfrm>
            <a:off x="5286397" y="3779250"/>
            <a:ext cx="975015"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4FBEE"/>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400" b="1" dirty="0">
                <a:solidFill>
                  <a:srgbClr val="205F42"/>
                </a:solidFill>
              </a:rPr>
              <a:t>   1</a:t>
            </a:r>
          </a:p>
        </p:txBody>
      </p:sp>
      <p:sp>
        <p:nvSpPr>
          <p:cNvPr id="20" name="Ellipse 19">
            <a:extLst>
              <a:ext uri="{FF2B5EF4-FFF2-40B4-BE49-F238E27FC236}">
                <a16:creationId xmlns:a16="http://schemas.microsoft.com/office/drawing/2014/main" id="{538A70AC-B3C2-4025-AE2C-9978C7B3EEA1}"/>
              </a:ext>
            </a:extLst>
          </p:cNvPr>
          <p:cNvSpPr/>
          <p:nvPr/>
        </p:nvSpPr>
        <p:spPr>
          <a:xfrm>
            <a:off x="502572" y="5146095"/>
            <a:ext cx="966158" cy="902197"/>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b="1" dirty="0"/>
              <a:t>C</a:t>
            </a:r>
          </a:p>
        </p:txBody>
      </p:sp>
      <p:sp>
        <p:nvSpPr>
          <p:cNvPr id="23" name="Rechteck 22">
            <a:extLst>
              <a:ext uri="{FF2B5EF4-FFF2-40B4-BE49-F238E27FC236}">
                <a16:creationId xmlns:a16="http://schemas.microsoft.com/office/drawing/2014/main" id="{5099D2BC-3C65-44BB-9E0D-984BD4359EDC}"/>
              </a:ext>
            </a:extLst>
          </p:cNvPr>
          <p:cNvSpPr/>
          <p:nvPr/>
        </p:nvSpPr>
        <p:spPr>
          <a:xfrm>
            <a:off x="1696023" y="4849063"/>
            <a:ext cx="7113691" cy="461665"/>
          </a:xfrm>
          <a:prstGeom prst="rect">
            <a:avLst/>
          </a:prstGeom>
        </p:spPr>
        <p:txBody>
          <a:bodyPr wrap="square">
            <a:spAutoFit/>
          </a:bodyPr>
          <a:lstStyle/>
          <a:p>
            <a:r>
              <a:rPr lang="de-DE" sz="2400" b="1" dirty="0">
                <a:solidFill>
                  <a:srgbClr val="000000"/>
                </a:solidFill>
                <a:latin typeface="Calibri" panose="020F0502020204030204" pitchFamily="34" charset="0"/>
              </a:rPr>
              <a:t>Wie einfach wäre die Umsetzung?</a:t>
            </a:r>
            <a:endParaRPr lang="de-DE" sz="2400" dirty="0"/>
          </a:p>
        </p:txBody>
      </p:sp>
      <p:sp>
        <p:nvSpPr>
          <p:cNvPr id="26" name="Freeform 2">
            <a:extLst>
              <a:ext uri="{FF2B5EF4-FFF2-40B4-BE49-F238E27FC236}">
                <a16:creationId xmlns:a16="http://schemas.microsoft.com/office/drawing/2014/main" id="{BFF35AC0-8DBF-42AC-B529-F86E296B7B5E}"/>
              </a:ext>
            </a:extLst>
          </p:cNvPr>
          <p:cNvSpPr>
            <a:spLocks/>
          </p:cNvSpPr>
          <p:nvPr/>
        </p:nvSpPr>
        <p:spPr bwMode="auto">
          <a:xfrm>
            <a:off x="2897362" y="5560317"/>
            <a:ext cx="975015"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A8DA73"/>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000" b="1" dirty="0">
                <a:solidFill>
                  <a:schemeClr val="bg1"/>
                </a:solidFill>
              </a:rPr>
              <a:t>   </a:t>
            </a:r>
            <a:endParaRPr lang="de-DE" sz="4000" b="1" dirty="0">
              <a:solidFill>
                <a:srgbClr val="205F42"/>
              </a:solidFill>
            </a:endParaRPr>
          </a:p>
        </p:txBody>
      </p:sp>
      <p:sp>
        <p:nvSpPr>
          <p:cNvPr id="27" name="Freeform 4">
            <a:extLst>
              <a:ext uri="{FF2B5EF4-FFF2-40B4-BE49-F238E27FC236}">
                <a16:creationId xmlns:a16="http://schemas.microsoft.com/office/drawing/2014/main" id="{B9B98D40-191B-4E6C-8686-C4C0AA4EDDBC}"/>
              </a:ext>
            </a:extLst>
          </p:cNvPr>
          <p:cNvSpPr>
            <a:spLocks/>
          </p:cNvSpPr>
          <p:nvPr/>
        </p:nvSpPr>
        <p:spPr bwMode="auto">
          <a:xfrm>
            <a:off x="4118149" y="5547617"/>
            <a:ext cx="975011"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D4EDB9"/>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400" b="1" dirty="0">
                <a:solidFill>
                  <a:schemeClr val="bg1"/>
                </a:solidFill>
              </a:rPr>
              <a:t>   </a:t>
            </a:r>
            <a:r>
              <a:rPr lang="de-DE" sz="4000" b="1" dirty="0">
                <a:solidFill>
                  <a:srgbClr val="205F42"/>
                </a:solidFill>
              </a:rPr>
              <a:t>2</a:t>
            </a:r>
            <a:endParaRPr lang="de-DE" sz="4400" b="1" dirty="0">
              <a:solidFill>
                <a:srgbClr val="205F42"/>
              </a:solidFill>
            </a:endParaRPr>
          </a:p>
        </p:txBody>
      </p:sp>
      <p:sp>
        <p:nvSpPr>
          <p:cNvPr id="28" name="Freeform 6">
            <a:extLst>
              <a:ext uri="{FF2B5EF4-FFF2-40B4-BE49-F238E27FC236}">
                <a16:creationId xmlns:a16="http://schemas.microsoft.com/office/drawing/2014/main" id="{9C810FE1-1AA8-4567-9490-FEE0CCCAF586}"/>
              </a:ext>
            </a:extLst>
          </p:cNvPr>
          <p:cNvSpPr>
            <a:spLocks/>
          </p:cNvSpPr>
          <p:nvPr/>
        </p:nvSpPr>
        <p:spPr bwMode="auto">
          <a:xfrm>
            <a:off x="5291312" y="5553967"/>
            <a:ext cx="975015" cy="851178"/>
          </a:xfrm>
          <a:custGeom>
            <a:avLst/>
            <a:gdLst>
              <a:gd name="T0" fmla="*/ 14438 w 231007"/>
              <a:gd name="T1" fmla="*/ 107481 h 266766"/>
              <a:gd name="T2" fmla="*/ 129942 w 231007"/>
              <a:gd name="T3" fmla="*/ 1604 h 266766"/>
              <a:gd name="T4" fmla="*/ 226194 w 231007"/>
              <a:gd name="T5" fmla="*/ 97856 h 266766"/>
              <a:gd name="T6" fmla="*/ 158817 w 231007"/>
              <a:gd name="T7" fmla="*/ 251860 h 266766"/>
              <a:gd name="T8" fmla="*/ 43314 w 231007"/>
              <a:gd name="T9" fmla="*/ 187290 h 266766"/>
              <a:gd name="T10" fmla="*/ 14438 w 231007"/>
              <a:gd name="T11" fmla="*/ 107481 h 266766"/>
            </a:gdLst>
            <a:ahLst/>
            <a:cxnLst>
              <a:cxn ang="0">
                <a:pos x="T0" y="T1"/>
              </a:cxn>
              <a:cxn ang="0">
                <a:pos x="T2" y="T3"/>
              </a:cxn>
              <a:cxn ang="0">
                <a:pos x="T4" y="T5"/>
              </a:cxn>
              <a:cxn ang="0">
                <a:pos x="T6" y="T7"/>
              </a:cxn>
              <a:cxn ang="0">
                <a:pos x="T8" y="T9"/>
              </a:cxn>
              <a:cxn ang="0">
                <a:pos x="T10" y="T11"/>
              </a:cxn>
            </a:cxnLst>
            <a:rect l="0" t="0" r="r" b="b"/>
            <a:pathLst>
              <a:path w="231007" h="266766">
                <a:moveTo>
                  <a:pt x="14438" y="107481"/>
                </a:moveTo>
                <a:cubicBezTo>
                  <a:pt x="28876" y="76533"/>
                  <a:pt x="94649" y="3208"/>
                  <a:pt x="129942" y="1604"/>
                </a:cubicBezTo>
                <a:cubicBezTo>
                  <a:pt x="165235" y="0"/>
                  <a:pt x="221381" y="56147"/>
                  <a:pt x="226194" y="97856"/>
                </a:cubicBezTo>
                <a:cubicBezTo>
                  <a:pt x="231007" y="139565"/>
                  <a:pt x="189297" y="236954"/>
                  <a:pt x="158817" y="251860"/>
                </a:cubicBezTo>
                <a:cubicBezTo>
                  <a:pt x="128337" y="266766"/>
                  <a:pt x="64169" y="212957"/>
                  <a:pt x="43314" y="187290"/>
                </a:cubicBezTo>
                <a:cubicBezTo>
                  <a:pt x="22459" y="161623"/>
                  <a:pt x="0" y="138429"/>
                  <a:pt x="14438" y="107481"/>
                </a:cubicBezTo>
                <a:close/>
              </a:path>
            </a:pathLst>
          </a:custGeom>
          <a:solidFill>
            <a:srgbClr val="F4FBEE"/>
          </a:solidFill>
          <a:ln w="25400" cap="flat" algn="ctr">
            <a:solidFill>
              <a:srgbClr val="A8DA73"/>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de-DE" sz="4400" b="1" dirty="0">
                <a:solidFill>
                  <a:srgbClr val="205F42"/>
                </a:solidFill>
              </a:rPr>
              <a:t>   1</a:t>
            </a:r>
          </a:p>
        </p:txBody>
      </p:sp>
      <p:pic>
        <p:nvPicPr>
          <p:cNvPr id="29" name="Grafik 28" descr="Ein Bild, das Schild, Uhr, Tür, Zeichnung enthält.&#10;&#10;Automatisch generierte Beschreibung">
            <a:extLst>
              <a:ext uri="{FF2B5EF4-FFF2-40B4-BE49-F238E27FC236}">
                <a16:creationId xmlns:a16="http://schemas.microsoft.com/office/drawing/2014/main" id="{562F98C4-F152-42DF-9D60-CEA842A47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991" y="1264935"/>
            <a:ext cx="1115023" cy="1413451"/>
          </a:xfrm>
          <a:prstGeom prst="rect">
            <a:avLst/>
          </a:prstGeom>
        </p:spPr>
      </p:pic>
      <p:sp>
        <p:nvSpPr>
          <p:cNvPr id="30" name="Ellipse 29">
            <a:extLst>
              <a:ext uri="{FF2B5EF4-FFF2-40B4-BE49-F238E27FC236}">
                <a16:creationId xmlns:a16="http://schemas.microsoft.com/office/drawing/2014/main" id="{0B1D7860-FF06-498D-BD0B-A940C20AC390}"/>
              </a:ext>
            </a:extLst>
          </p:cNvPr>
          <p:cNvSpPr/>
          <p:nvPr/>
        </p:nvSpPr>
        <p:spPr>
          <a:xfrm>
            <a:off x="1423348" y="1872554"/>
            <a:ext cx="604655" cy="540058"/>
          </a:xfrm>
          <a:prstGeom prst="ellipse">
            <a:avLst/>
          </a:prstGeom>
          <a:solidFill>
            <a:srgbClr val="92D050"/>
          </a:solidFill>
          <a:ln>
            <a:solidFill>
              <a:srgbClr val="DDF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1</a:t>
            </a:r>
          </a:p>
        </p:txBody>
      </p:sp>
      <p:sp>
        <p:nvSpPr>
          <p:cNvPr id="31" name="Pfeil: nach rechts 30">
            <a:extLst>
              <a:ext uri="{FF2B5EF4-FFF2-40B4-BE49-F238E27FC236}">
                <a16:creationId xmlns:a16="http://schemas.microsoft.com/office/drawing/2014/main" id="{1C52C284-8471-4856-8FFA-A60D67B69631}"/>
              </a:ext>
            </a:extLst>
          </p:cNvPr>
          <p:cNvSpPr/>
          <p:nvPr/>
        </p:nvSpPr>
        <p:spPr>
          <a:xfrm>
            <a:off x="2951606" y="1817047"/>
            <a:ext cx="344685" cy="461665"/>
          </a:xfrm>
          <a:prstGeom prst="rightArrow">
            <a:avLst>
              <a:gd name="adj1" fmla="val 48706"/>
              <a:gd name="adj2" fmla="val 61233"/>
            </a:avLst>
          </a:prstGeom>
          <a:solidFill>
            <a:srgbClr val="2865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Pfeil: nach rechts 31">
            <a:extLst>
              <a:ext uri="{FF2B5EF4-FFF2-40B4-BE49-F238E27FC236}">
                <a16:creationId xmlns:a16="http://schemas.microsoft.com/office/drawing/2014/main" id="{6D3F8BD5-11D5-42CC-8486-DD56FE10ED44}"/>
              </a:ext>
            </a:extLst>
          </p:cNvPr>
          <p:cNvSpPr/>
          <p:nvPr/>
        </p:nvSpPr>
        <p:spPr>
          <a:xfrm>
            <a:off x="7099755" y="1872554"/>
            <a:ext cx="344685" cy="461665"/>
          </a:xfrm>
          <a:prstGeom prst="rightArrow">
            <a:avLst>
              <a:gd name="adj1" fmla="val 48706"/>
              <a:gd name="adj2" fmla="val 61233"/>
            </a:avLst>
          </a:prstGeom>
          <a:solidFill>
            <a:srgbClr val="28654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descr="Ein Bild, das Schild, Uhr, Tür enthält.&#10;&#10;Automatisch generierte Beschreibung">
            <a:extLst>
              <a:ext uri="{FF2B5EF4-FFF2-40B4-BE49-F238E27FC236}">
                <a16:creationId xmlns:a16="http://schemas.microsoft.com/office/drawing/2014/main" id="{FCC6FD05-1008-428D-B440-DFF75FD87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0389" y="1265723"/>
            <a:ext cx="1114401" cy="1412663"/>
          </a:xfrm>
          <a:prstGeom prst="rect">
            <a:avLst/>
          </a:prstGeom>
        </p:spPr>
      </p:pic>
      <p:pic>
        <p:nvPicPr>
          <p:cNvPr id="34" name="Grafik 33" descr="Ein Bild, das Schild, Uhr, Tür, Zeichnung enthält.&#10;&#10;Automatisch generierte Beschreibung">
            <a:extLst>
              <a:ext uri="{FF2B5EF4-FFF2-40B4-BE49-F238E27FC236}">
                <a16:creationId xmlns:a16="http://schemas.microsoft.com/office/drawing/2014/main" id="{60F1C4FD-7F09-492F-A429-23D0EAC9F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434" y="1226163"/>
            <a:ext cx="1115023" cy="1413451"/>
          </a:xfrm>
          <a:prstGeom prst="rect">
            <a:avLst/>
          </a:prstGeom>
        </p:spPr>
      </p:pic>
      <p:sp>
        <p:nvSpPr>
          <p:cNvPr id="35" name="Ellipse 34">
            <a:extLst>
              <a:ext uri="{FF2B5EF4-FFF2-40B4-BE49-F238E27FC236}">
                <a16:creationId xmlns:a16="http://schemas.microsoft.com/office/drawing/2014/main" id="{1E6CBD04-A530-497F-9771-4DA6910ED6C7}"/>
              </a:ext>
            </a:extLst>
          </p:cNvPr>
          <p:cNvSpPr/>
          <p:nvPr/>
        </p:nvSpPr>
        <p:spPr>
          <a:xfrm>
            <a:off x="5557963" y="1818817"/>
            <a:ext cx="604655" cy="558534"/>
          </a:xfrm>
          <a:prstGeom prst="ellipse">
            <a:avLst/>
          </a:prstGeom>
          <a:solidFill>
            <a:srgbClr val="205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2</a:t>
            </a:r>
          </a:p>
        </p:txBody>
      </p:sp>
      <p:pic>
        <p:nvPicPr>
          <p:cNvPr id="36" name="Grafik 35" descr="Ein Bild, das Schild, Uhr, Tür, Zeichnung enthält.&#10;&#10;Automatisch generierte Beschreibung">
            <a:extLst>
              <a:ext uri="{FF2B5EF4-FFF2-40B4-BE49-F238E27FC236}">
                <a16:creationId xmlns:a16="http://schemas.microsoft.com/office/drawing/2014/main" id="{DC5BBD38-EB51-4144-8F6C-6F9FC2643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935" y="1498293"/>
            <a:ext cx="900350" cy="1141322"/>
          </a:xfrm>
          <a:prstGeom prst="rect">
            <a:avLst/>
          </a:prstGeom>
        </p:spPr>
      </p:pic>
      <p:sp>
        <p:nvSpPr>
          <p:cNvPr id="24" name="Rechteck 23">
            <a:extLst>
              <a:ext uri="{FF2B5EF4-FFF2-40B4-BE49-F238E27FC236}">
                <a16:creationId xmlns:a16="http://schemas.microsoft.com/office/drawing/2014/main" id="{08A42550-74EB-49C3-954F-C12AFA701B3A}"/>
              </a:ext>
            </a:extLst>
          </p:cNvPr>
          <p:cNvSpPr/>
          <p:nvPr/>
        </p:nvSpPr>
        <p:spPr>
          <a:xfrm>
            <a:off x="3192941" y="3814773"/>
            <a:ext cx="470000" cy="769441"/>
          </a:xfrm>
          <a:prstGeom prst="rect">
            <a:avLst/>
          </a:prstGeom>
        </p:spPr>
        <p:txBody>
          <a:bodyPr wrap="none">
            <a:spAutoFit/>
          </a:bodyPr>
          <a:lstStyle/>
          <a:p>
            <a:r>
              <a:rPr lang="de-DE" sz="4400" b="1" dirty="0">
                <a:solidFill>
                  <a:srgbClr val="205F42"/>
                </a:solidFill>
              </a:rPr>
              <a:t>3</a:t>
            </a:r>
            <a:endParaRPr lang="de-DE" dirty="0"/>
          </a:p>
        </p:txBody>
      </p:sp>
      <p:sp>
        <p:nvSpPr>
          <p:cNvPr id="25" name="Rechteck 24">
            <a:extLst>
              <a:ext uri="{FF2B5EF4-FFF2-40B4-BE49-F238E27FC236}">
                <a16:creationId xmlns:a16="http://schemas.microsoft.com/office/drawing/2014/main" id="{24518225-CC97-46D0-A2EA-AA751813A2BF}"/>
              </a:ext>
            </a:extLst>
          </p:cNvPr>
          <p:cNvSpPr/>
          <p:nvPr/>
        </p:nvSpPr>
        <p:spPr>
          <a:xfrm>
            <a:off x="3227408" y="5588485"/>
            <a:ext cx="470000" cy="769441"/>
          </a:xfrm>
          <a:prstGeom prst="rect">
            <a:avLst/>
          </a:prstGeom>
        </p:spPr>
        <p:txBody>
          <a:bodyPr wrap="none">
            <a:spAutoFit/>
          </a:bodyPr>
          <a:lstStyle/>
          <a:p>
            <a:r>
              <a:rPr lang="de-DE" sz="4400" b="1" dirty="0">
                <a:solidFill>
                  <a:srgbClr val="205F42"/>
                </a:solidFill>
              </a:rPr>
              <a:t>3</a:t>
            </a:r>
            <a:endParaRPr lang="de-DE" dirty="0"/>
          </a:p>
        </p:txBody>
      </p:sp>
      <p:pic>
        <p:nvPicPr>
          <p:cNvPr id="38" name="Grafik 37">
            <a:extLst>
              <a:ext uri="{FF2B5EF4-FFF2-40B4-BE49-F238E27FC236}">
                <a16:creationId xmlns:a16="http://schemas.microsoft.com/office/drawing/2014/main" id="{4C4EB71A-B175-48E9-BE0B-6DBE7D5501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15039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6"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2" name="Grafik 6" descr="Ein Bild, das Zeichnung enthält.&#10;&#10;Automatisch generierte Beschreibung">
            <a:extLst>
              <a:ext uri="{FF2B5EF4-FFF2-40B4-BE49-F238E27FC236}">
                <a16:creationId xmlns:a16="http://schemas.microsoft.com/office/drawing/2014/main" id="{E0E3CB6E-10EE-4F7D-BD2C-C017698DCB22}"/>
              </a:ext>
            </a:extLst>
          </p:cNvPr>
          <p:cNvPicPr>
            <a:picLocks noChangeAspect="1"/>
          </p:cNvPicPr>
          <p:nvPr/>
        </p:nvPicPr>
        <p:blipFill>
          <a:blip r:embed="rId3">
            <a:biLevel thresh="50000"/>
          </a:blip>
          <a:srcRect l="21299" t="3968" b="7621"/>
          <a:stretch>
            <a:fillRect/>
          </a:stretch>
        </p:blipFill>
        <p:spPr>
          <a:xfrm>
            <a:off x="-18745" y="0"/>
            <a:ext cx="1112760" cy="6858000"/>
          </a:xfrm>
          <a:prstGeom prst="rect">
            <a:avLst/>
          </a:prstGeom>
          <a:noFill/>
          <a:ln cap="flat">
            <a:noFill/>
          </a:ln>
        </p:spPr>
      </p:pic>
      <p:pic>
        <p:nvPicPr>
          <p:cNvPr id="3" name="Grafik 7" descr="Ein Bild, das Monitor, Bildschirm, Wasser, groß enthält.&#10;&#10;Automatisch generierte Beschreibung">
            <a:extLst>
              <a:ext uri="{FF2B5EF4-FFF2-40B4-BE49-F238E27FC236}">
                <a16:creationId xmlns:a16="http://schemas.microsoft.com/office/drawing/2014/main" id="{EE70A7DA-DB96-4138-8E47-A73430A6279C}"/>
              </a:ext>
            </a:extLst>
          </p:cNvPr>
          <p:cNvPicPr>
            <a:picLocks noChangeAspect="1"/>
          </p:cNvPicPr>
          <p:nvPr/>
        </p:nvPicPr>
        <p:blipFill>
          <a:blip r:embed="rId4"/>
          <a:srcRect r="6413"/>
          <a:stretch>
            <a:fillRect/>
          </a:stretch>
        </p:blipFill>
        <p:spPr>
          <a:xfrm flipH="1">
            <a:off x="-18745" y="2884803"/>
            <a:ext cx="8964475" cy="2313249"/>
          </a:xfrm>
          <a:prstGeom prst="rect">
            <a:avLst/>
          </a:prstGeom>
          <a:noFill/>
          <a:ln cap="flat">
            <a:noFill/>
          </a:ln>
        </p:spPr>
      </p:pic>
      <p:sp>
        <p:nvSpPr>
          <p:cNvPr id="5" name="Rechteck 1">
            <a:extLst>
              <a:ext uri="{FF2B5EF4-FFF2-40B4-BE49-F238E27FC236}">
                <a16:creationId xmlns:a16="http://schemas.microsoft.com/office/drawing/2014/main" id="{C4FBE5A5-865E-4B38-97A6-D3CDF3E66AA3}"/>
              </a:ext>
            </a:extLst>
          </p:cNvPr>
          <p:cNvSpPr/>
          <p:nvPr/>
        </p:nvSpPr>
        <p:spPr>
          <a:xfrm>
            <a:off x="720890" y="3376614"/>
            <a:ext cx="8059169" cy="132343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4000" b="1" i="0" u="none" strike="noStrike" kern="0" cap="none" spc="0" normalizeH="0" baseline="0" noProof="0" dirty="0">
                <a:ln>
                  <a:noFill/>
                </a:ln>
                <a:solidFill>
                  <a:srgbClr val="FFFFFF"/>
                </a:solidFill>
                <a:effectLst/>
                <a:uLnTx/>
                <a:uFillTx/>
                <a:latin typeface="Calibri "/>
                <a:ea typeface="+mn-ea"/>
                <a:cs typeface="+mn-cs"/>
              </a:rPr>
              <a:t>Auswertung: </a:t>
            </a:r>
          </a:p>
          <a:p>
            <a:pPr marL="0" marR="0" lvl="0" indent="0" algn="l" defTabSz="4572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e-DE" sz="4000" b="1" i="0" u="none" strike="noStrike" kern="0" cap="none" spc="0" normalizeH="0" baseline="0" noProof="0" dirty="0">
                <a:ln>
                  <a:noFill/>
                </a:ln>
                <a:solidFill>
                  <a:srgbClr val="FFFFFF"/>
                </a:solidFill>
                <a:effectLst/>
                <a:uLnTx/>
                <a:uFillTx/>
                <a:latin typeface="Calibri "/>
                <a:ea typeface="+mn-ea"/>
                <a:cs typeface="+mn-cs"/>
              </a:rPr>
              <a:t>Kurzer Bericht aus den Gruppen</a:t>
            </a:r>
            <a:endParaRPr kumimoji="0" lang="de-DE" sz="2000" b="0" i="0" u="none" strike="noStrike" kern="1200" cap="none" spc="0" normalizeH="0" baseline="0" noProof="0" dirty="0">
              <a:ln>
                <a:noFill/>
              </a:ln>
              <a:solidFill>
                <a:srgbClr val="FFFFFF"/>
              </a:solidFill>
              <a:effectLst/>
              <a:uLnTx/>
              <a:uFillTx/>
              <a:latin typeface="Calibri "/>
              <a:ea typeface="+mn-ea"/>
              <a:cs typeface="+mn-cs"/>
            </a:endParaRPr>
          </a:p>
        </p:txBody>
      </p:sp>
      <p:pic>
        <p:nvPicPr>
          <p:cNvPr id="6" name="Grafik 5">
            <a:extLst>
              <a:ext uri="{FF2B5EF4-FFF2-40B4-BE49-F238E27FC236}">
                <a16:creationId xmlns:a16="http://schemas.microsoft.com/office/drawing/2014/main" id="{E44D4739-D473-4E75-B76E-E5451CE4B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34030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6" descr="Ein Bild, das Zeichnung enthält.&#10;&#10;Automatisch generierte Beschreibung">
            <a:extLst>
              <a:ext uri="{FF2B5EF4-FFF2-40B4-BE49-F238E27FC236}">
                <a16:creationId xmlns:a16="http://schemas.microsoft.com/office/drawing/2014/main" id="{8CA8401B-7F99-4FDC-AAE2-E57D7D5401D1}"/>
              </a:ext>
            </a:extLst>
          </p:cNvPr>
          <p:cNvPicPr>
            <a:picLocks noChangeAspect="1"/>
          </p:cNvPicPr>
          <p:nvPr/>
        </p:nvPicPr>
        <p:blipFill rotWithShape="1">
          <a:blip r:embed="rId3"/>
          <a:srcRect l="16892" t="4521" b="7736"/>
          <a:stretch/>
        </p:blipFill>
        <p:spPr>
          <a:xfrm>
            <a:off x="-33675" y="0"/>
            <a:ext cx="1991057" cy="6858000"/>
          </a:xfrm>
          <a:prstGeom prst="rect">
            <a:avLst/>
          </a:prstGeom>
          <a:noFill/>
          <a:ln cap="flat">
            <a:noFill/>
          </a:ln>
        </p:spPr>
      </p:pic>
      <p:pic>
        <p:nvPicPr>
          <p:cNvPr id="9" name="Grafik 7" descr="Ein Bild, das Zeichnung enthält.&#10;&#10;Automatisch generierte Beschreibung">
            <a:extLst>
              <a:ext uri="{FF2B5EF4-FFF2-40B4-BE49-F238E27FC236}">
                <a16:creationId xmlns:a16="http://schemas.microsoft.com/office/drawing/2014/main" id="{D12A5E30-6E13-43CA-B85B-7931981E8145}"/>
              </a:ext>
            </a:extLst>
          </p:cNvPr>
          <p:cNvPicPr>
            <a:picLocks noChangeAspect="1"/>
          </p:cNvPicPr>
          <p:nvPr/>
        </p:nvPicPr>
        <p:blipFill>
          <a:blip r:embed="rId4"/>
          <a:stretch>
            <a:fillRect/>
          </a:stretch>
        </p:blipFill>
        <p:spPr>
          <a:xfrm rot="20892562">
            <a:off x="932990" y="799176"/>
            <a:ext cx="1747720" cy="3504017"/>
          </a:xfrm>
          <a:prstGeom prst="rect">
            <a:avLst/>
          </a:prstGeom>
          <a:noFill/>
          <a:ln cap="flat">
            <a:noFill/>
          </a:ln>
        </p:spPr>
      </p:pic>
      <p:pic>
        <p:nvPicPr>
          <p:cNvPr id="10" name="Grafik 9" descr="Ein Bild, das Zeichnung enthält.&#10;&#10;Automatisch generierte Beschreibung">
            <a:extLst>
              <a:ext uri="{FF2B5EF4-FFF2-40B4-BE49-F238E27FC236}">
                <a16:creationId xmlns:a16="http://schemas.microsoft.com/office/drawing/2014/main" id="{4B54DE6E-BCC1-4A1A-9F49-590CF9AA22E6}"/>
              </a:ext>
            </a:extLst>
          </p:cNvPr>
          <p:cNvPicPr>
            <a:picLocks noChangeAspect="1"/>
          </p:cNvPicPr>
          <p:nvPr/>
        </p:nvPicPr>
        <p:blipFill>
          <a:blip r:embed="rId5"/>
          <a:stretch>
            <a:fillRect/>
          </a:stretch>
        </p:blipFill>
        <p:spPr>
          <a:xfrm rot="283270">
            <a:off x="6831986" y="1390107"/>
            <a:ext cx="1900415" cy="3810158"/>
          </a:xfrm>
          <a:prstGeom prst="rect">
            <a:avLst/>
          </a:prstGeom>
          <a:noFill/>
          <a:ln cap="flat">
            <a:noFill/>
          </a:ln>
        </p:spPr>
      </p:pic>
      <p:pic>
        <p:nvPicPr>
          <p:cNvPr id="7" name="Grafik 6" descr="Ein Bild, das Text, Schild, Uhr, Raum enthält.&#10;&#10;Automatisch generierte Beschreibung">
            <a:extLst>
              <a:ext uri="{FF2B5EF4-FFF2-40B4-BE49-F238E27FC236}">
                <a16:creationId xmlns:a16="http://schemas.microsoft.com/office/drawing/2014/main" id="{5DB99818-8525-4404-9952-6DCD5753A3DC}"/>
              </a:ext>
            </a:extLst>
          </p:cNvPr>
          <p:cNvPicPr>
            <a:picLocks noChangeAspect="1"/>
          </p:cNvPicPr>
          <p:nvPr/>
        </p:nvPicPr>
        <p:blipFill>
          <a:blip r:embed="rId6"/>
          <a:stretch>
            <a:fillRect/>
          </a:stretch>
        </p:blipFill>
        <p:spPr>
          <a:xfrm>
            <a:off x="531815" y="2552593"/>
            <a:ext cx="8456352" cy="4305406"/>
          </a:xfrm>
          <a:prstGeom prst="rect">
            <a:avLst/>
          </a:prstGeom>
          <a:noFill/>
          <a:ln cap="flat">
            <a:noFill/>
          </a:ln>
        </p:spPr>
      </p:pic>
      <p:pic>
        <p:nvPicPr>
          <p:cNvPr id="11" name="Grafik 10">
            <a:extLst>
              <a:ext uri="{FF2B5EF4-FFF2-40B4-BE49-F238E27FC236}">
                <a16:creationId xmlns:a16="http://schemas.microsoft.com/office/drawing/2014/main" id="{1982F927-7D9B-4596-8BFD-EFCA3FE4A0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4072688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3" name="Grafik 18" descr="Ein Bild, das Monitor, Bildschirm, Wasser, groß enthält.&#10;&#10;Automatisch generierte Beschreibung">
            <a:extLst>
              <a:ext uri="{FF2B5EF4-FFF2-40B4-BE49-F238E27FC236}">
                <a16:creationId xmlns:a16="http://schemas.microsoft.com/office/drawing/2014/main" id="{34ED3A7E-82A6-4371-B8D0-29408643E6C2}"/>
              </a:ext>
            </a:extLst>
          </p:cNvPr>
          <p:cNvPicPr>
            <a:picLocks noChangeAspect="1"/>
          </p:cNvPicPr>
          <p:nvPr/>
        </p:nvPicPr>
        <p:blipFill>
          <a:blip r:embed="rId3"/>
          <a:srcRect r="3664"/>
          <a:stretch>
            <a:fillRect/>
          </a:stretch>
        </p:blipFill>
        <p:spPr>
          <a:xfrm flipH="1">
            <a:off x="272763" y="5747541"/>
            <a:ext cx="4859674" cy="821596"/>
          </a:xfrm>
          <a:prstGeom prst="rect">
            <a:avLst/>
          </a:prstGeom>
          <a:noFill/>
          <a:ln cap="flat">
            <a:noFill/>
          </a:ln>
        </p:spPr>
      </p:pic>
      <p:sp>
        <p:nvSpPr>
          <p:cNvPr id="2" name="Rechteck 1">
            <a:extLst>
              <a:ext uri="{FF2B5EF4-FFF2-40B4-BE49-F238E27FC236}">
                <a16:creationId xmlns:a16="http://schemas.microsoft.com/office/drawing/2014/main" id="{B5034D62-D8AB-46C2-B0FF-78A7A43159F5}"/>
              </a:ext>
            </a:extLst>
          </p:cNvPr>
          <p:cNvSpPr/>
          <p:nvPr/>
        </p:nvSpPr>
        <p:spPr>
          <a:xfrm>
            <a:off x="1585310" y="5701397"/>
            <a:ext cx="2499831"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Ist-Zustand</a:t>
            </a:r>
          </a:p>
        </p:txBody>
      </p:sp>
      <p:pic>
        <p:nvPicPr>
          <p:cNvPr id="5" name="Grafik 18" descr="Ein Bild, das Monitor, Bildschirm, Wasser, groß enthält.&#10;&#10;Automatisch generierte Beschreibung">
            <a:extLst>
              <a:ext uri="{FF2B5EF4-FFF2-40B4-BE49-F238E27FC236}">
                <a16:creationId xmlns:a16="http://schemas.microsoft.com/office/drawing/2014/main" id="{D3EA6495-CEC9-493A-9373-705CE143A1D7}"/>
              </a:ext>
            </a:extLst>
          </p:cNvPr>
          <p:cNvPicPr>
            <a:picLocks noChangeAspect="1"/>
          </p:cNvPicPr>
          <p:nvPr/>
        </p:nvPicPr>
        <p:blipFill>
          <a:blip r:embed="rId3"/>
          <a:srcRect r="3664"/>
          <a:stretch>
            <a:fillRect/>
          </a:stretch>
        </p:blipFill>
        <p:spPr>
          <a:xfrm flipH="1">
            <a:off x="1954082" y="4856490"/>
            <a:ext cx="4859674" cy="821596"/>
          </a:xfrm>
          <a:prstGeom prst="rect">
            <a:avLst/>
          </a:prstGeom>
          <a:noFill/>
          <a:ln cap="flat">
            <a:noFill/>
          </a:ln>
        </p:spPr>
      </p:pic>
      <p:sp>
        <p:nvSpPr>
          <p:cNvPr id="6" name="Rechteck 5">
            <a:extLst>
              <a:ext uri="{FF2B5EF4-FFF2-40B4-BE49-F238E27FC236}">
                <a16:creationId xmlns:a16="http://schemas.microsoft.com/office/drawing/2014/main" id="{3856B4C6-46BF-4254-8D4B-D3F928CEF5D6}"/>
              </a:ext>
            </a:extLst>
          </p:cNvPr>
          <p:cNvSpPr/>
          <p:nvPr/>
        </p:nvSpPr>
        <p:spPr>
          <a:xfrm>
            <a:off x="2897654" y="4780889"/>
            <a:ext cx="3434322"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Wunsch-Zustand</a:t>
            </a:r>
          </a:p>
        </p:txBody>
      </p:sp>
      <p:pic>
        <p:nvPicPr>
          <p:cNvPr id="8" name="Grafik 18" descr="Ein Bild, das Monitor, Bildschirm, Wasser, groß enthält.&#10;&#10;Automatisch generierte Beschreibung">
            <a:extLst>
              <a:ext uri="{FF2B5EF4-FFF2-40B4-BE49-F238E27FC236}">
                <a16:creationId xmlns:a16="http://schemas.microsoft.com/office/drawing/2014/main" id="{07C25295-20CF-4224-A3C9-6E7D5037F36C}"/>
              </a:ext>
            </a:extLst>
          </p:cNvPr>
          <p:cNvPicPr>
            <a:picLocks noChangeAspect="1"/>
          </p:cNvPicPr>
          <p:nvPr/>
        </p:nvPicPr>
        <p:blipFill>
          <a:blip r:embed="rId3"/>
          <a:srcRect r="3664"/>
          <a:stretch>
            <a:fillRect/>
          </a:stretch>
        </p:blipFill>
        <p:spPr>
          <a:xfrm flipH="1">
            <a:off x="3451122" y="3958005"/>
            <a:ext cx="4601175" cy="821596"/>
          </a:xfrm>
          <a:prstGeom prst="rect">
            <a:avLst/>
          </a:prstGeom>
          <a:noFill/>
          <a:ln cap="flat">
            <a:noFill/>
          </a:ln>
        </p:spPr>
      </p:pic>
      <p:sp>
        <p:nvSpPr>
          <p:cNvPr id="9" name="Rechteck 8">
            <a:extLst>
              <a:ext uri="{FF2B5EF4-FFF2-40B4-BE49-F238E27FC236}">
                <a16:creationId xmlns:a16="http://schemas.microsoft.com/office/drawing/2014/main" id="{6A9E1F43-0E34-454D-9610-E18C30D55313}"/>
              </a:ext>
            </a:extLst>
          </p:cNvPr>
          <p:cNvSpPr/>
          <p:nvPr/>
        </p:nvSpPr>
        <p:spPr>
          <a:xfrm>
            <a:off x="4255787" y="3911861"/>
            <a:ext cx="3294193"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Ziele auswählen</a:t>
            </a:r>
          </a:p>
        </p:txBody>
      </p:sp>
      <p:pic>
        <p:nvPicPr>
          <p:cNvPr id="10" name="Grafik 18" descr="Ein Bild, das Monitor, Bildschirm, Wasser, groß enthält.&#10;&#10;Automatisch generierte Beschreibung">
            <a:extLst>
              <a:ext uri="{FF2B5EF4-FFF2-40B4-BE49-F238E27FC236}">
                <a16:creationId xmlns:a16="http://schemas.microsoft.com/office/drawing/2014/main" id="{07BF98BD-676D-4B7E-9254-58A164ADADAC}"/>
              </a:ext>
            </a:extLst>
          </p:cNvPr>
          <p:cNvPicPr>
            <a:picLocks noChangeAspect="1"/>
          </p:cNvPicPr>
          <p:nvPr/>
        </p:nvPicPr>
        <p:blipFill>
          <a:blip r:embed="rId3"/>
          <a:srcRect r="3664"/>
          <a:stretch>
            <a:fillRect/>
          </a:stretch>
        </p:blipFill>
        <p:spPr>
          <a:xfrm flipH="1">
            <a:off x="4807973" y="3021461"/>
            <a:ext cx="4136840" cy="821596"/>
          </a:xfrm>
          <a:prstGeom prst="rect">
            <a:avLst/>
          </a:prstGeom>
          <a:noFill/>
          <a:ln cap="flat">
            <a:noFill/>
          </a:ln>
        </p:spPr>
      </p:pic>
      <p:sp>
        <p:nvSpPr>
          <p:cNvPr id="11" name="Rechteck 10">
            <a:extLst>
              <a:ext uri="{FF2B5EF4-FFF2-40B4-BE49-F238E27FC236}">
                <a16:creationId xmlns:a16="http://schemas.microsoft.com/office/drawing/2014/main" id="{96AACE23-CF75-4CE8-BD59-2406E3B2B08D}"/>
              </a:ext>
            </a:extLst>
          </p:cNvPr>
          <p:cNvSpPr/>
          <p:nvPr/>
        </p:nvSpPr>
        <p:spPr>
          <a:xfrm>
            <a:off x="5331723" y="2975357"/>
            <a:ext cx="2483729" cy="7546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Pct val="100000"/>
              <a:buFontTx/>
              <a:buNone/>
              <a:tabLst/>
              <a:defRPr sz="1800" b="0" i="0" u="none" strike="noStrike" kern="0" cap="none" spc="0" baseline="0">
                <a:solidFill>
                  <a:srgbClr val="000000"/>
                </a:solidFill>
                <a:uFillTx/>
              </a:defRPr>
            </a:pPr>
            <a:r>
              <a:rPr kumimoji="0" lang="de-DE" sz="3200" b="1" i="0" u="none" strike="noStrike" kern="0" cap="none" spc="0" normalizeH="0" baseline="0" noProof="0" dirty="0">
                <a:ln>
                  <a:noFill/>
                </a:ln>
                <a:solidFill>
                  <a:prstClr val="white"/>
                </a:solidFill>
                <a:effectLst/>
                <a:uLnTx/>
                <a:uFillTx/>
                <a:latin typeface="Calibri" panose="020F0502020204030204"/>
                <a:ea typeface="+mn-ea"/>
                <a:cs typeface="+mn-cs"/>
              </a:rPr>
              <a:t>Erste Schritte</a:t>
            </a:r>
          </a:p>
        </p:txBody>
      </p:sp>
      <p:sp>
        <p:nvSpPr>
          <p:cNvPr id="12" name="Pfeil: nach rechts 15">
            <a:extLst>
              <a:ext uri="{FF2B5EF4-FFF2-40B4-BE49-F238E27FC236}">
                <a16:creationId xmlns:a16="http://schemas.microsoft.com/office/drawing/2014/main" id="{0B8B83E8-8A0A-4AEC-9D84-1AFF022F4A50}"/>
              </a:ext>
            </a:extLst>
          </p:cNvPr>
          <p:cNvSpPr/>
          <p:nvPr/>
        </p:nvSpPr>
        <p:spPr>
          <a:xfrm>
            <a:off x="6590481" y="2009314"/>
            <a:ext cx="2199797"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chemeClr val="bg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2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Grafik 13">
            <a:extLst>
              <a:ext uri="{FF2B5EF4-FFF2-40B4-BE49-F238E27FC236}">
                <a16:creationId xmlns:a16="http://schemas.microsoft.com/office/drawing/2014/main" id="{22156654-E97D-4378-9FD8-5F756206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122" y="993518"/>
            <a:ext cx="1293879" cy="3035814"/>
          </a:xfrm>
          <a:prstGeom prst="rect">
            <a:avLst/>
          </a:prstGeom>
        </p:spPr>
      </p:pic>
    </p:spTree>
    <p:extLst>
      <p:ext uri="{BB962C8B-B14F-4D97-AF65-F5344CB8AC3E}">
        <p14:creationId xmlns:p14="http://schemas.microsoft.com/office/powerpoint/2010/main" val="19770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7257 0.13959 L -0.17257 0.13982 C -0.17188 0.08797 -0.1717 0.03635 -0.17031 -0.01504 C -0.17014 -0.02569 -0.16788 -0.03009 -0.1658 -0.03935 C -0.16493 -0.04328 -0.16424 -0.04722 -0.16354 -0.05139 C -0.16268 -0.05648 -0.16268 -0.0618 -0.16129 -0.06643 C -0.15834 -0.07685 -0.14271 -0.09282 -0.1408 -0.09676 C -0.12344 -0.13541 -0.14566 -0.08773 -0.125 -0.12708 C -0.11389 -0.14815 -0.1217 -0.13565 -0.11354 -0.1574 C -0.11163 -0.16273 -0.10886 -0.16736 -0.10677 -0.17245 C -0.09688 -0.19676 -0.10452 -0.18449 -0.09306 -0.19977 C -0.09236 -0.20277 -0.09236 -0.20648 -0.0908 -0.20902 C -0.0842 -0.22037 -0.07656 -0.22801 -0.06806 -0.23611 C -0.0658 -0.23819 -0.06354 -0.24027 -0.06129 -0.24213 C -0.05747 -0.2412 -0.0533 -0.24143 -0.05 -0.23912 C -0.04184 -0.23379 -0.04288 -0.22777 -0.0408 -0.21805 C -0.03854 -0.20694 -0.03906 -0.20972 -0.03403 -0.19977 C -0.03334 -0.19467 -0.03229 -0.18981 -0.03177 -0.18472 C -0.0309 -0.17754 -0.03073 -0.17037 -0.02952 -0.16342 C -0.02847 -0.15717 -0.02761 -0.15069 -0.025 -0.14537 C -0.0191 -0.13356 -0.02118 -0.13958 -0.01806 -0.12708 C -0.01719 -0.10324 -0.01754 -0.06736 -0.01129 -0.04236 C -0.01059 -0.03935 -0.01077 -0.03541 -0.00903 -0.0331 C -0.00729 -0.03102 -0.00452 -0.03125 -0.00226 -0.03009 C 0.00173 -0.01435 2.22222E-6 -0.0243 2.22222E-6 -2.96296E-6 L 2.22222E-6 0.00023 L 2.22222E-6 -2.96296E-6 " pathEditMode="relative" rAng="0" ptsTypes="AAAAAAAAAAAAAAAAAAAAAAAAAAA">
                                      <p:cBhvr>
                                        <p:cTn id="6" dur="1000" fill="hold"/>
                                        <p:tgtEl>
                                          <p:spTgt spid="14"/>
                                        </p:tgtEl>
                                        <p:attrNameLst>
                                          <p:attrName>ppt_x</p:attrName>
                                          <p:attrName>ppt_y</p:attrName>
                                        </p:attrNameLst>
                                      </p:cBhvr>
                                      <p:rCtr x="8646" y="-19074"/>
                                    </p:animMotion>
                                  </p:childTnLst>
                                </p:cTn>
                              </p:par>
                            </p:childTnLst>
                          </p:cTn>
                        </p:par>
                        <p:par>
                          <p:cTn id="7" fill="hold">
                            <p:stCondLst>
                              <p:cond delay="1000"/>
                            </p:stCondLst>
                            <p:childTnLst>
                              <p:par>
                                <p:cTn id="8" presetID="26" presetClass="emph" presetSubtype="0" fill="hold" nodeType="afterEffect">
                                  <p:stCondLst>
                                    <p:cond delay="50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Essen enthält.&#10;&#10;Automatisch generierte Beschreibung">
            <a:extLst>
              <a:ext uri="{FF2B5EF4-FFF2-40B4-BE49-F238E27FC236}">
                <a16:creationId xmlns:a16="http://schemas.microsoft.com/office/drawing/2014/main" id="{A4A0D53D-BA5B-4107-97B5-5810502F7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566" y="2675762"/>
            <a:ext cx="4177383" cy="4204893"/>
          </a:xfrm>
          <a:prstGeom prst="rect">
            <a:avLst/>
          </a:prstGeom>
        </p:spPr>
      </p:pic>
      <p:pic>
        <p:nvPicPr>
          <p:cNvPr id="8" name="Grafik 7" descr="Ein Bild, das Zeichnung enthält.&#10;&#10;Automatisch generierte Beschreibung">
            <a:extLst>
              <a:ext uri="{FF2B5EF4-FFF2-40B4-BE49-F238E27FC236}">
                <a16:creationId xmlns:a16="http://schemas.microsoft.com/office/drawing/2014/main" id="{54C14805-C597-4DCE-A4F3-EB022D708C7F}"/>
              </a:ext>
            </a:extLst>
          </p:cNvPr>
          <p:cNvPicPr>
            <a:picLocks noChangeAspect="1"/>
          </p:cNvPicPr>
          <p:nvPr/>
        </p:nvPicPr>
        <p:blipFill rotWithShape="1">
          <a:blip r:embed="rId4">
            <a:alphaModFix amt="20000"/>
          </a:blip>
          <a:srcRect l="18297" t="3794" b="7796"/>
          <a:stretch/>
        </p:blipFill>
        <p:spPr>
          <a:xfrm>
            <a:off x="0" y="1"/>
            <a:ext cx="1957382" cy="6858000"/>
          </a:xfrm>
          <a:prstGeom prst="rect">
            <a:avLst/>
          </a:prstGeom>
          <a:noFill/>
          <a:ln cap="flat">
            <a:noFill/>
          </a:ln>
        </p:spPr>
      </p:pic>
      <p:sp>
        <p:nvSpPr>
          <p:cNvPr id="2" name="Textfeld 1">
            <a:extLst>
              <a:ext uri="{FF2B5EF4-FFF2-40B4-BE49-F238E27FC236}">
                <a16:creationId xmlns:a16="http://schemas.microsoft.com/office/drawing/2014/main" id="{B7498741-DAA0-4DC4-B2FD-FC420F783916}"/>
              </a:ext>
            </a:extLst>
          </p:cNvPr>
          <p:cNvSpPr txBox="1"/>
          <p:nvPr/>
        </p:nvSpPr>
        <p:spPr>
          <a:xfrm>
            <a:off x="954158" y="4785838"/>
            <a:ext cx="7832034" cy="1569660"/>
          </a:xfrm>
          <a:prstGeom prst="rect">
            <a:avLst/>
          </a:prstGeom>
          <a:solidFill>
            <a:srgbClr val="EBFCD7"/>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Referentin für Fragen der Schöpfungsverantwortung (EVLKS) </a:t>
            </a: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Anne Römpke: 	anne-kristin.roempke@evlks.de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www.gemeinde-n.de/evlks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panose="020F0502020204030204"/>
                <a:ea typeface="+mn-ea"/>
                <a:cs typeface="+mn-cs"/>
              </a:rPr>
              <a:t>Gemeinde N		</a:t>
            </a: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info@gemeinde-n.de</a:t>
            </a:r>
          </a:p>
        </p:txBody>
      </p:sp>
      <p:pic>
        <p:nvPicPr>
          <p:cNvPr id="14" name="Grafik 13">
            <a:extLst>
              <a:ext uri="{FF2B5EF4-FFF2-40B4-BE49-F238E27FC236}">
                <a16:creationId xmlns:a16="http://schemas.microsoft.com/office/drawing/2014/main" id="{EE381B60-EF56-4BF1-999F-3C545C076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601" y="432625"/>
            <a:ext cx="3576391" cy="2243137"/>
          </a:xfrm>
          <a:prstGeom prst="rect">
            <a:avLst/>
          </a:prstGeom>
        </p:spPr>
      </p:pic>
      <p:pic>
        <p:nvPicPr>
          <p:cNvPr id="15" name="Grafik 14">
            <a:extLst>
              <a:ext uri="{FF2B5EF4-FFF2-40B4-BE49-F238E27FC236}">
                <a16:creationId xmlns:a16="http://schemas.microsoft.com/office/drawing/2014/main" id="{4E80415E-705A-4267-A235-6C04379EB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2098" y="185044"/>
            <a:ext cx="3293014" cy="2243137"/>
          </a:xfrm>
          <a:prstGeom prst="rect">
            <a:avLst/>
          </a:prstGeom>
        </p:spPr>
      </p:pic>
      <p:sp>
        <p:nvSpPr>
          <p:cNvPr id="3" name="Textfeld 2">
            <a:extLst>
              <a:ext uri="{FF2B5EF4-FFF2-40B4-BE49-F238E27FC236}">
                <a16:creationId xmlns:a16="http://schemas.microsoft.com/office/drawing/2014/main" id="{F5AD4711-9CB0-40B1-A015-A46303733E92}"/>
              </a:ext>
            </a:extLst>
          </p:cNvPr>
          <p:cNvSpPr txBox="1"/>
          <p:nvPr/>
        </p:nvSpPr>
        <p:spPr>
          <a:xfrm>
            <a:off x="1480937" y="510389"/>
            <a:ext cx="755335"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6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9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feld 15">
            <a:extLst>
              <a:ext uri="{FF2B5EF4-FFF2-40B4-BE49-F238E27FC236}">
                <a16:creationId xmlns:a16="http://schemas.microsoft.com/office/drawing/2014/main" id="{3B99E1C1-CB73-441C-9BF9-AE276F9B118A}"/>
              </a:ext>
            </a:extLst>
          </p:cNvPr>
          <p:cNvSpPr txBox="1"/>
          <p:nvPr/>
        </p:nvSpPr>
        <p:spPr>
          <a:xfrm>
            <a:off x="6886128" y="769363"/>
            <a:ext cx="755335"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6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9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816E13B4-9937-4182-B692-32EBB32C0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4" y="5306727"/>
            <a:ext cx="649545" cy="1652906"/>
          </a:xfrm>
          <a:prstGeom prst="rect">
            <a:avLst/>
          </a:prstGeom>
        </p:spPr>
      </p:pic>
    </p:spTree>
    <p:extLst>
      <p:ext uri="{BB962C8B-B14F-4D97-AF65-F5344CB8AC3E}">
        <p14:creationId xmlns:p14="http://schemas.microsoft.com/office/powerpoint/2010/main" val="291163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25" descr="Ein Bild, das Screenshot enthält.&#10;&#10;Automatisch generierte Beschreibung">
            <a:extLst>
              <a:ext uri="{FF2B5EF4-FFF2-40B4-BE49-F238E27FC236}">
                <a16:creationId xmlns:a16="http://schemas.microsoft.com/office/drawing/2014/main" id="{8191FA50-6B18-485D-B1E9-6998F6B64D2D}"/>
              </a:ext>
            </a:extLst>
          </p:cNvPr>
          <p:cNvPicPr>
            <a:picLocks noChangeAspect="1"/>
          </p:cNvPicPr>
          <p:nvPr/>
        </p:nvPicPr>
        <p:blipFill>
          <a:blip r:embed="rId3"/>
          <a:stretch>
            <a:fillRect/>
          </a:stretch>
        </p:blipFill>
        <p:spPr>
          <a:xfrm>
            <a:off x="-176982" y="597904"/>
            <a:ext cx="9497964" cy="802267"/>
          </a:xfrm>
          <a:prstGeom prst="rect">
            <a:avLst/>
          </a:prstGeom>
          <a:noFill/>
          <a:ln cap="flat">
            <a:noFill/>
          </a:ln>
        </p:spPr>
      </p:pic>
      <p:sp>
        <p:nvSpPr>
          <p:cNvPr id="2" name="Titel 1">
            <a:extLst>
              <a:ext uri="{FF2B5EF4-FFF2-40B4-BE49-F238E27FC236}">
                <a16:creationId xmlns:a16="http://schemas.microsoft.com/office/drawing/2014/main" id="{FD8531B9-6A27-407F-9921-B560F34B6E42}"/>
              </a:ext>
            </a:extLst>
          </p:cNvPr>
          <p:cNvSpPr>
            <a:spLocks noGrp="1"/>
          </p:cNvSpPr>
          <p:nvPr>
            <p:ph type="title"/>
          </p:nvPr>
        </p:nvSpPr>
        <p:spPr/>
        <p:txBody>
          <a:bodyPr/>
          <a:lstStyle/>
          <a:p>
            <a:r>
              <a:rPr lang="de-DE" b="1" dirty="0">
                <a:solidFill>
                  <a:srgbClr val="286548"/>
                </a:solidFill>
              </a:rPr>
              <a:t>Quellen</a:t>
            </a:r>
          </a:p>
        </p:txBody>
      </p:sp>
      <p:sp>
        <p:nvSpPr>
          <p:cNvPr id="3" name="Inhaltsplatzhalter 2">
            <a:extLst>
              <a:ext uri="{FF2B5EF4-FFF2-40B4-BE49-F238E27FC236}">
                <a16:creationId xmlns:a16="http://schemas.microsoft.com/office/drawing/2014/main" id="{24B0907C-4C30-421B-B96B-9B894BB48B0E}"/>
              </a:ext>
            </a:extLst>
          </p:cNvPr>
          <p:cNvSpPr>
            <a:spLocks noGrp="1"/>
          </p:cNvSpPr>
          <p:nvPr>
            <p:ph idx="1"/>
          </p:nvPr>
        </p:nvSpPr>
        <p:spPr>
          <a:xfrm>
            <a:off x="628650" y="1684952"/>
            <a:ext cx="8181242" cy="4807922"/>
          </a:xfrm>
        </p:spPr>
        <p:txBody>
          <a:bodyPr>
            <a:normAutofit/>
          </a:bodyPr>
          <a:lstStyle/>
          <a:p>
            <a:pPr marL="0" indent="0">
              <a:buNone/>
            </a:pPr>
            <a:r>
              <a:rPr lang="de-DE" sz="3200" b="1" dirty="0">
                <a:solidFill>
                  <a:srgbClr val="286548"/>
                </a:solidFill>
              </a:rPr>
              <a:t>Statista (2019). </a:t>
            </a:r>
            <a:r>
              <a:rPr lang="de-DE" sz="2600" dirty="0"/>
              <a:t>Entwicklung des CO2-Emissionsfaktors für den Strommix in Deutschland in den Jahren 1990 bis 2018 (in Gramm pro Kilowattstunde)</a:t>
            </a:r>
          </a:p>
          <a:p>
            <a:pPr marL="0" indent="0">
              <a:buNone/>
            </a:pPr>
            <a:r>
              <a:rPr lang="de-DE" sz="2600" dirty="0"/>
              <a:t>https://de.statista.com/statistik/daten/studie/38897/umfrage/co2-emissionsfaktor-fuer-den-strommix-in-deutschland-seit-1990/</a:t>
            </a:r>
          </a:p>
          <a:p>
            <a:pPr marL="0" indent="0">
              <a:buNone/>
            </a:pPr>
            <a:r>
              <a:rPr lang="de-DE" sz="3200" b="1" dirty="0">
                <a:solidFill>
                  <a:srgbClr val="286548"/>
                </a:solidFill>
              </a:rPr>
              <a:t>UBA (2019).  </a:t>
            </a:r>
            <a:r>
              <a:rPr lang="de-DE" dirty="0"/>
              <a:t>Papier, Recyclingpapier. https://www.umweltbundesamt.de/umwelttipps-fuer-den-alltag/haushalt-wohnen/papier-recyclingpapier#textpart-2</a:t>
            </a:r>
          </a:p>
          <a:p>
            <a:pPr marL="0" indent="0">
              <a:buNone/>
            </a:pPr>
            <a:endParaRPr lang="de-DE" dirty="0"/>
          </a:p>
          <a:p>
            <a:pPr marL="0" indent="0">
              <a:buNone/>
            </a:pPr>
            <a:endParaRPr lang="en-US" dirty="0"/>
          </a:p>
          <a:p>
            <a:pPr marL="0" indent="0">
              <a:buNone/>
            </a:pPr>
            <a:endParaRPr lang="de-DE" dirty="0"/>
          </a:p>
        </p:txBody>
      </p:sp>
    </p:spTree>
    <p:extLst>
      <p:ext uri="{BB962C8B-B14F-4D97-AF65-F5344CB8AC3E}">
        <p14:creationId xmlns:p14="http://schemas.microsoft.com/office/powerpoint/2010/main" val="8947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3" name="Grafik 18" descr="Ein Bild, das Monitor, Bildschirm, Wasser, groß enthält.&#10;&#10;Automatisch generierte Beschreibung">
            <a:extLst>
              <a:ext uri="{FF2B5EF4-FFF2-40B4-BE49-F238E27FC236}">
                <a16:creationId xmlns:a16="http://schemas.microsoft.com/office/drawing/2014/main" id="{34ED3A7E-82A6-4371-B8D0-29408643E6C2}"/>
              </a:ext>
            </a:extLst>
          </p:cNvPr>
          <p:cNvPicPr>
            <a:picLocks noChangeAspect="1"/>
          </p:cNvPicPr>
          <p:nvPr/>
        </p:nvPicPr>
        <p:blipFill>
          <a:blip r:embed="rId3"/>
          <a:srcRect r="3664"/>
          <a:stretch>
            <a:fillRect/>
          </a:stretch>
        </p:blipFill>
        <p:spPr>
          <a:xfrm flipH="1">
            <a:off x="272763" y="5747541"/>
            <a:ext cx="4859674" cy="821596"/>
          </a:xfrm>
          <a:prstGeom prst="rect">
            <a:avLst/>
          </a:prstGeom>
          <a:noFill/>
          <a:ln cap="flat">
            <a:noFill/>
          </a:ln>
        </p:spPr>
      </p:pic>
      <p:sp>
        <p:nvSpPr>
          <p:cNvPr id="2" name="Rechteck 1">
            <a:extLst>
              <a:ext uri="{FF2B5EF4-FFF2-40B4-BE49-F238E27FC236}">
                <a16:creationId xmlns:a16="http://schemas.microsoft.com/office/drawing/2014/main" id="{B5034D62-D8AB-46C2-B0FF-78A7A43159F5}"/>
              </a:ext>
            </a:extLst>
          </p:cNvPr>
          <p:cNvSpPr/>
          <p:nvPr/>
        </p:nvSpPr>
        <p:spPr>
          <a:xfrm>
            <a:off x="1585310" y="5701397"/>
            <a:ext cx="2499831"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Ist-Zustand</a:t>
            </a:r>
          </a:p>
        </p:txBody>
      </p:sp>
      <p:pic>
        <p:nvPicPr>
          <p:cNvPr id="5" name="Grafik 18" descr="Ein Bild, das Monitor, Bildschirm, Wasser, groß enthält.&#10;&#10;Automatisch generierte Beschreibung">
            <a:extLst>
              <a:ext uri="{FF2B5EF4-FFF2-40B4-BE49-F238E27FC236}">
                <a16:creationId xmlns:a16="http://schemas.microsoft.com/office/drawing/2014/main" id="{D3EA6495-CEC9-493A-9373-705CE143A1D7}"/>
              </a:ext>
            </a:extLst>
          </p:cNvPr>
          <p:cNvPicPr>
            <a:picLocks noChangeAspect="1"/>
          </p:cNvPicPr>
          <p:nvPr/>
        </p:nvPicPr>
        <p:blipFill>
          <a:blip r:embed="rId3"/>
          <a:srcRect r="3664"/>
          <a:stretch>
            <a:fillRect/>
          </a:stretch>
        </p:blipFill>
        <p:spPr>
          <a:xfrm flipH="1">
            <a:off x="1954082" y="4856490"/>
            <a:ext cx="4859674" cy="821596"/>
          </a:xfrm>
          <a:prstGeom prst="rect">
            <a:avLst/>
          </a:prstGeom>
          <a:noFill/>
          <a:ln cap="flat">
            <a:noFill/>
          </a:ln>
        </p:spPr>
      </p:pic>
      <p:sp>
        <p:nvSpPr>
          <p:cNvPr id="6" name="Rechteck 5">
            <a:extLst>
              <a:ext uri="{FF2B5EF4-FFF2-40B4-BE49-F238E27FC236}">
                <a16:creationId xmlns:a16="http://schemas.microsoft.com/office/drawing/2014/main" id="{3856B4C6-46BF-4254-8D4B-D3F928CEF5D6}"/>
              </a:ext>
            </a:extLst>
          </p:cNvPr>
          <p:cNvSpPr/>
          <p:nvPr/>
        </p:nvSpPr>
        <p:spPr>
          <a:xfrm>
            <a:off x="2897654" y="4780889"/>
            <a:ext cx="3434322"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Wunsch-Zustand</a:t>
            </a:r>
          </a:p>
        </p:txBody>
      </p:sp>
      <p:pic>
        <p:nvPicPr>
          <p:cNvPr id="8" name="Grafik 18" descr="Ein Bild, das Monitor, Bildschirm, Wasser, groß enthält.&#10;&#10;Automatisch generierte Beschreibung">
            <a:extLst>
              <a:ext uri="{FF2B5EF4-FFF2-40B4-BE49-F238E27FC236}">
                <a16:creationId xmlns:a16="http://schemas.microsoft.com/office/drawing/2014/main" id="{07C25295-20CF-4224-A3C9-6E7D5037F36C}"/>
              </a:ext>
            </a:extLst>
          </p:cNvPr>
          <p:cNvPicPr>
            <a:picLocks noChangeAspect="1"/>
          </p:cNvPicPr>
          <p:nvPr/>
        </p:nvPicPr>
        <p:blipFill>
          <a:blip r:embed="rId3"/>
          <a:srcRect r="3664"/>
          <a:stretch>
            <a:fillRect/>
          </a:stretch>
        </p:blipFill>
        <p:spPr>
          <a:xfrm flipH="1">
            <a:off x="3451122" y="3958005"/>
            <a:ext cx="4601175" cy="821596"/>
          </a:xfrm>
          <a:prstGeom prst="rect">
            <a:avLst/>
          </a:prstGeom>
          <a:noFill/>
          <a:ln cap="flat">
            <a:noFill/>
          </a:ln>
        </p:spPr>
      </p:pic>
      <p:sp>
        <p:nvSpPr>
          <p:cNvPr id="9" name="Rechteck 8">
            <a:extLst>
              <a:ext uri="{FF2B5EF4-FFF2-40B4-BE49-F238E27FC236}">
                <a16:creationId xmlns:a16="http://schemas.microsoft.com/office/drawing/2014/main" id="{6A9E1F43-0E34-454D-9610-E18C30D55313}"/>
              </a:ext>
            </a:extLst>
          </p:cNvPr>
          <p:cNvSpPr/>
          <p:nvPr/>
        </p:nvSpPr>
        <p:spPr>
          <a:xfrm>
            <a:off x="4255787" y="3911861"/>
            <a:ext cx="3294193"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Ziele auswählen</a:t>
            </a:r>
          </a:p>
        </p:txBody>
      </p:sp>
      <p:pic>
        <p:nvPicPr>
          <p:cNvPr id="10" name="Grafik 18" descr="Ein Bild, das Monitor, Bildschirm, Wasser, groß enthält.&#10;&#10;Automatisch generierte Beschreibung">
            <a:extLst>
              <a:ext uri="{FF2B5EF4-FFF2-40B4-BE49-F238E27FC236}">
                <a16:creationId xmlns:a16="http://schemas.microsoft.com/office/drawing/2014/main" id="{07BF98BD-676D-4B7E-9254-58A164ADADAC}"/>
              </a:ext>
            </a:extLst>
          </p:cNvPr>
          <p:cNvPicPr>
            <a:picLocks noChangeAspect="1"/>
          </p:cNvPicPr>
          <p:nvPr/>
        </p:nvPicPr>
        <p:blipFill>
          <a:blip r:embed="rId3"/>
          <a:srcRect r="3664"/>
          <a:stretch>
            <a:fillRect/>
          </a:stretch>
        </p:blipFill>
        <p:spPr>
          <a:xfrm flipH="1">
            <a:off x="4807973" y="3021461"/>
            <a:ext cx="4136840" cy="821596"/>
          </a:xfrm>
          <a:prstGeom prst="rect">
            <a:avLst/>
          </a:prstGeom>
          <a:noFill/>
          <a:ln cap="flat">
            <a:noFill/>
          </a:ln>
        </p:spPr>
      </p:pic>
      <p:sp>
        <p:nvSpPr>
          <p:cNvPr id="11" name="Rechteck 10">
            <a:extLst>
              <a:ext uri="{FF2B5EF4-FFF2-40B4-BE49-F238E27FC236}">
                <a16:creationId xmlns:a16="http://schemas.microsoft.com/office/drawing/2014/main" id="{96AACE23-CF75-4CE8-BD59-2406E3B2B08D}"/>
              </a:ext>
            </a:extLst>
          </p:cNvPr>
          <p:cNvSpPr/>
          <p:nvPr/>
        </p:nvSpPr>
        <p:spPr>
          <a:xfrm>
            <a:off x="5331723" y="2975357"/>
            <a:ext cx="2483729"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Erste Schritte</a:t>
            </a:r>
          </a:p>
        </p:txBody>
      </p:sp>
      <p:sp>
        <p:nvSpPr>
          <p:cNvPr id="12" name="Pfeil: nach rechts 15">
            <a:extLst>
              <a:ext uri="{FF2B5EF4-FFF2-40B4-BE49-F238E27FC236}">
                <a16:creationId xmlns:a16="http://schemas.microsoft.com/office/drawing/2014/main" id="{0B8B83E8-8A0A-4AEC-9D84-1AFF022F4A50}"/>
              </a:ext>
            </a:extLst>
          </p:cNvPr>
          <p:cNvSpPr/>
          <p:nvPr/>
        </p:nvSpPr>
        <p:spPr>
          <a:xfrm>
            <a:off x="6590481" y="2009314"/>
            <a:ext cx="2199797"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chemeClr val="bg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dirty="0">
              <a:solidFill>
                <a:srgbClr val="FFFFFF"/>
              </a:solidFill>
              <a:uFillTx/>
              <a:latin typeface="Calibri"/>
            </a:endParaRPr>
          </a:p>
        </p:txBody>
      </p:sp>
      <p:pic>
        <p:nvPicPr>
          <p:cNvPr id="14" name="Grafik 13">
            <a:extLst>
              <a:ext uri="{FF2B5EF4-FFF2-40B4-BE49-F238E27FC236}">
                <a16:creationId xmlns:a16="http://schemas.microsoft.com/office/drawing/2014/main" id="{22156654-E97D-4378-9FD8-5F756206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71" y="2794855"/>
            <a:ext cx="1293879" cy="3035814"/>
          </a:xfrm>
          <a:prstGeom prst="rect">
            <a:avLst/>
          </a:prstGeom>
        </p:spPr>
      </p:pic>
    </p:spTree>
    <p:extLst>
      <p:ext uri="{BB962C8B-B14F-4D97-AF65-F5344CB8AC3E}">
        <p14:creationId xmlns:p14="http://schemas.microsoft.com/office/powerpoint/2010/main" val="233916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ppt_x"/>
                                          </p:val>
                                        </p:tav>
                                        <p:tav tm="100000">
                                          <p:val>
                                            <p:strVal val="#ppt_x"/>
                                          </p:val>
                                        </p:tav>
                                      </p:tavLst>
                                    </p:anim>
                                    <p:anim calcmode="lin" valueType="num">
                                      <p:cBhvr additive="base">
                                        <p:cTn id="12" dur="2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50" fill="hold"/>
                                        <p:tgtEl>
                                          <p:spTgt spid="6"/>
                                        </p:tgtEl>
                                        <p:attrNameLst>
                                          <p:attrName>ppt_x</p:attrName>
                                        </p:attrNameLst>
                                      </p:cBhvr>
                                      <p:tavLst>
                                        <p:tav tm="0">
                                          <p:val>
                                            <p:strVal val="#ppt_x"/>
                                          </p:val>
                                        </p:tav>
                                        <p:tav tm="100000">
                                          <p:val>
                                            <p:strVal val="#ppt_x"/>
                                          </p:val>
                                        </p:tav>
                                      </p:tavLst>
                                    </p:anim>
                                    <p:anim calcmode="lin" valueType="num">
                                      <p:cBhvr additive="base">
                                        <p:cTn id="21" dur="25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ppt_x"/>
                                          </p:val>
                                        </p:tav>
                                        <p:tav tm="100000">
                                          <p:val>
                                            <p:strVal val="#ppt_x"/>
                                          </p:val>
                                        </p:tav>
                                      </p:tavLst>
                                    </p:anim>
                                    <p:anim calcmode="lin" valueType="num">
                                      <p:cBhvr additive="base">
                                        <p:cTn id="26" dur="25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50" fill="hold"/>
                                        <p:tgtEl>
                                          <p:spTgt spid="9"/>
                                        </p:tgtEl>
                                        <p:attrNameLst>
                                          <p:attrName>ppt_x</p:attrName>
                                        </p:attrNameLst>
                                      </p:cBhvr>
                                      <p:tavLst>
                                        <p:tav tm="0">
                                          <p:val>
                                            <p:strVal val="#ppt_x"/>
                                          </p:val>
                                        </p:tav>
                                        <p:tav tm="100000">
                                          <p:val>
                                            <p:strVal val="#ppt_x"/>
                                          </p:val>
                                        </p:tav>
                                      </p:tavLst>
                                    </p:anim>
                                    <p:anim calcmode="lin" valueType="num">
                                      <p:cBhvr additive="base">
                                        <p:cTn id="30" dur="250" fill="hold"/>
                                        <p:tgtEl>
                                          <p:spTgt spid="9"/>
                                        </p:tgtEl>
                                        <p:attrNameLst>
                                          <p:attrName>ppt_y</p:attrName>
                                        </p:attrNameLst>
                                      </p:cBhvr>
                                      <p:tavLst>
                                        <p:tav tm="0">
                                          <p:val>
                                            <p:strVal val="0-#ppt_h/2"/>
                                          </p:val>
                                        </p:tav>
                                        <p:tav tm="100000">
                                          <p:val>
                                            <p:strVal val="#ppt_y"/>
                                          </p:val>
                                        </p:tav>
                                      </p:tavLst>
                                    </p:anim>
                                  </p:childTnLst>
                                </p:cTn>
                              </p:par>
                            </p:childTnLst>
                          </p:cTn>
                        </p:par>
                        <p:par>
                          <p:cTn id="31" fill="hold">
                            <p:stCondLst>
                              <p:cond delay="750"/>
                            </p:stCondLst>
                            <p:childTnLst>
                              <p:par>
                                <p:cTn id="32" presetID="2"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250" fill="hold"/>
                                        <p:tgtEl>
                                          <p:spTgt spid="10"/>
                                        </p:tgtEl>
                                        <p:attrNameLst>
                                          <p:attrName>ppt_x</p:attrName>
                                        </p:attrNameLst>
                                      </p:cBhvr>
                                      <p:tavLst>
                                        <p:tav tm="0">
                                          <p:val>
                                            <p:strVal val="#ppt_x"/>
                                          </p:val>
                                        </p:tav>
                                        <p:tav tm="100000">
                                          <p:val>
                                            <p:strVal val="#ppt_x"/>
                                          </p:val>
                                        </p:tav>
                                      </p:tavLst>
                                    </p:anim>
                                    <p:anim calcmode="lin" valueType="num">
                                      <p:cBhvr additive="base">
                                        <p:cTn id="35" dur="250" fill="hold"/>
                                        <p:tgtEl>
                                          <p:spTgt spid="10"/>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250" fill="hold"/>
                                        <p:tgtEl>
                                          <p:spTgt spid="11"/>
                                        </p:tgtEl>
                                        <p:attrNameLst>
                                          <p:attrName>ppt_x</p:attrName>
                                        </p:attrNameLst>
                                      </p:cBhvr>
                                      <p:tavLst>
                                        <p:tav tm="0">
                                          <p:val>
                                            <p:strVal val="#ppt_x"/>
                                          </p:val>
                                        </p:tav>
                                        <p:tav tm="100000">
                                          <p:val>
                                            <p:strVal val="#ppt_x"/>
                                          </p:val>
                                        </p:tav>
                                      </p:tavLst>
                                    </p:anim>
                                    <p:anim calcmode="lin" valueType="num">
                                      <p:cBhvr additive="base">
                                        <p:cTn id="39" dur="25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50" fill="hold"/>
                                        <p:tgtEl>
                                          <p:spTgt spid="12"/>
                                        </p:tgtEl>
                                        <p:attrNameLst>
                                          <p:attrName>ppt_x</p:attrName>
                                        </p:attrNameLst>
                                      </p:cBhvr>
                                      <p:tavLst>
                                        <p:tav tm="0">
                                          <p:val>
                                            <p:strVal val="#ppt_x"/>
                                          </p:val>
                                        </p:tav>
                                        <p:tav tm="100000">
                                          <p:val>
                                            <p:strVal val="#ppt_x"/>
                                          </p:val>
                                        </p:tav>
                                      </p:tavLst>
                                    </p:anim>
                                    <p:anim calcmode="lin" valueType="num">
                                      <p:cBhvr additive="base">
                                        <p:cTn id="44" dur="25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1250"/>
                            </p:stCondLst>
                            <p:childTnLst>
                              <p:par>
                                <p:cTn id="46" presetID="37"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900" decel="100000" fill="hold"/>
                                        <p:tgtEl>
                                          <p:spTgt spid="1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2" fill="hold">
                            <p:stCondLst>
                              <p:cond delay="2250"/>
                            </p:stCondLst>
                            <p:childTnLst>
                              <p:par>
                                <p:cTn id="53" presetID="26" presetClass="emph" presetSubtype="0" fill="hold" nodeType="afterEffect">
                                  <p:stCondLst>
                                    <p:cond delay="500"/>
                                  </p:stCondLst>
                                  <p:childTnLst>
                                    <p:animEffect transition="out" filter="fade">
                                      <p:cBhvr>
                                        <p:cTn id="54" dur="500" tmFilter="0, 0; .2, .5; .8, .5; 1, 0"/>
                                        <p:tgtEl>
                                          <p:spTgt spid="14"/>
                                        </p:tgtEl>
                                      </p:cBhvr>
                                    </p:animEffect>
                                    <p:animScale>
                                      <p:cBhvr>
                                        <p:cTn id="5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1" grpId="0"/>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A6431"/>
        </a:solidFill>
        <a:effectLst/>
      </p:bgPr>
    </p:bg>
    <p:spTree>
      <p:nvGrpSpPr>
        <p:cNvPr id="1" name=""/>
        <p:cNvGrpSpPr/>
        <p:nvPr/>
      </p:nvGrpSpPr>
      <p:grpSpPr>
        <a:xfrm>
          <a:off x="0" y="0"/>
          <a:ext cx="0" cy="0"/>
          <a:chOff x="0" y="0"/>
          <a:chExt cx="0" cy="0"/>
        </a:xfrm>
      </p:grpSpPr>
      <p:pic>
        <p:nvPicPr>
          <p:cNvPr id="12" name="Grafik 25" descr="Ein Bild, das Screenshot enthält.&#10;&#10;Automatisch generierte Beschreibung">
            <a:extLst>
              <a:ext uri="{FF2B5EF4-FFF2-40B4-BE49-F238E27FC236}">
                <a16:creationId xmlns:a16="http://schemas.microsoft.com/office/drawing/2014/main" id="{98F35D55-7494-4A94-867E-80B25392774B}"/>
              </a:ext>
            </a:extLst>
          </p:cNvPr>
          <p:cNvPicPr>
            <a:picLocks noChangeAspect="1"/>
          </p:cNvPicPr>
          <p:nvPr/>
        </p:nvPicPr>
        <p:blipFill>
          <a:blip r:embed="rId3"/>
          <a:stretch>
            <a:fillRect/>
          </a:stretch>
        </p:blipFill>
        <p:spPr>
          <a:xfrm>
            <a:off x="-176982" y="1559476"/>
            <a:ext cx="9497964" cy="802267"/>
          </a:xfrm>
          <a:prstGeom prst="rect">
            <a:avLst/>
          </a:prstGeom>
          <a:noFill/>
          <a:ln cap="flat">
            <a:noFill/>
          </a:ln>
        </p:spPr>
      </p:pic>
      <p:pic>
        <p:nvPicPr>
          <p:cNvPr id="14" name="Grafik 13" descr="Ein Bild, das Raum, Zeichnung enthält.&#10;&#10;Automatisch generierte Beschreibung">
            <a:extLst>
              <a:ext uri="{FF2B5EF4-FFF2-40B4-BE49-F238E27FC236}">
                <a16:creationId xmlns:a16="http://schemas.microsoft.com/office/drawing/2014/main" id="{0C072501-5F3C-443B-A06C-1D912FF0F3BA}"/>
              </a:ext>
            </a:extLst>
          </p:cNvPr>
          <p:cNvPicPr>
            <a:picLocks noChangeAspect="1"/>
          </p:cNvPicPr>
          <p:nvPr/>
        </p:nvPicPr>
        <p:blipFill>
          <a:blip r:embed="rId4"/>
          <a:stretch>
            <a:fillRect/>
          </a:stretch>
        </p:blipFill>
        <p:spPr>
          <a:xfrm>
            <a:off x="1978633" y="176982"/>
            <a:ext cx="1325998" cy="1326538"/>
          </a:xfrm>
          <a:prstGeom prst="rect">
            <a:avLst/>
          </a:prstGeom>
          <a:noFill/>
          <a:ln cap="flat">
            <a:noFill/>
          </a:ln>
        </p:spPr>
      </p:pic>
      <p:pic>
        <p:nvPicPr>
          <p:cNvPr id="16" name="Grafik 15" descr="Ein Bild, das Raum, Zeichnung enthält.&#10;&#10;Automatisch generierte Beschreibung">
            <a:extLst>
              <a:ext uri="{FF2B5EF4-FFF2-40B4-BE49-F238E27FC236}">
                <a16:creationId xmlns:a16="http://schemas.microsoft.com/office/drawing/2014/main" id="{2B085ADE-A685-4D8F-8E6C-9AA1420FBCE7}"/>
              </a:ext>
            </a:extLst>
          </p:cNvPr>
          <p:cNvPicPr>
            <a:picLocks noChangeAspect="1"/>
          </p:cNvPicPr>
          <p:nvPr/>
        </p:nvPicPr>
        <p:blipFill>
          <a:blip r:embed="rId5"/>
          <a:stretch>
            <a:fillRect/>
          </a:stretch>
        </p:blipFill>
        <p:spPr>
          <a:xfrm>
            <a:off x="3360200" y="189271"/>
            <a:ext cx="1325998" cy="1326538"/>
          </a:xfrm>
          <a:prstGeom prst="rect">
            <a:avLst/>
          </a:prstGeom>
          <a:noFill/>
          <a:ln cap="flat">
            <a:noFill/>
          </a:ln>
        </p:spPr>
      </p:pic>
      <p:pic>
        <p:nvPicPr>
          <p:cNvPr id="17" name="Grafik 17" descr="Ein Bild, das Raum, Zeichnung enthält.&#10;&#10;Automatisch generierte Beschreibung">
            <a:extLst>
              <a:ext uri="{FF2B5EF4-FFF2-40B4-BE49-F238E27FC236}">
                <a16:creationId xmlns:a16="http://schemas.microsoft.com/office/drawing/2014/main" id="{E0BEA6DA-2F8B-48EC-BF92-63021E4D931E}"/>
              </a:ext>
            </a:extLst>
          </p:cNvPr>
          <p:cNvPicPr>
            <a:picLocks noChangeAspect="1"/>
          </p:cNvPicPr>
          <p:nvPr/>
        </p:nvPicPr>
        <p:blipFill>
          <a:blip r:embed="rId6"/>
          <a:stretch>
            <a:fillRect/>
          </a:stretch>
        </p:blipFill>
        <p:spPr>
          <a:xfrm>
            <a:off x="4741767" y="189271"/>
            <a:ext cx="1325998" cy="1326538"/>
          </a:xfrm>
          <a:prstGeom prst="rect">
            <a:avLst/>
          </a:prstGeom>
          <a:noFill/>
          <a:ln cap="flat">
            <a:noFill/>
          </a:ln>
        </p:spPr>
      </p:pic>
      <p:pic>
        <p:nvPicPr>
          <p:cNvPr id="18" name="Grafik 19" descr="Ein Bild, das Raum enthält.&#10;&#10;Automatisch generierte Beschreibung">
            <a:extLst>
              <a:ext uri="{FF2B5EF4-FFF2-40B4-BE49-F238E27FC236}">
                <a16:creationId xmlns:a16="http://schemas.microsoft.com/office/drawing/2014/main" id="{5ABBFBE0-C4AF-470D-9DC5-4A5CD910500E}"/>
              </a:ext>
            </a:extLst>
          </p:cNvPr>
          <p:cNvPicPr>
            <a:picLocks noChangeAspect="1"/>
          </p:cNvPicPr>
          <p:nvPr/>
        </p:nvPicPr>
        <p:blipFill>
          <a:blip r:embed="rId7"/>
          <a:stretch>
            <a:fillRect/>
          </a:stretch>
        </p:blipFill>
        <p:spPr>
          <a:xfrm>
            <a:off x="6123343" y="176982"/>
            <a:ext cx="1325998" cy="1326538"/>
          </a:xfrm>
          <a:prstGeom prst="rect">
            <a:avLst/>
          </a:prstGeom>
          <a:noFill/>
          <a:ln cap="flat">
            <a:noFill/>
          </a:ln>
        </p:spPr>
      </p:pic>
      <p:pic>
        <p:nvPicPr>
          <p:cNvPr id="19" name="Grafik 21">
            <a:extLst>
              <a:ext uri="{FF2B5EF4-FFF2-40B4-BE49-F238E27FC236}">
                <a16:creationId xmlns:a16="http://schemas.microsoft.com/office/drawing/2014/main" id="{3219FCD5-1FEC-47AC-9846-26E65AC5B438}"/>
              </a:ext>
            </a:extLst>
          </p:cNvPr>
          <p:cNvPicPr>
            <a:picLocks noChangeAspect="1"/>
          </p:cNvPicPr>
          <p:nvPr/>
        </p:nvPicPr>
        <p:blipFill>
          <a:blip r:embed="rId8"/>
          <a:stretch>
            <a:fillRect/>
          </a:stretch>
        </p:blipFill>
        <p:spPr>
          <a:xfrm>
            <a:off x="7504910" y="176982"/>
            <a:ext cx="1325998" cy="1326538"/>
          </a:xfrm>
          <a:prstGeom prst="rect">
            <a:avLst/>
          </a:prstGeom>
          <a:noFill/>
          <a:ln cap="flat">
            <a:noFill/>
          </a:ln>
        </p:spPr>
      </p:pic>
      <p:pic>
        <p:nvPicPr>
          <p:cNvPr id="20" name="Grafik 23" descr="Ein Bild, das Raum, Zeichnung enthält.&#10;&#10;Automatisch generierte Beschreibung">
            <a:extLst>
              <a:ext uri="{FF2B5EF4-FFF2-40B4-BE49-F238E27FC236}">
                <a16:creationId xmlns:a16="http://schemas.microsoft.com/office/drawing/2014/main" id="{C3682ED5-F01C-4446-AC52-B06EC50FEA2A}"/>
              </a:ext>
            </a:extLst>
          </p:cNvPr>
          <p:cNvPicPr>
            <a:picLocks noChangeAspect="1"/>
          </p:cNvPicPr>
          <p:nvPr/>
        </p:nvPicPr>
        <p:blipFill>
          <a:blip r:embed="rId9"/>
          <a:stretch>
            <a:fillRect/>
          </a:stretch>
        </p:blipFill>
        <p:spPr>
          <a:xfrm>
            <a:off x="589376" y="189271"/>
            <a:ext cx="1325998" cy="1326538"/>
          </a:xfrm>
          <a:prstGeom prst="rect">
            <a:avLst/>
          </a:prstGeom>
          <a:noFill/>
          <a:ln cap="flat">
            <a:noFill/>
          </a:ln>
        </p:spPr>
      </p:pic>
      <p:sp>
        <p:nvSpPr>
          <p:cNvPr id="7" name="Text Box 19">
            <a:extLst>
              <a:ext uri="{FF2B5EF4-FFF2-40B4-BE49-F238E27FC236}">
                <a16:creationId xmlns:a16="http://schemas.microsoft.com/office/drawing/2014/main" id="{4D3F4F23-DCBB-4A12-9B8E-265C5AC47C8D}"/>
              </a:ext>
            </a:extLst>
          </p:cNvPr>
          <p:cNvSpPr txBox="1">
            <a:spLocks noChangeArrowheads="1"/>
          </p:cNvSpPr>
          <p:nvPr/>
        </p:nvSpPr>
        <p:spPr bwMode="auto">
          <a:xfrm>
            <a:off x="407988" y="1752600"/>
            <a:ext cx="6424612"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de-DE" altLang="de-DE" sz="2400" b="1"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Impressum</a:t>
            </a:r>
            <a:endParaRPr kumimoji="0" lang="de-DE" altLang="de-DE" sz="2000" b="1" i="0" u="none" strike="noStrike" kern="1200" cap="none" spc="0" normalizeH="0" baseline="0" noProof="0" dirty="0">
              <a:ln>
                <a:noFill/>
              </a:ln>
              <a:solidFill>
                <a:srgbClr val="2A6431"/>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Projekt „Gemeinde 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Januar 2021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Text &amp; Layout: Anne Römpke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Grafik &amp; Gestaltung: Alluvium@posteo.de</a:t>
            </a:r>
          </a:p>
          <a:p>
            <a:pPr lvl="0" defTabSz="914400" eaLnBrk="0" fontAlgn="base" hangingPunct="0">
              <a:spcBef>
                <a:spcPct val="0"/>
              </a:spcBef>
              <a:spcAft>
                <a:spcPct val="0"/>
              </a:spcAft>
              <a:defRPr/>
            </a:pPr>
            <a:r>
              <a:rPr lang="de-DE" altLang="de-DE" sz="1500" dirty="0">
                <a:solidFill>
                  <a:srgbClr val="EBFCD7"/>
                </a:solidFill>
                <a:latin typeface="Calibri" panose="020F0502020204030204" pitchFamily="34" charset="0"/>
              </a:rPr>
              <a:t>Bildmaterial von https://www.flaticon.com/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 —2021— Gemeinde N. All </a:t>
            </a:r>
            <a:r>
              <a:rPr kumimoji="0" lang="de-DE" altLang="de-DE" sz="1500" b="0" i="0" u="none" strike="noStrike" kern="1200" cap="none" spc="0" normalizeH="0" baseline="0" noProof="0" dirty="0" err="1">
                <a:ln>
                  <a:noFill/>
                </a:ln>
                <a:solidFill>
                  <a:srgbClr val="EBFCD7"/>
                </a:solidFill>
                <a:effectLst/>
                <a:uLnTx/>
                <a:uFillTx/>
                <a:latin typeface="Calibri" panose="020F0502020204030204" pitchFamily="34" charset="0"/>
                <a:ea typeface="+mn-ea"/>
                <a:cs typeface="+mn-cs"/>
              </a:rPr>
              <a:t>rights</a:t>
            </a: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 </a:t>
            </a:r>
            <a:r>
              <a:rPr kumimoji="0" lang="de-DE" altLang="de-DE" sz="1500" b="0" i="0" u="none" strike="noStrike" kern="1200" cap="none" spc="0" normalizeH="0" baseline="0" noProof="0" dirty="0" err="1">
                <a:ln>
                  <a:noFill/>
                </a:ln>
                <a:solidFill>
                  <a:srgbClr val="EBFCD7"/>
                </a:solidFill>
                <a:effectLst/>
                <a:uLnTx/>
                <a:uFillTx/>
                <a:latin typeface="Calibri" panose="020F0502020204030204" pitchFamily="34" charset="0"/>
                <a:ea typeface="+mn-ea"/>
                <a:cs typeface="+mn-cs"/>
              </a:rPr>
              <a:t>reserved</a:t>
            </a: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err="1">
                <a:ln>
                  <a:noFill/>
                </a:ln>
                <a:solidFill>
                  <a:srgbClr val="EBFCD7"/>
                </a:solidFill>
                <a:effectLst/>
                <a:uLnTx/>
                <a:uFillTx/>
                <a:latin typeface="Calibri" panose="020F0502020204030204" pitchFamily="34" charset="0"/>
                <a:ea typeface="+mn-ea"/>
                <a:cs typeface="+mn-cs"/>
              </a:rPr>
              <a:t>Licensed</a:t>
            </a: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 </a:t>
            </a:r>
            <a:r>
              <a:rPr kumimoji="0" lang="de-DE" altLang="de-DE" sz="1500" b="0" i="0" u="none" strike="noStrike" kern="1200" cap="none" spc="0" normalizeH="0" baseline="0" noProof="0" dirty="0" err="1">
                <a:ln>
                  <a:noFill/>
                </a:ln>
                <a:solidFill>
                  <a:srgbClr val="EBFCD7"/>
                </a:solidFill>
                <a:effectLst/>
                <a:uLnTx/>
                <a:uFillTx/>
                <a:latin typeface="Calibri" panose="020F0502020204030204" pitchFamily="34" charset="0"/>
                <a:ea typeface="+mn-ea"/>
                <a:cs typeface="+mn-cs"/>
              </a:rPr>
              <a:t>to</a:t>
            </a: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 </a:t>
            </a:r>
            <a:r>
              <a:rPr kumimoji="0" lang="de-DE" altLang="de-DE" sz="1500" b="0" i="0" u="none" strike="noStrike" kern="1200" cap="none" spc="0" normalizeH="0" baseline="0" noProof="0" dirty="0" err="1">
                <a:ln>
                  <a:noFill/>
                </a:ln>
                <a:solidFill>
                  <a:srgbClr val="EBFCD7"/>
                </a:solidFill>
                <a:effectLst/>
                <a:uLnTx/>
                <a:uFillTx/>
                <a:latin typeface="Calibri" panose="020F0502020204030204" pitchFamily="34" charset="0"/>
                <a:ea typeface="+mn-ea"/>
                <a:cs typeface="+mn-cs"/>
              </a:rPr>
              <a:t>the</a:t>
            </a: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 European Union </a:t>
            </a:r>
            <a:r>
              <a:rPr kumimoji="0" lang="de-DE" altLang="de-DE" sz="1500" b="0" i="0" u="none" strike="noStrike" kern="1200" cap="none" spc="0" normalizeH="0" baseline="0" noProof="0" dirty="0" err="1">
                <a:ln>
                  <a:noFill/>
                </a:ln>
                <a:solidFill>
                  <a:srgbClr val="EBFCD7"/>
                </a:solidFill>
                <a:effectLst/>
                <a:uLnTx/>
                <a:uFillTx/>
                <a:latin typeface="Calibri" panose="020F0502020204030204" pitchFamily="34" charset="0"/>
                <a:ea typeface="+mn-ea"/>
                <a:cs typeface="+mn-cs"/>
              </a:rPr>
              <a:t>under</a:t>
            </a: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 </a:t>
            </a:r>
            <a:r>
              <a:rPr kumimoji="0" lang="de-DE" altLang="de-DE" sz="1500" b="0" i="0" u="none" strike="noStrike" kern="1200" cap="none" spc="0" normalizeH="0" baseline="0" noProof="0" dirty="0" err="1">
                <a:ln>
                  <a:noFill/>
                </a:ln>
                <a:solidFill>
                  <a:srgbClr val="EBFCD7"/>
                </a:solidFill>
                <a:effectLst/>
                <a:uLnTx/>
                <a:uFillTx/>
                <a:latin typeface="Calibri" panose="020F0502020204030204" pitchFamily="34" charset="0"/>
                <a:ea typeface="+mn-ea"/>
                <a:cs typeface="+mn-cs"/>
              </a:rPr>
              <a:t>conditions</a:t>
            </a: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500" b="1" i="0" u="none" strike="noStrike" kern="1200" cap="none" spc="0" normalizeH="0" baseline="0" noProof="0" dirty="0">
              <a:ln>
                <a:noFill/>
              </a:ln>
              <a:solidFill>
                <a:srgbClr val="387C5A"/>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500" b="1" i="0" u="none" strike="noStrike" kern="1200" cap="none" spc="0" normalizeH="0" baseline="0" noProof="0" dirty="0">
              <a:ln>
                <a:noFill/>
              </a:ln>
              <a:solidFill>
                <a:srgbClr val="387C5A"/>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1"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Träger: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Gefördert durch die Europäische Union, das BMZ,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500" b="0" i="0" u="none" strike="noStrike" kern="1200" cap="none" spc="0" normalizeH="0" baseline="0" noProof="0" dirty="0">
                <a:ln>
                  <a:noFill/>
                </a:ln>
                <a:solidFill>
                  <a:srgbClr val="EBFCD7"/>
                </a:solidFill>
                <a:effectLst/>
                <a:uLnTx/>
                <a:uFillTx/>
                <a:latin typeface="Calibri" panose="020F0502020204030204" pitchFamily="34" charset="0"/>
                <a:ea typeface="+mn-ea"/>
                <a:cs typeface="+mn-cs"/>
              </a:rPr>
              <a:t>NOPLANETB und die Stiftung Nord-Süd-Brücken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400" b="1" i="0" u="none" strike="noStrike" kern="1200" cap="none" spc="0" normalizeH="0" baseline="0" noProof="0" dirty="0">
              <a:ln>
                <a:noFill/>
              </a:ln>
              <a:solidFill>
                <a:srgbClr val="387C5A"/>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1026" name="Picture 2">
            <a:extLst>
              <a:ext uri="{FF2B5EF4-FFF2-40B4-BE49-F238E27FC236}">
                <a16:creationId xmlns:a16="http://schemas.microsoft.com/office/drawing/2014/main" id="{4D867D5F-4AE2-4181-9D8B-99FABC2E77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687119">
            <a:off x="5014509" y="2150206"/>
            <a:ext cx="3921798" cy="385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 Box 3">
            <a:extLst>
              <a:ext uri="{FF2B5EF4-FFF2-40B4-BE49-F238E27FC236}">
                <a16:creationId xmlns:a16="http://schemas.microsoft.com/office/drawing/2014/main" id="{358CE65F-A38E-48A6-B778-F963B14C3F4C}"/>
              </a:ext>
            </a:extLst>
          </p:cNvPr>
          <p:cNvSpPr txBox="1">
            <a:spLocks noChangeArrowheads="1"/>
          </p:cNvSpPr>
          <p:nvPr/>
        </p:nvSpPr>
        <p:spPr bwMode="auto">
          <a:xfrm>
            <a:off x="6037051" y="3092450"/>
            <a:ext cx="3044825"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2200" b="1"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Kontakt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Anne Römpke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Email: info@gemeinde-n.de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Web:  www.gemeinde-n.de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Für Fragen, Anregungen oder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Wünsche  stehen wir gerne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dirty="0">
                <a:ln>
                  <a:noFill/>
                </a:ln>
                <a:solidFill>
                  <a:srgbClr val="2A6431"/>
                </a:solidFill>
                <a:effectLst/>
                <a:uLnTx/>
                <a:uFillTx/>
                <a:latin typeface="Calibri" panose="020F0502020204030204" pitchFamily="34" charset="0"/>
                <a:ea typeface="+mn-ea"/>
                <a:cs typeface="+mn-cs"/>
              </a:rPr>
              <a:t>zur Verfügung.</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3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ppt_w</p:attrName>
                                        </p:attrNameLst>
                                      </p:cBhvr>
                                      <p:tavLst>
                                        <p:tav tm="0">
                                          <p:val>
                                            <p:fltVal val="0"/>
                                          </p:val>
                                        </p:tav>
                                        <p:tav tm="100000">
                                          <p:val>
                                            <p:strVal val="#ppt_w"/>
                                          </p:val>
                                        </p:tav>
                                      </p:tavLst>
                                    </p:anim>
                                    <p:anim calcmode="lin" valueType="num">
                                      <p:cBhvr>
                                        <p:cTn id="8" dur="250" fill="hold"/>
                                        <p:tgtEl>
                                          <p:spTgt spid="20"/>
                                        </p:tgtEl>
                                        <p:attrNameLst>
                                          <p:attrName>ppt_h</p:attrName>
                                        </p:attrNameLst>
                                      </p:cBhvr>
                                      <p:tavLst>
                                        <p:tav tm="0">
                                          <p:val>
                                            <p:fltVal val="0"/>
                                          </p:val>
                                        </p:tav>
                                        <p:tav tm="100000">
                                          <p:val>
                                            <p:strVal val="#ppt_h"/>
                                          </p:val>
                                        </p:tav>
                                      </p:tavLst>
                                    </p:anim>
                                    <p:animEffect transition="in" filter="fade">
                                      <p:cBhvr>
                                        <p:cTn id="9" dur="250"/>
                                        <p:tgtEl>
                                          <p:spTgt spid="20"/>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50" fill="hold"/>
                                        <p:tgtEl>
                                          <p:spTgt spid="14"/>
                                        </p:tgtEl>
                                        <p:attrNameLst>
                                          <p:attrName>ppt_w</p:attrName>
                                        </p:attrNameLst>
                                      </p:cBhvr>
                                      <p:tavLst>
                                        <p:tav tm="0">
                                          <p:val>
                                            <p:fltVal val="0"/>
                                          </p:val>
                                        </p:tav>
                                        <p:tav tm="100000">
                                          <p:val>
                                            <p:strVal val="#ppt_w"/>
                                          </p:val>
                                        </p:tav>
                                      </p:tavLst>
                                    </p:anim>
                                    <p:anim calcmode="lin" valueType="num">
                                      <p:cBhvr>
                                        <p:cTn id="14" dur="250" fill="hold"/>
                                        <p:tgtEl>
                                          <p:spTgt spid="14"/>
                                        </p:tgtEl>
                                        <p:attrNameLst>
                                          <p:attrName>ppt_h</p:attrName>
                                        </p:attrNameLst>
                                      </p:cBhvr>
                                      <p:tavLst>
                                        <p:tav tm="0">
                                          <p:val>
                                            <p:fltVal val="0"/>
                                          </p:val>
                                        </p:tav>
                                        <p:tav tm="100000">
                                          <p:val>
                                            <p:strVal val="#ppt_h"/>
                                          </p:val>
                                        </p:tav>
                                      </p:tavLst>
                                    </p:anim>
                                    <p:animEffect transition="in" filter="fade">
                                      <p:cBhvr>
                                        <p:cTn id="15" dur="250"/>
                                        <p:tgtEl>
                                          <p:spTgt spid="1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fltVal val="0"/>
                                          </p:val>
                                        </p:tav>
                                        <p:tav tm="100000">
                                          <p:val>
                                            <p:strVal val="#ppt_w"/>
                                          </p:val>
                                        </p:tav>
                                      </p:tavLst>
                                    </p:anim>
                                    <p:anim calcmode="lin" valueType="num">
                                      <p:cBhvr>
                                        <p:cTn id="20" dur="250" fill="hold"/>
                                        <p:tgtEl>
                                          <p:spTgt spid="16"/>
                                        </p:tgtEl>
                                        <p:attrNameLst>
                                          <p:attrName>ppt_h</p:attrName>
                                        </p:attrNameLst>
                                      </p:cBhvr>
                                      <p:tavLst>
                                        <p:tav tm="0">
                                          <p:val>
                                            <p:fltVal val="0"/>
                                          </p:val>
                                        </p:tav>
                                        <p:tav tm="100000">
                                          <p:val>
                                            <p:strVal val="#ppt_h"/>
                                          </p:val>
                                        </p:tav>
                                      </p:tavLst>
                                    </p:anim>
                                    <p:animEffect transition="in" filter="fade">
                                      <p:cBhvr>
                                        <p:cTn id="21" dur="250"/>
                                        <p:tgtEl>
                                          <p:spTgt spid="16"/>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ppt_w</p:attrName>
                                        </p:attrNameLst>
                                      </p:cBhvr>
                                      <p:tavLst>
                                        <p:tav tm="0">
                                          <p:val>
                                            <p:fltVal val="0"/>
                                          </p:val>
                                        </p:tav>
                                        <p:tav tm="100000">
                                          <p:val>
                                            <p:strVal val="#ppt_w"/>
                                          </p:val>
                                        </p:tav>
                                      </p:tavLst>
                                    </p:anim>
                                    <p:anim calcmode="lin" valueType="num">
                                      <p:cBhvr>
                                        <p:cTn id="32" dur="250" fill="hold"/>
                                        <p:tgtEl>
                                          <p:spTgt spid="18"/>
                                        </p:tgtEl>
                                        <p:attrNameLst>
                                          <p:attrName>ppt_h</p:attrName>
                                        </p:attrNameLst>
                                      </p:cBhvr>
                                      <p:tavLst>
                                        <p:tav tm="0">
                                          <p:val>
                                            <p:fltVal val="0"/>
                                          </p:val>
                                        </p:tav>
                                        <p:tav tm="100000">
                                          <p:val>
                                            <p:strVal val="#ppt_h"/>
                                          </p:val>
                                        </p:tav>
                                      </p:tavLst>
                                    </p:anim>
                                    <p:animEffect transition="in" filter="fade">
                                      <p:cBhvr>
                                        <p:cTn id="33" dur="250"/>
                                        <p:tgtEl>
                                          <p:spTgt spid="18"/>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 fill="hold"/>
                                        <p:tgtEl>
                                          <p:spTgt spid="1026"/>
                                        </p:tgtEl>
                                        <p:attrNameLst>
                                          <p:attrName>ppt_w</p:attrName>
                                        </p:attrNameLst>
                                      </p:cBhvr>
                                      <p:tavLst>
                                        <p:tav tm="0">
                                          <p:val>
                                            <p:fltVal val="0"/>
                                          </p:val>
                                        </p:tav>
                                        <p:tav tm="100000">
                                          <p:val>
                                            <p:strVal val="#ppt_w"/>
                                          </p:val>
                                        </p:tav>
                                      </p:tavLst>
                                    </p:anim>
                                    <p:anim calcmode="lin" valueType="num">
                                      <p:cBhvr>
                                        <p:cTn id="43" dur="500" fill="hold"/>
                                        <p:tgtEl>
                                          <p:spTgt spid="1026"/>
                                        </p:tgtEl>
                                        <p:attrNameLst>
                                          <p:attrName>ppt_h</p:attrName>
                                        </p:attrNameLst>
                                      </p:cBhvr>
                                      <p:tavLst>
                                        <p:tav tm="0">
                                          <p:val>
                                            <p:fltVal val="0"/>
                                          </p:val>
                                        </p:tav>
                                        <p:tav tm="100000">
                                          <p:val>
                                            <p:strVal val="#ppt_h"/>
                                          </p:val>
                                        </p:tav>
                                      </p:tavLst>
                                    </p:anim>
                                    <p:animEffect transition="in" filter="fade">
                                      <p:cBhvr>
                                        <p:cTn id="44" dur="500"/>
                                        <p:tgtEl>
                                          <p:spTgt spid="10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Screenshot enthält.&#10;&#10;Automatisch generierte Beschreibung">
            <a:extLst>
              <a:ext uri="{FF2B5EF4-FFF2-40B4-BE49-F238E27FC236}">
                <a16:creationId xmlns:a16="http://schemas.microsoft.com/office/drawing/2014/main" id="{2F9930C0-F28F-49B2-8A62-4229D98D1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17" y="612877"/>
            <a:ext cx="8911566" cy="4984955"/>
          </a:xfrm>
          <a:prstGeom prst="rect">
            <a:avLst/>
          </a:prstGeom>
        </p:spPr>
      </p:pic>
      <p:sp>
        <p:nvSpPr>
          <p:cNvPr id="5" name="Rechteck 4">
            <a:extLst>
              <a:ext uri="{FF2B5EF4-FFF2-40B4-BE49-F238E27FC236}">
                <a16:creationId xmlns:a16="http://schemas.microsoft.com/office/drawing/2014/main" id="{88E84BC7-8A56-4399-BF10-FA86293C8607}"/>
              </a:ext>
            </a:extLst>
          </p:cNvPr>
          <p:cNvSpPr/>
          <p:nvPr/>
        </p:nvSpPr>
        <p:spPr>
          <a:xfrm>
            <a:off x="116217" y="1872343"/>
            <a:ext cx="8911566"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spTree>
    <p:extLst>
      <p:ext uri="{BB962C8B-B14F-4D97-AF65-F5344CB8AC3E}">
        <p14:creationId xmlns:p14="http://schemas.microsoft.com/office/powerpoint/2010/main" val="178084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C955"/>
        </a:solidFill>
        <a:effectLst/>
      </p:bgPr>
    </p:bg>
    <p:spTree>
      <p:nvGrpSpPr>
        <p:cNvPr id="1" name=""/>
        <p:cNvGrpSpPr/>
        <p:nvPr/>
      </p:nvGrpSpPr>
      <p:grpSpPr>
        <a:xfrm>
          <a:off x="0" y="0"/>
          <a:ext cx="0" cy="0"/>
          <a:chOff x="0" y="0"/>
          <a:chExt cx="0" cy="0"/>
        </a:xfrm>
      </p:grpSpPr>
      <p:pic>
        <p:nvPicPr>
          <p:cNvPr id="3" name="Grafik 18" descr="Ein Bild, das Monitor, Bildschirm, Wasser, groß enthält.&#10;&#10;Automatisch generierte Beschreibung">
            <a:extLst>
              <a:ext uri="{FF2B5EF4-FFF2-40B4-BE49-F238E27FC236}">
                <a16:creationId xmlns:a16="http://schemas.microsoft.com/office/drawing/2014/main" id="{34ED3A7E-82A6-4371-B8D0-29408643E6C2}"/>
              </a:ext>
            </a:extLst>
          </p:cNvPr>
          <p:cNvPicPr>
            <a:picLocks noChangeAspect="1"/>
          </p:cNvPicPr>
          <p:nvPr/>
        </p:nvPicPr>
        <p:blipFill>
          <a:blip r:embed="rId3"/>
          <a:srcRect r="3664"/>
          <a:stretch>
            <a:fillRect/>
          </a:stretch>
        </p:blipFill>
        <p:spPr>
          <a:xfrm flipH="1">
            <a:off x="272763" y="5747541"/>
            <a:ext cx="4859674" cy="821596"/>
          </a:xfrm>
          <a:prstGeom prst="rect">
            <a:avLst/>
          </a:prstGeom>
          <a:noFill/>
          <a:ln cap="flat">
            <a:noFill/>
          </a:ln>
        </p:spPr>
      </p:pic>
      <p:sp>
        <p:nvSpPr>
          <p:cNvPr id="2" name="Rechteck 1">
            <a:extLst>
              <a:ext uri="{FF2B5EF4-FFF2-40B4-BE49-F238E27FC236}">
                <a16:creationId xmlns:a16="http://schemas.microsoft.com/office/drawing/2014/main" id="{B5034D62-D8AB-46C2-B0FF-78A7A43159F5}"/>
              </a:ext>
            </a:extLst>
          </p:cNvPr>
          <p:cNvSpPr/>
          <p:nvPr/>
        </p:nvSpPr>
        <p:spPr>
          <a:xfrm>
            <a:off x="1585310" y="5701397"/>
            <a:ext cx="2499831"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Ist-Zustand</a:t>
            </a:r>
          </a:p>
        </p:txBody>
      </p:sp>
      <p:pic>
        <p:nvPicPr>
          <p:cNvPr id="5" name="Grafik 18" descr="Ein Bild, das Monitor, Bildschirm, Wasser, groß enthält.&#10;&#10;Automatisch generierte Beschreibung">
            <a:extLst>
              <a:ext uri="{FF2B5EF4-FFF2-40B4-BE49-F238E27FC236}">
                <a16:creationId xmlns:a16="http://schemas.microsoft.com/office/drawing/2014/main" id="{D3EA6495-CEC9-493A-9373-705CE143A1D7}"/>
              </a:ext>
            </a:extLst>
          </p:cNvPr>
          <p:cNvPicPr>
            <a:picLocks noChangeAspect="1"/>
          </p:cNvPicPr>
          <p:nvPr/>
        </p:nvPicPr>
        <p:blipFill>
          <a:blip r:embed="rId3"/>
          <a:srcRect r="3664"/>
          <a:stretch>
            <a:fillRect/>
          </a:stretch>
        </p:blipFill>
        <p:spPr>
          <a:xfrm flipH="1">
            <a:off x="1954082" y="4856490"/>
            <a:ext cx="4859674" cy="821596"/>
          </a:xfrm>
          <a:prstGeom prst="rect">
            <a:avLst/>
          </a:prstGeom>
          <a:noFill/>
          <a:ln cap="flat">
            <a:noFill/>
          </a:ln>
        </p:spPr>
      </p:pic>
      <p:sp>
        <p:nvSpPr>
          <p:cNvPr id="6" name="Rechteck 5">
            <a:extLst>
              <a:ext uri="{FF2B5EF4-FFF2-40B4-BE49-F238E27FC236}">
                <a16:creationId xmlns:a16="http://schemas.microsoft.com/office/drawing/2014/main" id="{3856B4C6-46BF-4254-8D4B-D3F928CEF5D6}"/>
              </a:ext>
            </a:extLst>
          </p:cNvPr>
          <p:cNvSpPr/>
          <p:nvPr/>
        </p:nvSpPr>
        <p:spPr>
          <a:xfrm>
            <a:off x="2897654" y="4780889"/>
            <a:ext cx="3434322"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Wunsch-Zustand</a:t>
            </a:r>
          </a:p>
        </p:txBody>
      </p:sp>
      <p:pic>
        <p:nvPicPr>
          <p:cNvPr id="8" name="Grafik 18" descr="Ein Bild, das Monitor, Bildschirm, Wasser, groß enthält.&#10;&#10;Automatisch generierte Beschreibung">
            <a:extLst>
              <a:ext uri="{FF2B5EF4-FFF2-40B4-BE49-F238E27FC236}">
                <a16:creationId xmlns:a16="http://schemas.microsoft.com/office/drawing/2014/main" id="{07C25295-20CF-4224-A3C9-6E7D5037F36C}"/>
              </a:ext>
            </a:extLst>
          </p:cNvPr>
          <p:cNvPicPr>
            <a:picLocks noChangeAspect="1"/>
          </p:cNvPicPr>
          <p:nvPr/>
        </p:nvPicPr>
        <p:blipFill>
          <a:blip r:embed="rId3"/>
          <a:srcRect r="3664"/>
          <a:stretch>
            <a:fillRect/>
          </a:stretch>
        </p:blipFill>
        <p:spPr>
          <a:xfrm flipH="1">
            <a:off x="3451122" y="3958005"/>
            <a:ext cx="4601175" cy="821596"/>
          </a:xfrm>
          <a:prstGeom prst="rect">
            <a:avLst/>
          </a:prstGeom>
          <a:noFill/>
          <a:ln cap="flat">
            <a:noFill/>
          </a:ln>
        </p:spPr>
      </p:pic>
      <p:sp>
        <p:nvSpPr>
          <p:cNvPr id="9" name="Rechteck 8">
            <a:extLst>
              <a:ext uri="{FF2B5EF4-FFF2-40B4-BE49-F238E27FC236}">
                <a16:creationId xmlns:a16="http://schemas.microsoft.com/office/drawing/2014/main" id="{6A9E1F43-0E34-454D-9610-E18C30D55313}"/>
              </a:ext>
            </a:extLst>
          </p:cNvPr>
          <p:cNvSpPr/>
          <p:nvPr/>
        </p:nvSpPr>
        <p:spPr>
          <a:xfrm>
            <a:off x="4255787" y="3911861"/>
            <a:ext cx="3294193"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Ziele auswählen</a:t>
            </a:r>
          </a:p>
        </p:txBody>
      </p:sp>
      <p:pic>
        <p:nvPicPr>
          <p:cNvPr id="10" name="Grafik 18" descr="Ein Bild, das Monitor, Bildschirm, Wasser, groß enthält.&#10;&#10;Automatisch generierte Beschreibung">
            <a:extLst>
              <a:ext uri="{FF2B5EF4-FFF2-40B4-BE49-F238E27FC236}">
                <a16:creationId xmlns:a16="http://schemas.microsoft.com/office/drawing/2014/main" id="{07BF98BD-676D-4B7E-9254-58A164ADADAC}"/>
              </a:ext>
            </a:extLst>
          </p:cNvPr>
          <p:cNvPicPr>
            <a:picLocks noChangeAspect="1"/>
          </p:cNvPicPr>
          <p:nvPr/>
        </p:nvPicPr>
        <p:blipFill>
          <a:blip r:embed="rId3"/>
          <a:srcRect r="3664"/>
          <a:stretch>
            <a:fillRect/>
          </a:stretch>
        </p:blipFill>
        <p:spPr>
          <a:xfrm flipH="1">
            <a:off x="4807973" y="3021461"/>
            <a:ext cx="4136840" cy="821596"/>
          </a:xfrm>
          <a:prstGeom prst="rect">
            <a:avLst/>
          </a:prstGeom>
          <a:noFill/>
          <a:ln cap="flat">
            <a:noFill/>
          </a:ln>
        </p:spPr>
      </p:pic>
      <p:sp>
        <p:nvSpPr>
          <p:cNvPr id="11" name="Rechteck 10">
            <a:extLst>
              <a:ext uri="{FF2B5EF4-FFF2-40B4-BE49-F238E27FC236}">
                <a16:creationId xmlns:a16="http://schemas.microsoft.com/office/drawing/2014/main" id="{96AACE23-CF75-4CE8-BD59-2406E3B2B08D}"/>
              </a:ext>
            </a:extLst>
          </p:cNvPr>
          <p:cNvSpPr/>
          <p:nvPr/>
        </p:nvSpPr>
        <p:spPr>
          <a:xfrm>
            <a:off x="5331723" y="2975357"/>
            <a:ext cx="2483729" cy="754694"/>
          </a:xfrm>
          <a:prstGeom prst="rect">
            <a:avLst/>
          </a:prstGeom>
        </p:spPr>
        <p:txBody>
          <a:bodyPr wrap="square">
            <a:spAutoFit/>
          </a:bodyPr>
          <a:lstStyle/>
          <a:p>
            <a:pPr lvl="0" defTabSz="914400">
              <a:lnSpc>
                <a:spcPct val="150000"/>
              </a:lnSpc>
              <a:buSzPct val="100000"/>
              <a:defRPr sz="1800" b="0" i="0" u="none" strike="noStrike" kern="0" cap="none" spc="0" baseline="0">
                <a:solidFill>
                  <a:srgbClr val="000000"/>
                </a:solidFill>
                <a:uFillTx/>
              </a:defRPr>
            </a:pPr>
            <a:r>
              <a:rPr lang="de-DE" sz="3200" b="1" dirty="0">
                <a:solidFill>
                  <a:schemeClr val="bg1"/>
                </a:solidFill>
              </a:rPr>
              <a:t>Erste Schritte</a:t>
            </a:r>
          </a:p>
        </p:txBody>
      </p:sp>
      <p:sp>
        <p:nvSpPr>
          <p:cNvPr id="12" name="Pfeil: nach rechts 15">
            <a:extLst>
              <a:ext uri="{FF2B5EF4-FFF2-40B4-BE49-F238E27FC236}">
                <a16:creationId xmlns:a16="http://schemas.microsoft.com/office/drawing/2014/main" id="{0B8B83E8-8A0A-4AEC-9D84-1AFF022F4A50}"/>
              </a:ext>
            </a:extLst>
          </p:cNvPr>
          <p:cNvSpPr/>
          <p:nvPr/>
        </p:nvSpPr>
        <p:spPr>
          <a:xfrm>
            <a:off x="6590481" y="2009314"/>
            <a:ext cx="2199797" cy="821597"/>
          </a:xfrm>
          <a:custGeom>
            <a:avLst>
              <a:gd name="f0" fmla="val 16873"/>
              <a:gd name="f1" fmla="val 554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chemeClr val="bg1"/>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2400" b="1" i="0" u="none" strike="noStrike" kern="1200" cap="none" spc="0" baseline="0" dirty="0">
              <a:solidFill>
                <a:srgbClr val="FFFFFF"/>
              </a:solidFill>
              <a:uFillTx/>
              <a:latin typeface="Calibri"/>
            </a:endParaRPr>
          </a:p>
        </p:txBody>
      </p:sp>
      <p:pic>
        <p:nvPicPr>
          <p:cNvPr id="14" name="Grafik 13">
            <a:extLst>
              <a:ext uri="{FF2B5EF4-FFF2-40B4-BE49-F238E27FC236}">
                <a16:creationId xmlns:a16="http://schemas.microsoft.com/office/drawing/2014/main" id="{22156654-E97D-4378-9FD8-5F7562066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145" y="1911093"/>
            <a:ext cx="1293879" cy="3035814"/>
          </a:xfrm>
          <a:prstGeom prst="rect">
            <a:avLst/>
          </a:prstGeom>
        </p:spPr>
      </p:pic>
    </p:spTree>
    <p:extLst>
      <p:ext uri="{BB962C8B-B14F-4D97-AF65-F5344CB8AC3E}">
        <p14:creationId xmlns:p14="http://schemas.microsoft.com/office/powerpoint/2010/main" val="353002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9722 0.12801 L -0.19722 0.12847 C -0.1967 0.09676 -0.19653 0.06528 -0.19531 0.0338 C -0.19531 0.02847 -0.19236 0.01921 -0.19132 0.01389 C -0.18993 0.00579 -0.18854 -0.0037 -0.18733 -0.01181 C -0.18663 -0.01759 -0.18611 -0.02315 -0.18524 -0.0287 C -0.18472 -0.03194 -0.18368 -0.03449 -0.18334 -0.0375 C -0.18177 -0.04491 -0.18316 -0.05463 -0.17934 -0.06019 C -0.17726 -0.06296 -0.17483 -0.06574 -0.17309 -0.06875 C -0.17136 -0.0713 -0.17066 -0.07477 -0.1691 -0.07708 C -0.15399 -0.09838 -0.17257 -0.05069 -0.14653 -0.10579 C -0.14514 -0.10856 -0.14462 -0.1125 -0.14254 -0.11435 C -0.13802 -0.11806 -0.12761 -0.1206 -0.12222 -0.12292 C -0.11788 -0.12477 -0.11007 -0.1287 -0.11007 -0.12847 C -0.10764 -0.13056 -0.1059 -0.13264 -0.10382 -0.13426 C -0.10191 -0.13565 -0.09983 -0.13634 -0.09757 -0.13704 C -0.0724 -0.14699 -0.08941 -0.13912 -0.07518 -0.14537 C -0.06997 -0.14468 -0.06441 -0.14421 -0.05886 -0.14282 C -0.05209 -0.14144 -0.04705 -0.13958 -0.04063 -0.13704 C -0.02795 -0.12523 -0.04045 -0.13843 -0.03038 -0.12292 C -0.02656 -0.1169 -0.02136 -0.1125 -0.01806 -0.10579 C -0.01684 -0.10301 -0.01528 -0.10023 -0.01406 -0.09722 C -0.0125 -0.09167 -0.0125 -0.08519 -0.01007 -0.08032 C -0.00486 -0.06921 -0.00677 -0.07477 -0.00399 -0.06296 C -0.00313 -0.05648 -0.00261 -0.04977 -0.00191 -0.04329 C -0.00139 -0.0375 -0.00018 -0.03171 1.94444E-6 -0.02593 C 0.00069 -0.01759 1.94444E-6 -0.0088 1.94444E-6 -0.00023 L 1.94444E-6 2.25514E-17 " pathEditMode="relative" rAng="0" ptsTypes="AAAAAAAAAAAAAAAAAAAAAAAAAAAA">
                                      <p:cBhvr>
                                        <p:cTn id="6" dur="1250" fill="hold"/>
                                        <p:tgtEl>
                                          <p:spTgt spid="14"/>
                                        </p:tgtEl>
                                        <p:attrNameLst>
                                          <p:attrName>ppt_x</p:attrName>
                                          <p:attrName>ppt_y</p:attrName>
                                        </p:attrNameLst>
                                      </p:cBhvr>
                                      <p:rCtr x="9878" y="-13657"/>
                                    </p:animMotion>
                                  </p:childTnLst>
                                </p:cTn>
                              </p:par>
                            </p:childTnLst>
                          </p:cTn>
                        </p:par>
                        <p:par>
                          <p:cTn id="7" fill="hold">
                            <p:stCondLst>
                              <p:cond delay="1250"/>
                            </p:stCondLst>
                            <p:childTnLst>
                              <p:par>
                                <p:cTn id="8" presetID="26" presetClass="emph" presetSubtype="0" fill="hold" nodeType="afterEffect">
                                  <p:stCondLst>
                                    <p:cond delay="50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Zeichnung enthält.&#10;&#10;Automatisch generierte Beschreibung">
            <a:extLst>
              <a:ext uri="{FF2B5EF4-FFF2-40B4-BE49-F238E27FC236}">
                <a16:creationId xmlns:a16="http://schemas.microsoft.com/office/drawing/2014/main" id="{93DF287A-9509-4318-B7AB-AD63CE6A7478}"/>
              </a:ext>
            </a:extLst>
          </p:cNvPr>
          <p:cNvPicPr>
            <a:picLocks noChangeAspect="1"/>
          </p:cNvPicPr>
          <p:nvPr/>
        </p:nvPicPr>
        <p:blipFill rotWithShape="1">
          <a:blip r:embed="rId3">
            <a:alphaModFix amt="20000"/>
          </a:blip>
          <a:srcRect l="18297" t="3794" b="7796"/>
          <a:stretch/>
        </p:blipFill>
        <p:spPr>
          <a:xfrm>
            <a:off x="0" y="1"/>
            <a:ext cx="1957382" cy="6858000"/>
          </a:xfrm>
          <a:prstGeom prst="rect">
            <a:avLst/>
          </a:prstGeom>
          <a:noFill/>
          <a:ln cap="flat">
            <a:noFill/>
          </a:ln>
        </p:spPr>
      </p:pic>
      <p:sp>
        <p:nvSpPr>
          <p:cNvPr id="2" name="Textfeld 1">
            <a:extLst>
              <a:ext uri="{FF2B5EF4-FFF2-40B4-BE49-F238E27FC236}">
                <a16:creationId xmlns:a16="http://schemas.microsoft.com/office/drawing/2014/main" id="{C91C525A-B0CB-4F76-AD02-30453C0910F7}"/>
              </a:ext>
            </a:extLst>
          </p:cNvPr>
          <p:cNvSpPr txBox="1"/>
          <p:nvPr/>
        </p:nvSpPr>
        <p:spPr>
          <a:xfrm>
            <a:off x="592562" y="588706"/>
            <a:ext cx="8325421" cy="1323439"/>
          </a:xfrm>
          <a:prstGeom prst="rect">
            <a:avLst/>
          </a:prstGeom>
          <a:noFill/>
        </p:spPr>
        <p:txBody>
          <a:bodyPr wrap="none" rtlCol="0">
            <a:spAutoFit/>
          </a:bodyPr>
          <a:lstStyle/>
          <a:p>
            <a:r>
              <a:rPr lang="de-DE" sz="4000" b="1" dirty="0">
                <a:solidFill>
                  <a:srgbClr val="286548"/>
                </a:solidFill>
              </a:rPr>
              <a:t>Wie sollte es sein?</a:t>
            </a:r>
          </a:p>
          <a:p>
            <a:r>
              <a:rPr lang="de-DE" sz="4000" b="1" dirty="0">
                <a:solidFill>
                  <a:srgbClr val="286548"/>
                </a:solidFill>
              </a:rPr>
              <a:t>Und wie kommen wir zu guten Zielen?</a:t>
            </a:r>
          </a:p>
        </p:txBody>
      </p:sp>
      <p:pic>
        <p:nvPicPr>
          <p:cNvPr id="7" name="Grafik 6" descr="Ein Bild, das Text, Schild, Uhr, Raum enthält.&#10;&#10;Automatisch generierte Beschreibung">
            <a:extLst>
              <a:ext uri="{FF2B5EF4-FFF2-40B4-BE49-F238E27FC236}">
                <a16:creationId xmlns:a16="http://schemas.microsoft.com/office/drawing/2014/main" id="{F877E8FF-D9FE-422D-A379-764251C9EA89}"/>
              </a:ext>
            </a:extLst>
          </p:cNvPr>
          <p:cNvPicPr>
            <a:picLocks noChangeAspect="1"/>
          </p:cNvPicPr>
          <p:nvPr/>
        </p:nvPicPr>
        <p:blipFill>
          <a:blip r:embed="rId4"/>
          <a:stretch>
            <a:fillRect/>
          </a:stretch>
        </p:blipFill>
        <p:spPr>
          <a:xfrm>
            <a:off x="531815" y="2552593"/>
            <a:ext cx="8456352" cy="4305406"/>
          </a:xfrm>
          <a:prstGeom prst="rect">
            <a:avLst/>
          </a:prstGeom>
          <a:noFill/>
          <a:ln cap="flat">
            <a:noFill/>
          </a:ln>
        </p:spPr>
      </p:pic>
      <p:pic>
        <p:nvPicPr>
          <p:cNvPr id="6" name="Grafik 5">
            <a:extLst>
              <a:ext uri="{FF2B5EF4-FFF2-40B4-BE49-F238E27FC236}">
                <a16:creationId xmlns:a16="http://schemas.microsoft.com/office/drawing/2014/main" id="{DA6BA4EE-54FB-4330-99B9-858488945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6" y="5180605"/>
            <a:ext cx="649545" cy="1652906"/>
          </a:xfrm>
          <a:prstGeom prst="rect">
            <a:avLst/>
          </a:prstGeom>
        </p:spPr>
      </p:pic>
    </p:spTree>
    <p:extLst>
      <p:ext uri="{BB962C8B-B14F-4D97-AF65-F5344CB8AC3E}">
        <p14:creationId xmlns:p14="http://schemas.microsoft.com/office/powerpoint/2010/main" val="220891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16" descr="Ein Bild, das Zeichnung enthält.&#10;&#10;Automatisch generierte Beschreibung">
            <a:extLst>
              <a:ext uri="{FF2B5EF4-FFF2-40B4-BE49-F238E27FC236}">
                <a16:creationId xmlns:a16="http://schemas.microsoft.com/office/drawing/2014/main" id="{BA3115C3-EC85-4310-9C41-935962759BA5}"/>
              </a:ext>
            </a:extLst>
          </p:cNvPr>
          <p:cNvPicPr>
            <a:picLocks noChangeAspect="1"/>
          </p:cNvPicPr>
          <p:nvPr/>
        </p:nvPicPr>
        <p:blipFill rotWithShape="1">
          <a:blip r:embed="rId3"/>
          <a:srcRect l="16136" t="4521" b="7736"/>
          <a:stretch/>
        </p:blipFill>
        <p:spPr>
          <a:xfrm>
            <a:off x="-18740" y="0"/>
            <a:ext cx="2009174" cy="6858000"/>
          </a:xfrm>
          <a:prstGeom prst="rect">
            <a:avLst/>
          </a:prstGeom>
          <a:noFill/>
          <a:ln cap="flat">
            <a:noFill/>
          </a:ln>
        </p:spPr>
      </p:pic>
      <p:sp>
        <p:nvSpPr>
          <p:cNvPr id="2" name="Textfeld 1">
            <a:extLst>
              <a:ext uri="{FF2B5EF4-FFF2-40B4-BE49-F238E27FC236}">
                <a16:creationId xmlns:a16="http://schemas.microsoft.com/office/drawing/2014/main" id="{0BA42284-C619-40E6-A5DA-B1C75A902A1C}"/>
              </a:ext>
            </a:extLst>
          </p:cNvPr>
          <p:cNvSpPr txBox="1"/>
          <p:nvPr/>
        </p:nvSpPr>
        <p:spPr>
          <a:xfrm>
            <a:off x="1725648" y="543478"/>
            <a:ext cx="4223849" cy="1046440"/>
          </a:xfrm>
          <a:prstGeom prst="rect">
            <a:avLst/>
          </a:prstGeom>
          <a:noFill/>
        </p:spPr>
        <p:txBody>
          <a:bodyPr wrap="square" rtlCol="0">
            <a:spAutoFit/>
          </a:bodyPr>
          <a:lstStyle/>
          <a:p>
            <a:r>
              <a:rPr lang="de-DE" sz="4400" b="1" dirty="0">
                <a:solidFill>
                  <a:srgbClr val="29630E"/>
                </a:solidFill>
              </a:rPr>
              <a:t>Ablauf</a:t>
            </a:r>
            <a:endParaRPr lang="de-DE" sz="4400" dirty="0">
              <a:solidFill>
                <a:srgbClr val="29630E"/>
              </a:solidFill>
            </a:endParaRPr>
          </a:p>
          <a:p>
            <a:endParaRPr lang="de-DE" dirty="0"/>
          </a:p>
        </p:txBody>
      </p:sp>
      <p:sp>
        <p:nvSpPr>
          <p:cNvPr id="5" name="Textfeld 4">
            <a:extLst>
              <a:ext uri="{FF2B5EF4-FFF2-40B4-BE49-F238E27FC236}">
                <a16:creationId xmlns:a16="http://schemas.microsoft.com/office/drawing/2014/main" id="{63A1CAF9-D7C7-4DF4-B5BF-22762B37819B}"/>
              </a:ext>
            </a:extLst>
          </p:cNvPr>
          <p:cNvSpPr txBox="1"/>
          <p:nvPr/>
        </p:nvSpPr>
        <p:spPr>
          <a:xfrm>
            <a:off x="1543923" y="1589918"/>
            <a:ext cx="7721599" cy="5262979"/>
          </a:xfrm>
          <a:prstGeom prst="rect">
            <a:avLst/>
          </a:prstGeom>
          <a:noFill/>
        </p:spPr>
        <p:txBody>
          <a:bodyPr wrap="square" rtlCol="0">
            <a:spAutoFit/>
          </a:bodyPr>
          <a:lstStyle/>
          <a:p>
            <a:r>
              <a:rPr lang="de-DE" sz="2800" b="1" dirty="0">
                <a:solidFill>
                  <a:srgbClr val="29630E"/>
                </a:solidFill>
              </a:rPr>
              <a:t>     Ziele auswählen wie ein Roboter</a:t>
            </a:r>
          </a:p>
          <a:p>
            <a:r>
              <a:rPr lang="de-DE" sz="2800" dirty="0"/>
              <a:t>       Was ist besonders effektiv?</a:t>
            </a:r>
          </a:p>
          <a:p>
            <a:endParaRPr lang="de-DE" sz="2800" b="1" dirty="0">
              <a:solidFill>
                <a:srgbClr val="286548"/>
              </a:solidFill>
            </a:endParaRPr>
          </a:p>
          <a:p>
            <a:r>
              <a:rPr lang="de-DE" sz="2800" b="1" dirty="0">
                <a:solidFill>
                  <a:srgbClr val="29630E"/>
                </a:solidFill>
              </a:rPr>
              <a:t>       Ziele auswählen als lebendige Gemeinde</a:t>
            </a:r>
          </a:p>
          <a:p>
            <a:r>
              <a:rPr lang="de-DE" sz="2800" dirty="0"/>
              <a:t>        Was ist für unsere Gemeinde richtig?</a:t>
            </a:r>
            <a:endParaRPr lang="de-DE" sz="2800" b="1" dirty="0">
              <a:solidFill>
                <a:srgbClr val="29630E"/>
              </a:solidFill>
            </a:endParaRPr>
          </a:p>
          <a:p>
            <a:endParaRPr lang="de-DE" sz="2800" b="1" dirty="0">
              <a:solidFill>
                <a:srgbClr val="286548"/>
              </a:solidFill>
            </a:endParaRPr>
          </a:p>
          <a:p>
            <a:r>
              <a:rPr lang="de-DE" sz="2800" b="1" dirty="0">
                <a:solidFill>
                  <a:srgbClr val="286548"/>
                </a:solidFill>
              </a:rPr>
              <a:t>       </a:t>
            </a:r>
            <a:r>
              <a:rPr lang="de-DE" sz="2800" b="1" dirty="0">
                <a:solidFill>
                  <a:srgbClr val="29630E"/>
                </a:solidFill>
              </a:rPr>
              <a:t>Fragen und Diskussion</a:t>
            </a:r>
          </a:p>
          <a:p>
            <a:endParaRPr lang="de-DE" sz="2800" b="1" dirty="0">
              <a:solidFill>
                <a:srgbClr val="286548"/>
              </a:solidFill>
            </a:endParaRPr>
          </a:p>
          <a:p>
            <a:r>
              <a:rPr lang="de-DE" sz="2800" b="1" dirty="0">
                <a:solidFill>
                  <a:srgbClr val="29630E"/>
                </a:solidFill>
              </a:rPr>
              <a:t>    Von der Gemeinde Musterdorf zu uns</a:t>
            </a:r>
          </a:p>
          <a:p>
            <a:r>
              <a:rPr lang="de-DE" sz="2800" b="1" dirty="0">
                <a:solidFill>
                  <a:srgbClr val="286548"/>
                </a:solidFill>
              </a:rPr>
              <a:t>  </a:t>
            </a:r>
            <a:r>
              <a:rPr lang="de-DE" sz="2800" dirty="0"/>
              <a:t>Gemeinsames bearbeiten der Fragen</a:t>
            </a:r>
          </a:p>
          <a:p>
            <a:endParaRPr lang="de-DE" sz="2800" dirty="0"/>
          </a:p>
          <a:p>
            <a:r>
              <a:rPr lang="de-DE" sz="2800" b="1" dirty="0">
                <a:solidFill>
                  <a:srgbClr val="29630E"/>
                </a:solidFill>
              </a:rPr>
              <a:t>   </a:t>
            </a:r>
            <a:endParaRPr lang="de-DE" sz="2800" dirty="0"/>
          </a:p>
        </p:txBody>
      </p:sp>
      <p:pic>
        <p:nvPicPr>
          <p:cNvPr id="7" name="Grafik 6">
            <a:extLst>
              <a:ext uri="{FF2B5EF4-FFF2-40B4-BE49-F238E27FC236}">
                <a16:creationId xmlns:a16="http://schemas.microsoft.com/office/drawing/2014/main" id="{E0A337E7-88C7-497E-8599-E90328B11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4" y="5243665"/>
            <a:ext cx="649545" cy="1652906"/>
          </a:xfrm>
          <a:prstGeom prst="rect">
            <a:avLst/>
          </a:prstGeom>
        </p:spPr>
      </p:pic>
    </p:spTree>
    <p:extLst>
      <p:ext uri="{BB962C8B-B14F-4D97-AF65-F5344CB8AC3E}">
        <p14:creationId xmlns:p14="http://schemas.microsoft.com/office/powerpoint/2010/main" val="21742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3086</Words>
  <Application>Microsoft Office PowerPoint</Application>
  <PresentationFormat>Bildschirmpräsentation (4:3)</PresentationFormat>
  <Paragraphs>587</Paragraphs>
  <Slides>50</Slides>
  <Notes>50</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50</vt:i4>
      </vt:variant>
    </vt:vector>
  </HeadingPairs>
  <TitlesOfParts>
    <vt:vector size="60" baseType="lpstr">
      <vt:lpstr>Arial</vt:lpstr>
      <vt:lpstr>Bradley Hand ITC</vt:lpstr>
      <vt:lpstr>Calibri</vt:lpstr>
      <vt:lpstr>Calibri </vt:lpstr>
      <vt:lpstr>Calibri Light</vt:lpstr>
      <vt:lpstr>PTSans-Regular</vt:lpstr>
      <vt:lpstr>Segoe UI</vt:lpstr>
      <vt:lpstr>Wingdings</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 Römpke</dc:creator>
  <cp:lastModifiedBy>Römpke, Anne</cp:lastModifiedBy>
  <cp:revision>613</cp:revision>
  <dcterms:created xsi:type="dcterms:W3CDTF">2019-04-01T12:40:17Z</dcterms:created>
  <dcterms:modified xsi:type="dcterms:W3CDTF">2021-02-26T06:56:56Z</dcterms:modified>
</cp:coreProperties>
</file>